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342" r:id="rId2"/>
    <p:sldId id="295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rica Waite" initials="EW" lastIdx="2" clrIdx="0">
    <p:extLst>
      <p:ext uri="{19B8F6BF-5375-455C-9EA6-DF929625EA0E}">
        <p15:presenceInfo xmlns:p15="http://schemas.microsoft.com/office/powerpoint/2012/main" userId="c568693182780e7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F4BFA"/>
    <a:srgbClr val="FCF1C3"/>
    <a:srgbClr val="E9CF9C"/>
    <a:srgbClr val="F7F9FB"/>
    <a:srgbClr val="F9F9F9"/>
    <a:srgbClr val="FCF8E4"/>
    <a:srgbClr val="EAEEF3"/>
    <a:srgbClr val="E0EA88"/>
    <a:srgbClr val="9CF0F0"/>
    <a:srgbClr val="D3EE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814" autoAdjust="0"/>
    <p:restoredTop sz="86447"/>
  </p:normalViewPr>
  <p:slideViewPr>
    <p:cSldViewPr snapToGrid="0" snapToObjects="1">
      <p:cViewPr varScale="1">
        <p:scale>
          <a:sx n="112" d="100"/>
          <a:sy n="112" d="100"/>
        </p:scale>
        <p:origin x="1194" y="78"/>
      </p:cViewPr>
      <p:guideLst/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6AFEDE-F1BF-6A4A-80D9-CCB6DC4EFE3D}" type="datetimeFigureOut">
              <a:rPr lang="en-US" smtClean="0"/>
              <a:t>3/31/2025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711C10-233D-DA48-A5CB-9365BBABB6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0768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C0711C10-233D-DA48-A5CB-9365BBABB6B4}" type="slidenum">
              <a:rPr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22264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3/31/2025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345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3/31/2025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415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3/31/2025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773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3/31/2025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370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3/31/2025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709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3/31/2025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901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3/31/2025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076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3/31/2025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72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3/31/2025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808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3/31/2025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39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1E756-E947-FD4A-8A23-D2C983A1A8BD}" type="datetimeFigureOut">
              <a:rPr lang="en-US" smtClean="0"/>
              <a:t>3/31/2025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738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95000"/>
                <a:alpha val="40000"/>
              </a:schemeClr>
            </a:gs>
            <a:gs pos="100000">
              <a:schemeClr val="bg1">
                <a:lumMod val="75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81E756-E947-FD4A-8A23-D2C983A1A8BD}" type="datetimeFigureOut">
              <a:rPr lang="en-US" smtClean="0"/>
              <a:t>3/31/2025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30669D-EC37-AA42-8CD3-B0788BD38FC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60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図形の説明は自動生成されたものです">
            <a:extLst>
              <a:ext uri="{FF2B5EF4-FFF2-40B4-BE49-F238E27FC236}">
                <a16:creationId xmlns:a16="http://schemas.microsoft.com/office/drawing/2014/main" id="{1AE65A14-F267-A448-B5E0-4329D1561F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6005" y="2927515"/>
            <a:ext cx="3113687" cy="3764431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143A449B-AAB7-994A-92CE-8F48E2CA7DF6}"/>
              </a:ext>
            </a:extLst>
          </p:cNvPr>
          <p:cNvSpPr txBox="1"/>
          <p:nvPr/>
        </p:nvSpPr>
        <p:spPr>
          <a:xfrm>
            <a:off x="300447" y="253847"/>
            <a:ext cx="69507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ja-JP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MS PGothic" panose="020B0600070205080204" pitchFamily="34" charset="-128"/>
              </a:rPr>
              <a:t>プロジェクト承認プロセス テンプレート</a:t>
            </a:r>
          </a:p>
        </p:txBody>
      </p:sp>
      <p:sp>
        <p:nvSpPr>
          <p:cNvPr id="34" name="Rectangle 7">
            <a:extLst>
              <a:ext uri="{FF2B5EF4-FFF2-40B4-BE49-F238E27FC236}">
                <a16:creationId xmlns:a16="http://schemas.microsoft.com/office/drawing/2014/main" id="{0671204C-72BF-9849-8945-77D03A477E75}"/>
              </a:ext>
            </a:extLst>
          </p:cNvPr>
          <p:cNvSpPr/>
          <p:nvPr/>
        </p:nvSpPr>
        <p:spPr>
          <a:xfrm>
            <a:off x="0" y="6479366"/>
            <a:ext cx="12192000" cy="384048"/>
          </a:xfrm>
          <a:custGeom>
            <a:avLst/>
            <a:gdLst>
              <a:gd name="connsiteX0" fmla="*/ 0 w 12192000"/>
              <a:gd name="connsiteY0" fmla="*/ 0 h 520936"/>
              <a:gd name="connsiteX1" fmla="*/ 12192000 w 12192000"/>
              <a:gd name="connsiteY1" fmla="*/ 0 h 520936"/>
              <a:gd name="connsiteX2" fmla="*/ 12192000 w 12192000"/>
              <a:gd name="connsiteY2" fmla="*/ 520936 h 520936"/>
              <a:gd name="connsiteX3" fmla="*/ 0 w 12192000"/>
              <a:gd name="connsiteY3" fmla="*/ 520936 h 520936"/>
              <a:gd name="connsiteX4" fmla="*/ 0 w 12192000"/>
              <a:gd name="connsiteY4" fmla="*/ 0 h 520936"/>
              <a:gd name="connsiteX0" fmla="*/ 0 w 12192000"/>
              <a:gd name="connsiteY0" fmla="*/ 3171 h 524107"/>
              <a:gd name="connsiteX1" fmla="*/ 11054576 w 12192000"/>
              <a:gd name="connsiteY1" fmla="*/ 0 h 524107"/>
              <a:gd name="connsiteX2" fmla="*/ 12192000 w 12192000"/>
              <a:gd name="connsiteY2" fmla="*/ 3171 h 524107"/>
              <a:gd name="connsiteX3" fmla="*/ 12192000 w 12192000"/>
              <a:gd name="connsiteY3" fmla="*/ 524107 h 524107"/>
              <a:gd name="connsiteX4" fmla="*/ 0 w 12192000"/>
              <a:gd name="connsiteY4" fmla="*/ 524107 h 524107"/>
              <a:gd name="connsiteX5" fmla="*/ 0 w 12192000"/>
              <a:gd name="connsiteY5" fmla="*/ 3171 h 524107"/>
              <a:gd name="connsiteX0" fmla="*/ 0 w 12192000"/>
              <a:gd name="connsiteY0" fmla="*/ 6887 h 527823"/>
              <a:gd name="connsiteX1" fmla="*/ 11054576 w 12192000"/>
              <a:gd name="connsiteY1" fmla="*/ 3716 h 527823"/>
              <a:gd name="connsiteX2" fmla="*/ 11288751 w 12192000"/>
              <a:gd name="connsiteY2" fmla="*/ 0 h 527823"/>
              <a:gd name="connsiteX3" fmla="*/ 12192000 w 12192000"/>
              <a:gd name="connsiteY3" fmla="*/ 6887 h 527823"/>
              <a:gd name="connsiteX4" fmla="*/ 12192000 w 12192000"/>
              <a:gd name="connsiteY4" fmla="*/ 527823 h 527823"/>
              <a:gd name="connsiteX5" fmla="*/ 0 w 12192000"/>
              <a:gd name="connsiteY5" fmla="*/ 527823 h 527823"/>
              <a:gd name="connsiteX6" fmla="*/ 0 w 12192000"/>
              <a:gd name="connsiteY6" fmla="*/ 6887 h 527823"/>
              <a:gd name="connsiteX0" fmla="*/ 0 w 12192000"/>
              <a:gd name="connsiteY0" fmla="*/ 6887 h 527823"/>
              <a:gd name="connsiteX1" fmla="*/ 11054576 w 12192000"/>
              <a:gd name="connsiteY1" fmla="*/ 3716 h 527823"/>
              <a:gd name="connsiteX2" fmla="*/ 11288751 w 12192000"/>
              <a:gd name="connsiteY2" fmla="*/ 0 h 527823"/>
              <a:gd name="connsiteX3" fmla="*/ 11508059 w 12192000"/>
              <a:gd name="connsiteY3" fmla="*/ 7434 h 527823"/>
              <a:gd name="connsiteX4" fmla="*/ 12192000 w 12192000"/>
              <a:gd name="connsiteY4" fmla="*/ 6887 h 527823"/>
              <a:gd name="connsiteX5" fmla="*/ 12192000 w 12192000"/>
              <a:gd name="connsiteY5" fmla="*/ 527823 h 527823"/>
              <a:gd name="connsiteX6" fmla="*/ 0 w 12192000"/>
              <a:gd name="connsiteY6" fmla="*/ 527823 h 527823"/>
              <a:gd name="connsiteX7" fmla="*/ 0 w 12192000"/>
              <a:gd name="connsiteY7" fmla="*/ 6887 h 527823"/>
              <a:gd name="connsiteX0" fmla="*/ 0 w 12192000"/>
              <a:gd name="connsiteY0" fmla="*/ 3171 h 524107"/>
              <a:gd name="connsiteX1" fmla="*/ 11054576 w 12192000"/>
              <a:gd name="connsiteY1" fmla="*/ 0 h 524107"/>
              <a:gd name="connsiteX2" fmla="*/ 11296185 w 12192000"/>
              <a:gd name="connsiteY2" fmla="*/ 159836 h 524107"/>
              <a:gd name="connsiteX3" fmla="*/ 11508059 w 12192000"/>
              <a:gd name="connsiteY3" fmla="*/ 3718 h 524107"/>
              <a:gd name="connsiteX4" fmla="*/ 12192000 w 12192000"/>
              <a:gd name="connsiteY4" fmla="*/ 3171 h 524107"/>
              <a:gd name="connsiteX5" fmla="*/ 12192000 w 12192000"/>
              <a:gd name="connsiteY5" fmla="*/ 524107 h 524107"/>
              <a:gd name="connsiteX6" fmla="*/ 0 w 12192000"/>
              <a:gd name="connsiteY6" fmla="*/ 524107 h 524107"/>
              <a:gd name="connsiteX7" fmla="*/ 0 w 12192000"/>
              <a:gd name="connsiteY7" fmla="*/ 3171 h 524107"/>
              <a:gd name="connsiteX0" fmla="*/ 0 w 12192000"/>
              <a:gd name="connsiteY0" fmla="*/ 3710 h 524646"/>
              <a:gd name="connsiteX1" fmla="*/ 11054576 w 12192000"/>
              <a:gd name="connsiteY1" fmla="*/ 539 h 524646"/>
              <a:gd name="connsiteX2" fmla="*/ 11296185 w 12192000"/>
              <a:gd name="connsiteY2" fmla="*/ 160375 h 524646"/>
              <a:gd name="connsiteX3" fmla="*/ 11784284 w 12192000"/>
              <a:gd name="connsiteY3" fmla="*/ 0 h 524646"/>
              <a:gd name="connsiteX4" fmla="*/ 12192000 w 12192000"/>
              <a:gd name="connsiteY4" fmla="*/ 3710 h 524646"/>
              <a:gd name="connsiteX5" fmla="*/ 12192000 w 12192000"/>
              <a:gd name="connsiteY5" fmla="*/ 524646 h 524646"/>
              <a:gd name="connsiteX6" fmla="*/ 0 w 12192000"/>
              <a:gd name="connsiteY6" fmla="*/ 524646 h 524646"/>
              <a:gd name="connsiteX7" fmla="*/ 0 w 12192000"/>
              <a:gd name="connsiteY7" fmla="*/ 3710 h 524646"/>
              <a:gd name="connsiteX0" fmla="*/ 0 w 12192000"/>
              <a:gd name="connsiteY0" fmla="*/ 3171 h 524107"/>
              <a:gd name="connsiteX1" fmla="*/ 11054576 w 12192000"/>
              <a:gd name="connsiteY1" fmla="*/ 0 h 524107"/>
              <a:gd name="connsiteX2" fmla="*/ 11296185 w 12192000"/>
              <a:gd name="connsiteY2" fmla="*/ 159836 h 524107"/>
              <a:gd name="connsiteX3" fmla="*/ 11825559 w 12192000"/>
              <a:gd name="connsiteY3" fmla="*/ 3719 h 524107"/>
              <a:gd name="connsiteX4" fmla="*/ 12192000 w 12192000"/>
              <a:gd name="connsiteY4" fmla="*/ 3171 h 524107"/>
              <a:gd name="connsiteX5" fmla="*/ 12192000 w 12192000"/>
              <a:gd name="connsiteY5" fmla="*/ 524107 h 524107"/>
              <a:gd name="connsiteX6" fmla="*/ 0 w 12192000"/>
              <a:gd name="connsiteY6" fmla="*/ 524107 h 524107"/>
              <a:gd name="connsiteX7" fmla="*/ 0 w 12192000"/>
              <a:gd name="connsiteY7" fmla="*/ 3171 h 524107"/>
              <a:gd name="connsiteX0" fmla="*/ 0 w 12192000"/>
              <a:gd name="connsiteY0" fmla="*/ 3171 h 524107"/>
              <a:gd name="connsiteX1" fmla="*/ 11054576 w 12192000"/>
              <a:gd name="connsiteY1" fmla="*/ 0 h 524107"/>
              <a:gd name="connsiteX2" fmla="*/ 11626385 w 12192000"/>
              <a:gd name="connsiteY2" fmla="*/ 138547 h 524107"/>
              <a:gd name="connsiteX3" fmla="*/ 11825559 w 12192000"/>
              <a:gd name="connsiteY3" fmla="*/ 3719 h 524107"/>
              <a:gd name="connsiteX4" fmla="*/ 12192000 w 12192000"/>
              <a:gd name="connsiteY4" fmla="*/ 3171 h 524107"/>
              <a:gd name="connsiteX5" fmla="*/ 12192000 w 12192000"/>
              <a:gd name="connsiteY5" fmla="*/ 524107 h 524107"/>
              <a:gd name="connsiteX6" fmla="*/ 0 w 12192000"/>
              <a:gd name="connsiteY6" fmla="*/ 524107 h 524107"/>
              <a:gd name="connsiteX7" fmla="*/ 0 w 12192000"/>
              <a:gd name="connsiteY7" fmla="*/ 3171 h 524107"/>
              <a:gd name="connsiteX0" fmla="*/ 0 w 12192000"/>
              <a:gd name="connsiteY0" fmla="*/ 3171 h 524107"/>
              <a:gd name="connsiteX1" fmla="*/ 11429226 w 12192000"/>
              <a:gd name="connsiteY1" fmla="*/ 0 h 524107"/>
              <a:gd name="connsiteX2" fmla="*/ 11626385 w 12192000"/>
              <a:gd name="connsiteY2" fmla="*/ 138547 h 524107"/>
              <a:gd name="connsiteX3" fmla="*/ 11825559 w 12192000"/>
              <a:gd name="connsiteY3" fmla="*/ 3719 h 524107"/>
              <a:gd name="connsiteX4" fmla="*/ 12192000 w 12192000"/>
              <a:gd name="connsiteY4" fmla="*/ 3171 h 524107"/>
              <a:gd name="connsiteX5" fmla="*/ 12192000 w 12192000"/>
              <a:gd name="connsiteY5" fmla="*/ 524107 h 524107"/>
              <a:gd name="connsiteX6" fmla="*/ 0 w 12192000"/>
              <a:gd name="connsiteY6" fmla="*/ 524107 h 524107"/>
              <a:gd name="connsiteX7" fmla="*/ 0 w 12192000"/>
              <a:gd name="connsiteY7" fmla="*/ 3171 h 524107"/>
              <a:gd name="connsiteX0" fmla="*/ 0 w 12192000"/>
              <a:gd name="connsiteY0" fmla="*/ 3171 h 524107"/>
              <a:gd name="connsiteX1" fmla="*/ 11429226 w 12192000"/>
              <a:gd name="connsiteY1" fmla="*/ 0 h 524107"/>
              <a:gd name="connsiteX2" fmla="*/ 11626385 w 12192000"/>
              <a:gd name="connsiteY2" fmla="*/ 172609 h 524107"/>
              <a:gd name="connsiteX3" fmla="*/ 11825559 w 12192000"/>
              <a:gd name="connsiteY3" fmla="*/ 3719 h 524107"/>
              <a:gd name="connsiteX4" fmla="*/ 12192000 w 12192000"/>
              <a:gd name="connsiteY4" fmla="*/ 3171 h 524107"/>
              <a:gd name="connsiteX5" fmla="*/ 12192000 w 12192000"/>
              <a:gd name="connsiteY5" fmla="*/ 524107 h 524107"/>
              <a:gd name="connsiteX6" fmla="*/ 0 w 12192000"/>
              <a:gd name="connsiteY6" fmla="*/ 524107 h 524107"/>
              <a:gd name="connsiteX7" fmla="*/ 0 w 12192000"/>
              <a:gd name="connsiteY7" fmla="*/ 3171 h 524107"/>
              <a:gd name="connsiteX0" fmla="*/ 0 w 12192000"/>
              <a:gd name="connsiteY0" fmla="*/ 3171 h 524107"/>
              <a:gd name="connsiteX1" fmla="*/ 11429226 w 12192000"/>
              <a:gd name="connsiteY1" fmla="*/ 0 h 524107"/>
              <a:gd name="connsiteX2" fmla="*/ 11825559 w 12192000"/>
              <a:gd name="connsiteY2" fmla="*/ 3719 h 524107"/>
              <a:gd name="connsiteX3" fmla="*/ 12192000 w 12192000"/>
              <a:gd name="connsiteY3" fmla="*/ 3171 h 524107"/>
              <a:gd name="connsiteX4" fmla="*/ 12192000 w 12192000"/>
              <a:gd name="connsiteY4" fmla="*/ 524107 h 524107"/>
              <a:gd name="connsiteX5" fmla="*/ 0 w 12192000"/>
              <a:gd name="connsiteY5" fmla="*/ 524107 h 524107"/>
              <a:gd name="connsiteX6" fmla="*/ 0 w 12192000"/>
              <a:gd name="connsiteY6" fmla="*/ 3171 h 524107"/>
              <a:gd name="connsiteX0" fmla="*/ 0 w 12192000"/>
              <a:gd name="connsiteY0" fmla="*/ 3171 h 524107"/>
              <a:gd name="connsiteX1" fmla="*/ 11429226 w 12192000"/>
              <a:gd name="connsiteY1" fmla="*/ 0 h 524107"/>
              <a:gd name="connsiteX2" fmla="*/ 12192000 w 12192000"/>
              <a:gd name="connsiteY2" fmla="*/ 3171 h 524107"/>
              <a:gd name="connsiteX3" fmla="*/ 12192000 w 12192000"/>
              <a:gd name="connsiteY3" fmla="*/ 524107 h 524107"/>
              <a:gd name="connsiteX4" fmla="*/ 0 w 12192000"/>
              <a:gd name="connsiteY4" fmla="*/ 524107 h 524107"/>
              <a:gd name="connsiteX5" fmla="*/ 0 w 12192000"/>
              <a:gd name="connsiteY5" fmla="*/ 3171 h 524107"/>
              <a:gd name="connsiteX0" fmla="*/ 0 w 12192000"/>
              <a:gd name="connsiteY0" fmla="*/ 0 h 520936"/>
              <a:gd name="connsiteX1" fmla="*/ 12192000 w 12192000"/>
              <a:gd name="connsiteY1" fmla="*/ 0 h 520936"/>
              <a:gd name="connsiteX2" fmla="*/ 12192000 w 12192000"/>
              <a:gd name="connsiteY2" fmla="*/ 520936 h 520936"/>
              <a:gd name="connsiteX3" fmla="*/ 0 w 12192000"/>
              <a:gd name="connsiteY3" fmla="*/ 520936 h 520936"/>
              <a:gd name="connsiteX4" fmla="*/ 0 w 12192000"/>
              <a:gd name="connsiteY4" fmla="*/ 0 h 520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520936">
                <a:moveTo>
                  <a:pt x="0" y="0"/>
                </a:moveTo>
                <a:lnTo>
                  <a:pt x="12192000" y="0"/>
                </a:lnTo>
                <a:lnTo>
                  <a:pt x="12192000" y="520936"/>
                </a:lnTo>
                <a:lnTo>
                  <a:pt x="0" y="52093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50000"/>
                  <a:shade val="30000"/>
                  <a:satMod val="115000"/>
                </a:schemeClr>
              </a:gs>
              <a:gs pos="50000">
                <a:schemeClr val="bg1">
                  <a:lumMod val="50000"/>
                  <a:shade val="67500"/>
                  <a:satMod val="115000"/>
                </a:schemeClr>
              </a:gs>
              <a:gs pos="100000">
                <a:schemeClr val="bg1">
                  <a:lumMod val="50000"/>
                  <a:shade val="100000"/>
                  <a:satMod val="11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35" name="Parallelogram 34">
            <a:extLst>
              <a:ext uri="{FF2B5EF4-FFF2-40B4-BE49-F238E27FC236}">
                <a16:creationId xmlns:a16="http://schemas.microsoft.com/office/drawing/2014/main" id="{E65CF26C-52F9-344A-ACC9-09D07DE0977D}"/>
              </a:ext>
            </a:extLst>
          </p:cNvPr>
          <p:cNvSpPr/>
          <p:nvPr/>
        </p:nvSpPr>
        <p:spPr>
          <a:xfrm>
            <a:off x="11793977" y="6479366"/>
            <a:ext cx="397211" cy="384048"/>
          </a:xfrm>
          <a:prstGeom prst="parallelogram">
            <a:avLst>
              <a:gd name="adj" fmla="val 65219"/>
            </a:avLst>
          </a:prstGeom>
          <a:solidFill>
            <a:srgbClr val="F0A6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7DC0BFC-32CE-0544-BDE7-E4E8CD4C8E4D}"/>
              </a:ext>
            </a:extLst>
          </p:cNvPr>
          <p:cNvSpPr txBox="1"/>
          <p:nvPr/>
        </p:nvSpPr>
        <p:spPr>
          <a:xfrm>
            <a:off x="262393" y="6477000"/>
            <a:ext cx="114848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0"/>
            <a:r>
              <a:rPr lang="ja-JP">
                <a:solidFill>
                  <a:schemeClr val="bg1"/>
                </a:solidFill>
                <a:latin typeface="Century Gothic" panose="020B0502020202020204" pitchFamily="34" charset="0"/>
                <a:ea typeface="MS PGothic" panose="020B0600070205080204" pitchFamily="34" charset="-128"/>
              </a:rPr>
              <a:t>プロジェクト承認プロセス テンプレート プレゼンテーション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C01BE91-D333-FE4E-8137-15C695E430C9}"/>
              </a:ext>
            </a:extLst>
          </p:cNvPr>
          <p:cNvSpPr txBox="1"/>
          <p:nvPr/>
        </p:nvSpPr>
        <p:spPr>
          <a:xfrm>
            <a:off x="300447" y="777476"/>
            <a:ext cx="112214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ja-JP" sz="400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  <a:ea typeface="MS PGothic" panose="020B0600070205080204" pitchFamily="34" charset="-128"/>
              </a:rPr>
              <a:t>プロジェクト名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7E3CD5D-AB51-1B48-BC15-DC855BADCA95}"/>
              </a:ext>
            </a:extLst>
          </p:cNvPr>
          <p:cNvCxnSpPr>
            <a:cxnSpLocks/>
          </p:cNvCxnSpPr>
          <p:nvPr/>
        </p:nvCxnSpPr>
        <p:spPr>
          <a:xfrm>
            <a:off x="399310" y="1485362"/>
            <a:ext cx="11179665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Rounded Rectangle 15">
            <a:extLst>
              <a:ext uri="{FF2B5EF4-FFF2-40B4-BE49-F238E27FC236}">
                <a16:creationId xmlns:a16="http://schemas.microsoft.com/office/drawing/2014/main" id="{68C166BB-B4C7-421D-9E31-1F3B6BAED797}"/>
              </a:ext>
            </a:extLst>
          </p:cNvPr>
          <p:cNvSpPr/>
          <p:nvPr/>
        </p:nvSpPr>
        <p:spPr>
          <a:xfrm>
            <a:off x="4218098" y="1807133"/>
            <a:ext cx="3755803" cy="334091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28575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ja-JP" sz="1000" b="1">
                <a:solidFill>
                  <a:schemeClr val="bg1"/>
                </a:solidFill>
                <a:latin typeface="Century Gothic" panose="020B0502020202020204" pitchFamily="34" charset="0"/>
                <a:ea typeface="MS PGothic" panose="020B0600070205080204" pitchFamily="34" charset="-128"/>
                <a:cs typeface="Century Gothic" charset="0"/>
              </a:rPr>
              <a:t>プロジェクト提案書の提出</a:t>
            </a:r>
          </a:p>
        </p:txBody>
      </p:sp>
      <p:sp>
        <p:nvSpPr>
          <p:cNvPr id="14" name="Rounded Rectangle 16">
            <a:extLst>
              <a:ext uri="{FF2B5EF4-FFF2-40B4-BE49-F238E27FC236}">
                <a16:creationId xmlns:a16="http://schemas.microsoft.com/office/drawing/2014/main" id="{C54B5F1A-D01C-4865-ADCA-D109DB766D35}"/>
              </a:ext>
            </a:extLst>
          </p:cNvPr>
          <p:cNvSpPr/>
          <p:nvPr/>
        </p:nvSpPr>
        <p:spPr>
          <a:xfrm>
            <a:off x="815435" y="2401115"/>
            <a:ext cx="2960384" cy="334091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28575">
            <a:solidFill>
              <a:schemeClr val="accent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ja-JP" sz="1000" b="1">
                <a:solidFill>
                  <a:schemeClr val="bg1"/>
                </a:solidFill>
                <a:latin typeface="Century Gothic" panose="020B0502020202020204" pitchFamily="34" charset="0"/>
                <a:ea typeface="MS PGothic" panose="020B0600070205080204" pitchFamily="34" charset="-128"/>
                <a:cs typeface="Century Gothic" charset="0"/>
              </a:rPr>
              <a:t>基準コストとスケジュールの見積もり</a:t>
            </a:r>
          </a:p>
        </p:txBody>
      </p:sp>
      <p:sp>
        <p:nvSpPr>
          <p:cNvPr id="15" name="Rounded Rectangle 17">
            <a:extLst>
              <a:ext uri="{FF2B5EF4-FFF2-40B4-BE49-F238E27FC236}">
                <a16:creationId xmlns:a16="http://schemas.microsoft.com/office/drawing/2014/main" id="{8CCAD02E-B143-461F-B8E2-B14559528CAC}"/>
              </a:ext>
            </a:extLst>
          </p:cNvPr>
          <p:cNvSpPr/>
          <p:nvPr/>
        </p:nvSpPr>
        <p:spPr>
          <a:xfrm>
            <a:off x="4218096" y="2942367"/>
            <a:ext cx="3755803" cy="334091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28575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ja-JP" sz="1000" b="1">
                <a:solidFill>
                  <a:schemeClr val="bg1"/>
                </a:solidFill>
                <a:latin typeface="Century Gothic" panose="020B0502020202020204" pitchFamily="34" charset="0"/>
                <a:ea typeface="MS PGothic" panose="020B0600070205080204" pitchFamily="34" charset="-128"/>
                <a:cs typeface="Century Gothic" charset="0"/>
              </a:rPr>
              <a:t>資金調達の代替案とシナリオの評価</a:t>
            </a:r>
          </a:p>
        </p:txBody>
      </p:sp>
      <p:sp>
        <p:nvSpPr>
          <p:cNvPr id="16" name="Rounded Rectangle 18">
            <a:extLst>
              <a:ext uri="{FF2B5EF4-FFF2-40B4-BE49-F238E27FC236}">
                <a16:creationId xmlns:a16="http://schemas.microsoft.com/office/drawing/2014/main" id="{E8FAF292-E419-4DFE-A3C8-DF80A6E35A51}"/>
              </a:ext>
            </a:extLst>
          </p:cNvPr>
          <p:cNvSpPr/>
          <p:nvPr/>
        </p:nvSpPr>
        <p:spPr>
          <a:xfrm>
            <a:off x="4218098" y="3731670"/>
            <a:ext cx="3755803" cy="334091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28575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ja-JP" sz="1000" b="1">
                <a:solidFill>
                  <a:schemeClr val="bg1"/>
                </a:solidFill>
                <a:latin typeface="Century Gothic" panose="020B0502020202020204" pitchFamily="34" charset="0"/>
                <a:ea typeface="MS PGothic" panose="020B0600070205080204" pitchFamily="34" charset="-128"/>
                <a:cs typeface="Century Gothic" charset="0"/>
              </a:rPr>
              <a:t>校正の承認/却下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5145BACA-C5DB-49DC-9C5C-9EAFD13F45A1}"/>
              </a:ext>
            </a:extLst>
          </p:cNvPr>
          <p:cNvSpPr/>
          <p:nvPr/>
        </p:nvSpPr>
        <p:spPr>
          <a:xfrm>
            <a:off x="8245739" y="2401115"/>
            <a:ext cx="2960384" cy="334091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28575">
            <a:solidFill>
              <a:schemeClr val="accent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ja-JP" sz="1000" b="1">
                <a:solidFill>
                  <a:schemeClr val="bg1"/>
                </a:solidFill>
                <a:latin typeface="Century Gothic" panose="020B0502020202020204" pitchFamily="34" charset="0"/>
                <a:ea typeface="MS PGothic" panose="020B0600070205080204" pitchFamily="34" charset="-128"/>
                <a:cs typeface="Century Gothic" charset="0"/>
              </a:rPr>
              <a:t>プロジェクトの優先順位付け</a:t>
            </a:r>
          </a:p>
        </p:txBody>
      </p:sp>
      <p:sp>
        <p:nvSpPr>
          <p:cNvPr id="18" name="Rounded Rectangle 16">
            <a:extLst>
              <a:ext uri="{FF2B5EF4-FFF2-40B4-BE49-F238E27FC236}">
                <a16:creationId xmlns:a16="http://schemas.microsoft.com/office/drawing/2014/main" id="{ACB9A3E4-5A79-4E73-B8AA-EEC77581DCD8}"/>
              </a:ext>
            </a:extLst>
          </p:cNvPr>
          <p:cNvSpPr/>
          <p:nvPr/>
        </p:nvSpPr>
        <p:spPr>
          <a:xfrm>
            <a:off x="1568498" y="4286606"/>
            <a:ext cx="2140026" cy="334091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28575">
            <a:solidFill>
              <a:schemeClr val="accent4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ja-JP" sz="1000" b="1">
                <a:solidFill>
                  <a:schemeClr val="bg1"/>
                </a:solidFill>
                <a:latin typeface="Century Gothic" panose="020B0502020202020204" pitchFamily="34" charset="0"/>
                <a:ea typeface="MS PGothic" panose="020B0600070205080204" pitchFamily="34" charset="-128"/>
                <a:cs typeface="Century Gothic" charset="0"/>
              </a:rPr>
              <a:t>資金の割り当て</a:t>
            </a:r>
          </a:p>
        </p:txBody>
      </p:sp>
      <p:sp>
        <p:nvSpPr>
          <p:cNvPr id="19" name="Rounded Rectangle 16">
            <a:extLst>
              <a:ext uri="{FF2B5EF4-FFF2-40B4-BE49-F238E27FC236}">
                <a16:creationId xmlns:a16="http://schemas.microsoft.com/office/drawing/2014/main" id="{584D3822-4320-4F15-867A-C94EADEC488F}"/>
              </a:ext>
            </a:extLst>
          </p:cNvPr>
          <p:cNvSpPr/>
          <p:nvPr/>
        </p:nvSpPr>
        <p:spPr>
          <a:xfrm>
            <a:off x="1568498" y="5334152"/>
            <a:ext cx="2140026" cy="334091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28575">
            <a:solidFill>
              <a:schemeClr val="accent4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ja-JP" sz="1000" b="1">
                <a:solidFill>
                  <a:schemeClr val="bg1"/>
                </a:solidFill>
                <a:latin typeface="Century Gothic" panose="020B0502020202020204" pitchFamily="34" charset="0"/>
                <a:ea typeface="MS PGothic" panose="020B0600070205080204" pitchFamily="34" charset="-128"/>
                <a:cs typeface="Century Gothic" charset="0"/>
              </a:rPr>
              <a:t>プロジェクト キックオフ</a:t>
            </a:r>
          </a:p>
        </p:txBody>
      </p:sp>
      <p:sp>
        <p:nvSpPr>
          <p:cNvPr id="20" name="Rounded Rectangle 16">
            <a:extLst>
              <a:ext uri="{FF2B5EF4-FFF2-40B4-BE49-F238E27FC236}">
                <a16:creationId xmlns:a16="http://schemas.microsoft.com/office/drawing/2014/main" id="{B345E370-78DF-49C7-B425-2D41ADDC04CA}"/>
              </a:ext>
            </a:extLst>
          </p:cNvPr>
          <p:cNvSpPr/>
          <p:nvPr/>
        </p:nvSpPr>
        <p:spPr>
          <a:xfrm>
            <a:off x="175927" y="4201769"/>
            <a:ext cx="930888" cy="723926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 w="28575">
            <a:solidFill>
              <a:schemeClr val="accent4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ja-JP" sz="1000" b="1" dirty="0">
                <a:solidFill>
                  <a:schemeClr val="bg1"/>
                </a:solidFill>
                <a:latin typeface="Century Gothic" panose="020B0502020202020204" pitchFamily="34" charset="0"/>
                <a:ea typeface="MS PGothic" panose="020B0600070205080204" pitchFamily="34" charset="-128"/>
                <a:cs typeface="Century Gothic" charset="0"/>
              </a:rPr>
              <a:t>資金調達シナリオの</a:t>
            </a:r>
            <a:br>
              <a:rPr lang="en-US" altLang="ja-JP" sz="1000" b="1" dirty="0">
                <a:solidFill>
                  <a:schemeClr val="bg1"/>
                </a:solidFill>
                <a:latin typeface="Century Gothic" panose="020B0502020202020204" pitchFamily="34" charset="0"/>
                <a:ea typeface="MS PGothic" panose="020B0600070205080204" pitchFamily="34" charset="-128"/>
                <a:cs typeface="Century Gothic" charset="0"/>
              </a:rPr>
            </a:br>
            <a:r>
              <a:rPr lang="ja-JP" sz="1000" b="1" dirty="0">
                <a:solidFill>
                  <a:schemeClr val="bg1"/>
                </a:solidFill>
                <a:latin typeface="Century Gothic" panose="020B0502020202020204" pitchFamily="34" charset="0"/>
                <a:ea typeface="MS PGothic" panose="020B0600070205080204" pitchFamily="34" charset="-128"/>
                <a:cs typeface="Century Gothic" charset="0"/>
              </a:rPr>
              <a:t>適用</a:t>
            </a:r>
          </a:p>
        </p:txBody>
      </p:sp>
      <p:sp>
        <p:nvSpPr>
          <p:cNvPr id="21" name="Rounded Rectangle 16">
            <a:extLst>
              <a:ext uri="{FF2B5EF4-FFF2-40B4-BE49-F238E27FC236}">
                <a16:creationId xmlns:a16="http://schemas.microsoft.com/office/drawing/2014/main" id="{20FAD6D6-299D-4399-8C50-06DBE5246B5F}"/>
              </a:ext>
            </a:extLst>
          </p:cNvPr>
          <p:cNvSpPr/>
          <p:nvPr/>
        </p:nvSpPr>
        <p:spPr>
          <a:xfrm>
            <a:off x="8273643" y="4353060"/>
            <a:ext cx="2140026" cy="334091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28575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ja-JP" sz="1000" b="1">
                <a:solidFill>
                  <a:schemeClr val="bg1"/>
                </a:solidFill>
                <a:latin typeface="Century Gothic" panose="020B0502020202020204" pitchFamily="34" charset="0"/>
                <a:ea typeface="MS PGothic" panose="020B0600070205080204" pitchFamily="34" charset="-128"/>
                <a:cs typeface="Century Gothic" charset="0"/>
              </a:rPr>
              <a:t>プロジェクトの却下</a:t>
            </a:r>
          </a:p>
        </p:txBody>
      </p:sp>
      <p:sp>
        <p:nvSpPr>
          <p:cNvPr id="22" name="Rounded Rectangle 16">
            <a:extLst>
              <a:ext uri="{FF2B5EF4-FFF2-40B4-BE49-F238E27FC236}">
                <a16:creationId xmlns:a16="http://schemas.microsoft.com/office/drawing/2014/main" id="{BE70DEC9-6DAA-4414-8D82-A247E05742A4}"/>
              </a:ext>
            </a:extLst>
          </p:cNvPr>
          <p:cNvSpPr/>
          <p:nvPr/>
        </p:nvSpPr>
        <p:spPr>
          <a:xfrm>
            <a:off x="8273643" y="5295935"/>
            <a:ext cx="2140026" cy="37230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28575">
            <a:solidFill>
              <a:schemeClr val="accent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ja-JP" sz="1000" b="1">
                <a:solidFill>
                  <a:schemeClr val="bg1"/>
                </a:solidFill>
                <a:latin typeface="Century Gothic" panose="020B0502020202020204" pitchFamily="34" charset="0"/>
                <a:ea typeface="MS PGothic" panose="020B0600070205080204" pitchFamily="34" charset="-128"/>
                <a:cs typeface="Century Gothic" charset="0"/>
              </a:rPr>
              <a:t>プロジェクト計画の更新</a:t>
            </a:r>
          </a:p>
        </p:txBody>
      </p:sp>
      <p:sp>
        <p:nvSpPr>
          <p:cNvPr id="7" name="Arrow: Bent-Up 6">
            <a:extLst>
              <a:ext uri="{FF2B5EF4-FFF2-40B4-BE49-F238E27FC236}">
                <a16:creationId xmlns:a16="http://schemas.microsoft.com/office/drawing/2014/main" id="{FDB20EB8-ADBE-4ED3-A58F-9FF2702B5109}"/>
              </a:ext>
            </a:extLst>
          </p:cNvPr>
          <p:cNvSpPr/>
          <p:nvPr/>
        </p:nvSpPr>
        <p:spPr>
          <a:xfrm rot="10800000">
            <a:off x="2102177" y="1923065"/>
            <a:ext cx="1572426" cy="292099"/>
          </a:xfrm>
          <a:prstGeom prst="bentUp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24" name="Arrow: Bent-Up 23">
            <a:extLst>
              <a:ext uri="{FF2B5EF4-FFF2-40B4-BE49-F238E27FC236}">
                <a16:creationId xmlns:a16="http://schemas.microsoft.com/office/drawing/2014/main" id="{3C427203-7DF6-402A-B79F-2F2CEBA9E6DB}"/>
              </a:ext>
            </a:extLst>
          </p:cNvPr>
          <p:cNvSpPr/>
          <p:nvPr/>
        </p:nvSpPr>
        <p:spPr>
          <a:xfrm rot="10800000" flipH="1">
            <a:off x="8392200" y="1929536"/>
            <a:ext cx="1572426" cy="292099"/>
          </a:xfrm>
          <a:prstGeom prst="bentUp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8" name="Arrow: Left-Right 7">
            <a:extLst>
              <a:ext uri="{FF2B5EF4-FFF2-40B4-BE49-F238E27FC236}">
                <a16:creationId xmlns:a16="http://schemas.microsoft.com/office/drawing/2014/main" id="{4ADBBE18-7BE0-434E-916F-28A881C99A97}"/>
              </a:ext>
            </a:extLst>
          </p:cNvPr>
          <p:cNvSpPr/>
          <p:nvPr/>
        </p:nvSpPr>
        <p:spPr>
          <a:xfrm>
            <a:off x="4218098" y="2458479"/>
            <a:ext cx="3579668" cy="169848"/>
          </a:xfrm>
          <a:prstGeom prst="left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26" name="Arrow: Bent-Up 25">
            <a:extLst>
              <a:ext uri="{FF2B5EF4-FFF2-40B4-BE49-F238E27FC236}">
                <a16:creationId xmlns:a16="http://schemas.microsoft.com/office/drawing/2014/main" id="{52007185-5E60-4E5C-9B9A-72625C3160F6}"/>
              </a:ext>
            </a:extLst>
          </p:cNvPr>
          <p:cNvSpPr/>
          <p:nvPr/>
        </p:nvSpPr>
        <p:spPr>
          <a:xfrm rot="5400000">
            <a:off x="2898542" y="2141828"/>
            <a:ext cx="292099" cy="1790035"/>
          </a:xfrm>
          <a:prstGeom prst="bentUp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27" name="Arrow: Bent-Up 26">
            <a:extLst>
              <a:ext uri="{FF2B5EF4-FFF2-40B4-BE49-F238E27FC236}">
                <a16:creationId xmlns:a16="http://schemas.microsoft.com/office/drawing/2014/main" id="{9C4CDFE7-4453-4048-B2F0-3C8598C4CCF3}"/>
              </a:ext>
            </a:extLst>
          </p:cNvPr>
          <p:cNvSpPr/>
          <p:nvPr/>
        </p:nvSpPr>
        <p:spPr>
          <a:xfrm rot="16200000" flipH="1">
            <a:off x="8920971" y="2153013"/>
            <a:ext cx="297277" cy="1790035"/>
          </a:xfrm>
          <a:prstGeom prst="bentUp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16FBADF8-C274-47E4-93E6-70BA55D1E0C2}"/>
              </a:ext>
            </a:extLst>
          </p:cNvPr>
          <p:cNvSpPr/>
          <p:nvPr/>
        </p:nvSpPr>
        <p:spPr>
          <a:xfrm>
            <a:off x="6003416" y="3352197"/>
            <a:ext cx="185162" cy="321166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29" name="Arrow: Bent-Up 28">
            <a:extLst>
              <a:ext uri="{FF2B5EF4-FFF2-40B4-BE49-F238E27FC236}">
                <a16:creationId xmlns:a16="http://schemas.microsoft.com/office/drawing/2014/main" id="{EDFCB39E-E6A0-4F23-811D-D121E9A2DC48}"/>
              </a:ext>
            </a:extLst>
          </p:cNvPr>
          <p:cNvSpPr/>
          <p:nvPr/>
        </p:nvSpPr>
        <p:spPr>
          <a:xfrm rot="10800000">
            <a:off x="2102176" y="3879887"/>
            <a:ext cx="1572426" cy="292099"/>
          </a:xfrm>
          <a:prstGeom prst="bentUp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30" name="Arrow: Bent-Up 29">
            <a:extLst>
              <a:ext uri="{FF2B5EF4-FFF2-40B4-BE49-F238E27FC236}">
                <a16:creationId xmlns:a16="http://schemas.microsoft.com/office/drawing/2014/main" id="{F5A853D8-7985-458B-BD5F-925241C879BA}"/>
              </a:ext>
            </a:extLst>
          </p:cNvPr>
          <p:cNvSpPr/>
          <p:nvPr/>
        </p:nvSpPr>
        <p:spPr>
          <a:xfrm rot="10800000" flipH="1">
            <a:off x="8392199" y="3886358"/>
            <a:ext cx="1572426" cy="292099"/>
          </a:xfrm>
          <a:prstGeom prst="bentUp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31" name="Arrow: Down 30">
            <a:extLst>
              <a:ext uri="{FF2B5EF4-FFF2-40B4-BE49-F238E27FC236}">
                <a16:creationId xmlns:a16="http://schemas.microsoft.com/office/drawing/2014/main" id="{6D04C3D8-DC90-47C8-BF41-324C10F872C6}"/>
              </a:ext>
            </a:extLst>
          </p:cNvPr>
          <p:cNvSpPr/>
          <p:nvPr/>
        </p:nvSpPr>
        <p:spPr>
          <a:xfrm>
            <a:off x="2545930" y="4761480"/>
            <a:ext cx="185162" cy="468042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32" name="Arrow: Down 31">
            <a:extLst>
              <a:ext uri="{FF2B5EF4-FFF2-40B4-BE49-F238E27FC236}">
                <a16:creationId xmlns:a16="http://schemas.microsoft.com/office/drawing/2014/main" id="{60780C23-D595-43C7-9A15-53E691FB707D}"/>
              </a:ext>
            </a:extLst>
          </p:cNvPr>
          <p:cNvSpPr/>
          <p:nvPr/>
        </p:nvSpPr>
        <p:spPr>
          <a:xfrm>
            <a:off x="9251075" y="4767768"/>
            <a:ext cx="185162" cy="468042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37" name="Arrow: Down 36">
            <a:extLst>
              <a:ext uri="{FF2B5EF4-FFF2-40B4-BE49-F238E27FC236}">
                <a16:creationId xmlns:a16="http://schemas.microsoft.com/office/drawing/2014/main" id="{E79DF4C0-0FCD-49B3-A713-9333A3CF50E8}"/>
              </a:ext>
            </a:extLst>
          </p:cNvPr>
          <p:cNvSpPr/>
          <p:nvPr/>
        </p:nvSpPr>
        <p:spPr>
          <a:xfrm rot="16200000">
            <a:off x="1271545" y="4310568"/>
            <a:ext cx="185162" cy="321166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  <a:ea typeface="MS PGothic" panose="020B0600070205080204" pitchFamily="34" charset="-128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AD6ABDF-9618-4626-83CD-CB2A2187E015}"/>
              </a:ext>
            </a:extLst>
          </p:cNvPr>
          <p:cNvGrpSpPr/>
          <p:nvPr/>
        </p:nvGrpSpPr>
        <p:grpSpPr>
          <a:xfrm>
            <a:off x="6003420" y="4216709"/>
            <a:ext cx="2171173" cy="1372282"/>
            <a:chOff x="6003420" y="4216709"/>
            <a:chExt cx="2171173" cy="1372282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002C9BD-2ED9-4220-8DFE-DCADC43F25B0}"/>
                </a:ext>
              </a:extLst>
            </p:cNvPr>
            <p:cNvSpPr/>
            <p:nvPr/>
          </p:nvSpPr>
          <p:spPr>
            <a:xfrm>
              <a:off x="6096001" y="5475404"/>
              <a:ext cx="2078592" cy="113587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MS PGothic" panose="020B0600070205080204" pitchFamily="34" charset="-128"/>
              </a:endParaRPr>
            </a:p>
          </p:txBody>
        </p:sp>
        <p:sp>
          <p:nvSpPr>
            <p:cNvPr id="40" name="Arrow: Down 39">
              <a:extLst>
                <a:ext uri="{FF2B5EF4-FFF2-40B4-BE49-F238E27FC236}">
                  <a16:creationId xmlns:a16="http://schemas.microsoft.com/office/drawing/2014/main" id="{F6456B25-1183-4AD7-8844-38256221A0AE}"/>
                </a:ext>
              </a:extLst>
            </p:cNvPr>
            <p:cNvSpPr/>
            <p:nvPr/>
          </p:nvSpPr>
          <p:spPr>
            <a:xfrm rot="10800000">
              <a:off x="6003420" y="4216709"/>
              <a:ext cx="185158" cy="1372281"/>
            </a:xfrm>
            <a:prstGeom prst="downArrow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entury Gothic" panose="020B0502020202020204" pitchFamily="34" charset="0"/>
                <a:ea typeface="MS PGothic" panose="020B0600070205080204" pitchFamily="34" charset="-128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0B04BA16-78C2-1B2C-5170-FBE9B9059E83}"/>
              </a:ext>
            </a:extLst>
          </p:cNvPr>
          <p:cNvSpPr txBox="1"/>
          <p:nvPr/>
        </p:nvSpPr>
        <p:spPr>
          <a:xfrm>
            <a:off x="0" y="6147586"/>
            <a:ext cx="12192000" cy="3327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ja-JP" sz="1200" i="1" dirty="0">
                <a:solidFill>
                  <a:srgbClr val="001033"/>
                </a:solidFill>
                <a:effectLst/>
                <a:latin typeface="Century Gothic" panose="020B0502020202020204" pitchFamily="34" charset="0"/>
                <a:ea typeface="MS PGothic" panose="020B0600070205080204" pitchFamily="34" charset="-128"/>
                <a:cs typeface="Times New Roman" panose="02020603050405020304" pitchFamily="18" charset="0"/>
              </a:rPr>
              <a:t>Smartsheet, Inc. </a:t>
            </a:r>
            <a:r>
              <a:rPr lang="zh-CN" altLang="ja-JP" sz="1200" i="1" dirty="0">
                <a:solidFill>
                  <a:srgbClr val="001033"/>
                </a:solidFill>
                <a:effectLst/>
                <a:latin typeface="Century Gothic" panose="020B0502020202020204" pitchFamily="34" charset="0"/>
                <a:ea typeface="MS PGothic" panose="020B0600070205080204" pitchFamily="34" charset="-128"/>
                <a:cs typeface="Times New Roman" panose="02020603050405020304" pitchFamily="18" charset="0"/>
              </a:rPr>
              <a:t>提供</a:t>
            </a:r>
            <a:endParaRPr lang="ja-JP" sz="1200" b="0" i="1" u="none" strike="noStrike" dirty="0">
              <a:solidFill>
                <a:srgbClr val="001033"/>
              </a:solidFill>
              <a:effectLst/>
              <a:latin typeface="Century Gothic" panose="020B0502020202020204" pitchFamily="34" charset="0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08588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BC736FB-ECB3-6947-8A3E-2AC7672BA4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3257155"/>
              </p:ext>
            </p:extLst>
          </p:nvPr>
        </p:nvGraphicFramePr>
        <p:xfrm>
          <a:off x="787790" y="1050352"/>
          <a:ext cx="10432838" cy="24683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432838">
                  <a:extLst>
                    <a:ext uri="{9D8B030D-6E8A-4147-A177-3AD203B41FA5}">
                      <a16:colId xmlns:a16="http://schemas.microsoft.com/office/drawing/2014/main" val="2161760999"/>
                    </a:ext>
                  </a:extLst>
                </a:gridCol>
              </a:tblGrid>
              <a:tr h="2468352">
                <a:tc>
                  <a:txBody>
                    <a:bodyPr/>
                    <a:lstStyle/>
                    <a:p>
                      <a:pPr marL="0" marR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600" b="1" baseline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MS PGothic" panose="020B0600070205080204" pitchFamily="34" charset="-128"/>
                        </a:rPr>
                        <a:t>免責条項</a:t>
                      </a:r>
                    </a:p>
                    <a:p>
                      <a:pPr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200" b="0" baseline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MS PGothic" panose="020B0600070205080204" pitchFamily="34" charset="-128"/>
                        </a:rPr>
                        <a:t> </a:t>
                      </a:r>
                    </a:p>
                    <a:p>
                      <a:pPr marL="0" marR="0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ja-JP" sz="1400" b="0" baseline="0" dirty="0"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ea typeface="MS PGothic" panose="020B0600070205080204" pitchFamily="34" charset="-128"/>
                        </a:rPr>
                        <a:t>Smartsheet がこの Web サイトに掲載している記事、テンプレート、または情報などは、あくまで参考としてご利用ください。Smartsheet は、情報の最新性および正確性の確保に努めますが、本 Web サイトまたは本 Web サイトに含まれる情報、記事、テンプレート、あるいは関連グラフィックに関する完全性、正確性、信頼性、適合性、または利用可能性について、明示または黙示のいかなる表明または保証も行いません。かかる情報に依拠して生じたいかなる結果についても Smartsheet は一切責任を負いませんので、各自の責任と判断のもとにご利用ください。</a:t>
                      </a:r>
                    </a:p>
                  </a:txBody>
                  <a:tcPr marL="228600" marR="73025" marT="0" marB="0" anchor="ctr">
                    <a:lnL w="762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48801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932368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C-Project-Definition-Six-Sigma-Worksheet-Template_PowerPoint.pptx" id="{1A6CECA6-5CAA-42D4-8DA2-827806DBC337}" vid="{91750753-04A7-40CD-A9A0-14A184A3CC5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Use this as a PPT template</Template>
  <TotalTime>30</TotalTime>
  <Words>185</Words>
  <Application>Microsoft Office PowerPoint</Application>
  <PresentationFormat>Widescreen</PresentationFormat>
  <Paragraphs>18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Century Gothic</vt:lpstr>
      <vt:lpstr>Тема Office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Bess</dc:creator>
  <cp:lastModifiedBy>Sun Ye</cp:lastModifiedBy>
  <cp:revision>11</cp:revision>
  <dcterms:created xsi:type="dcterms:W3CDTF">2022-03-17T22:53:30Z</dcterms:created>
  <dcterms:modified xsi:type="dcterms:W3CDTF">2025-03-31T02:32:09Z</dcterms:modified>
</cp:coreProperties>
</file>