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62" r:id="rId3"/>
    <p:sldId id="267" r:id="rId4"/>
  </p:sldIdLst>
  <p:sldSz cx="12192000" cy="6858000"/>
  <p:notesSz cx="6858000" cy="9144000"/>
  <p:embeddedFontLst>
    <p:embeddedFont>
      <p:font typeface="Century Gothic" panose="020B0502020202020204" pitchFamily="34" charset="0"/>
      <p:regular r:id="rId6"/>
      <p:bold r:id="rId7"/>
      <p:italic r:id="rId8"/>
      <p:boldItalic r:id="rId9"/>
    </p:embeddedFont>
    <p:embeddedFont>
      <p:font typeface="Play" panose="020B0604020202020204"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4684"/>
  </p:normalViewPr>
  <p:slideViewPr>
    <p:cSldViewPr snapToGrid="0">
      <p:cViewPr varScale="1">
        <p:scale>
          <a:sx n="106" d="100"/>
          <a:sy n="106"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customschemas.google.com/relationships/presentationmetadata" Target="metadata"/><Relationship Id="rId5"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4" name="Picture 3" descr="テーブル上の時計とカレンダー">
            <a:extLst>
              <a:ext uri="{FF2B5EF4-FFF2-40B4-BE49-F238E27FC236}">
                <a16:creationId xmlns:a16="http://schemas.microsoft.com/office/drawing/2014/main" id="{08E1445D-DBCB-929E-9840-A1FF8FAE6196}"/>
              </a:ext>
            </a:extLst>
          </p:cNvPr>
          <p:cNvPicPr>
            <a:picLocks noChangeAspect="1"/>
          </p:cNvPicPr>
          <p:nvPr/>
        </p:nvPicPr>
        <p:blipFill rotWithShape="1">
          <a:blip r:embed="rId4">
            <a:alphaModFix amt="35000"/>
          </a:blip>
          <a:srcRect t="15955"/>
          <a:stretch/>
        </p:blipFill>
        <p:spPr>
          <a:xfrm>
            <a:off x="-17636" y="0"/>
            <a:ext cx="12227272" cy="6858000"/>
          </a:xfrm>
          <a:prstGeom prst="rect">
            <a:avLst/>
          </a:prstGeom>
        </p:spPr>
      </p:pic>
      <p:sp>
        <p:nvSpPr>
          <p:cNvPr id="90" name="Google Shape;90;p1"/>
          <p:cNvSpPr txBox="1"/>
          <p:nvPr/>
        </p:nvSpPr>
        <p:spPr>
          <a:xfrm>
            <a:off x="249647" y="254470"/>
            <a:ext cx="777172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i="0" u="none" strike="noStrike" cap="none" dirty="0">
                <a:solidFill>
                  <a:srgbClr val="595959"/>
                </a:solidFill>
                <a:latin typeface="MS PGothic" panose="020B0600070205080204" pitchFamily="34" charset="-128"/>
                <a:ea typeface="MS PGothic" panose="020B0600070205080204" pitchFamily="34" charset="-128"/>
                <a:cs typeface="Century Gothic"/>
                <a:sym typeface="Century Gothic"/>
              </a:rPr>
              <a:t>PowerPoint 形式のシンプルなロー</a:t>
            </a:r>
            <a:br>
              <a:rPr lang="en-US" altLang="ja-JP" sz="3200" b="1" i="0" u="none" strike="noStrike" cap="none" dirty="0">
                <a:solidFill>
                  <a:srgbClr val="595959"/>
                </a:solidFill>
                <a:latin typeface="MS PGothic" panose="020B0600070205080204" pitchFamily="34" charset="-128"/>
                <a:ea typeface="MS PGothic" panose="020B0600070205080204" pitchFamily="34" charset="-128"/>
                <a:cs typeface="Century Gothic"/>
                <a:sym typeface="Century Gothic"/>
              </a:rPr>
            </a:br>
            <a:r>
              <a:rPr lang="ja-JP" sz="3200" b="1" i="0" u="none" strike="noStrike" cap="none" dirty="0">
                <a:solidFill>
                  <a:srgbClr val="595959"/>
                </a:solidFill>
                <a:latin typeface="MS PGothic" panose="020B0600070205080204" pitchFamily="34" charset="-128"/>
                <a:ea typeface="MS PGothic" panose="020B0600070205080204" pitchFamily="34" charset="-128"/>
                <a:cs typeface="Century Gothic"/>
                <a:sym typeface="Century Gothic"/>
              </a:rPr>
              <a:t>ドマップ テンプレート</a:t>
            </a:r>
          </a:p>
        </p:txBody>
      </p:sp>
      <p:sp>
        <p:nvSpPr>
          <p:cNvPr id="91" name="Google Shape;91;p1"/>
          <p:cNvSpPr txBox="1"/>
          <p:nvPr/>
        </p:nvSpPr>
        <p:spPr>
          <a:xfrm>
            <a:off x="302001" y="1532147"/>
            <a:ext cx="6177842" cy="341627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2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このテンプレートを使用するタイミング:</a:t>
            </a:r>
            <a:r>
              <a:rPr lang="ja-JP" sz="120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 この製品ロードマップ テンプレートは、短期、中期、長期のプロジェクト計画を整理・報告する必要があるチームに最適です。製品マネージャー、開発チーム、アジャイル コーチは、このテンプレートを活用することで、プロジェクトのステータスと今後の優先事項を提示できます。また、スプリント計画セッション、ロードマップ作成会議、戦略レビューで使用することにより、当面のタスク、次のステップ、将来の目標に対する全員の認識を統一させることができます。</a:t>
            </a:r>
          </a:p>
          <a:p>
            <a:pPr marL="0" marR="0" lvl="0" indent="0" algn="l" rtl="0">
              <a:lnSpc>
                <a:spcPct val="120000"/>
              </a:lnSpc>
              <a:spcBef>
                <a:spcPts val="0"/>
              </a:spcBef>
              <a:spcAft>
                <a:spcPts val="0"/>
              </a:spcAft>
              <a:buNone/>
            </a:pPr>
            <a:endParaRPr lang="en-US" sz="12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endParaRPr>
          </a:p>
          <a:p>
            <a:pPr marL="0" marR="0" lvl="0" indent="0" algn="l" rtl="0">
              <a:lnSpc>
                <a:spcPct val="120000"/>
              </a:lnSpc>
              <a:spcBef>
                <a:spcPts val="0"/>
              </a:spcBef>
              <a:spcAft>
                <a:spcPts val="0"/>
              </a:spcAft>
              <a:buNone/>
            </a:pPr>
            <a:r>
              <a:rPr lang="ja-JP" sz="12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注目すべきテンプレートの機能:</a:t>
            </a:r>
            <a:r>
              <a:rPr lang="ja-JP" sz="120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 テンプレートには、</a:t>
            </a:r>
            <a:r>
              <a:rPr lang="ja-JP" sz="1200" i="1"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「現在」、「次」</a:t>
            </a:r>
            <a:r>
              <a:rPr lang="ja-JP" sz="120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a:t>
            </a:r>
            <a:r>
              <a:rPr lang="ja-JP" sz="1200" i="1"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「今後」</a:t>
            </a:r>
            <a:r>
              <a:rPr lang="ja-JP" sz="120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というラベルの付いた 3 つの異なるセクションがあり、時間枠に基づいてタスクとイニシアチブを整理するためのわかりやすいフレームワークを提供します。各セクションには、特定のアクティビティ、目標、またはマイルストーンを詳細に記述するためのカスタマイズ可能なプレースホルダーが含まれているため、チームは作業を明確に視覚化し、優先順位を付けることができます。色分けされたボックスによりタスクが区別しやすいため、進捗状況の追跡や、必要に応じた計画の調整を容易に行えます。シンプルで直感的なデザインによって、このテンプレートはアジャイル プロジェクト管理や戦略的プランニングに効果的なツールとなります。</a:t>
            </a:r>
          </a:p>
        </p:txBody>
      </p:sp>
      <p:pic>
        <p:nvPicPr>
          <p:cNvPr id="2" name="Google Shape;92;p1">
            <a:extLst>
              <a:ext uri="{FF2B5EF4-FFF2-40B4-BE49-F238E27FC236}">
                <a16:creationId xmlns:a16="http://schemas.microsoft.com/office/drawing/2014/main" id="{76E60707-DE2E-C957-271E-D7B028AB7931}"/>
              </a:ext>
            </a:extLst>
          </p:cNvPr>
          <p:cNvPicPr preferRelativeResize="0"/>
          <p:nvPr/>
        </p:nvPicPr>
        <p:blipFill>
          <a:blip r:embed="rId5"/>
          <a:srcRect/>
          <a:stretch/>
        </p:blipFill>
        <p:spPr>
          <a:xfrm>
            <a:off x="6786703" y="1658106"/>
            <a:ext cx="5044686" cy="2837635"/>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6" name="Picture 15" descr="テーブル上の時計とカレンダー">
            <a:extLst>
              <a:ext uri="{FF2B5EF4-FFF2-40B4-BE49-F238E27FC236}">
                <a16:creationId xmlns:a16="http://schemas.microsoft.com/office/drawing/2014/main" id="{52E31A40-6D76-C026-0C64-03FFF7DB9356}"/>
              </a:ext>
            </a:extLst>
          </p:cNvPr>
          <p:cNvPicPr>
            <a:picLocks noChangeAspect="1"/>
          </p:cNvPicPr>
          <p:nvPr/>
        </p:nvPicPr>
        <p:blipFill rotWithShape="1">
          <a:blip r:embed="rId3">
            <a:alphaModFix amt="35000"/>
          </a:blip>
          <a:srcRect t="15955"/>
          <a:stretch/>
        </p:blipFill>
        <p:spPr>
          <a:xfrm>
            <a:off x="-17636" y="0"/>
            <a:ext cx="12227272" cy="6858000"/>
          </a:xfrm>
          <a:prstGeom prst="rect">
            <a:avLst/>
          </a:prstGeom>
        </p:spPr>
      </p:pic>
      <p:cxnSp>
        <p:nvCxnSpPr>
          <p:cNvPr id="178" name="Google Shape;178;p7"/>
          <p:cNvCxnSpPr>
            <a:cxnSpLocks/>
          </p:cNvCxnSpPr>
          <p:nvPr/>
        </p:nvCxnSpPr>
        <p:spPr>
          <a:xfrm>
            <a:off x="461274" y="454986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a:spLocks noChangeAspect="1"/>
          </p:cNvSpPr>
          <p:nvPr/>
        </p:nvSpPr>
        <p:spPr>
          <a:xfrm>
            <a:off x="2096251" y="4184107"/>
            <a:ext cx="731520" cy="731520"/>
          </a:xfrm>
          <a:prstGeom prst="ellipse">
            <a:avLst/>
          </a:prstGeom>
          <a:solidFill>
            <a:schemeClr val="accent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grpSp>
        <p:nvGrpSpPr>
          <p:cNvPr id="182" name="Google Shape;182;p7"/>
          <p:cNvGrpSpPr/>
          <p:nvPr/>
        </p:nvGrpSpPr>
        <p:grpSpPr>
          <a:xfrm>
            <a:off x="1074646" y="1069110"/>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85" name="Google Shape;185;p7"/>
          <p:cNvGrpSpPr/>
          <p:nvPr/>
        </p:nvGrpSpPr>
        <p:grpSpPr>
          <a:xfrm>
            <a:off x="4708634" y="1069110"/>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88" name="Google Shape;188;p7"/>
          <p:cNvGrpSpPr/>
          <p:nvPr/>
        </p:nvGrpSpPr>
        <p:grpSpPr>
          <a:xfrm>
            <a:off x="8342623" y="1069110"/>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0" marR="0" lvl="0" indent="0" algn="l" rtl="0">
                <a:spcBef>
                  <a:spcPts val="0"/>
                </a:spcBef>
                <a:spcAft>
                  <a:spcPts val="0"/>
                </a:spcAft>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sp>
        <p:nvSpPr>
          <p:cNvPr id="195" name="Google Shape;195;p7"/>
          <p:cNvSpPr/>
          <p:nvPr/>
        </p:nvSpPr>
        <p:spPr>
          <a:xfrm>
            <a:off x="1538375" y="764309"/>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現在</a:t>
            </a:r>
          </a:p>
        </p:txBody>
      </p:sp>
      <p:sp>
        <p:nvSpPr>
          <p:cNvPr id="196" name="Google Shape;196;p7"/>
          <p:cNvSpPr/>
          <p:nvPr/>
        </p:nvSpPr>
        <p:spPr>
          <a:xfrm>
            <a:off x="5172363" y="764309"/>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次</a:t>
            </a:r>
          </a:p>
        </p:txBody>
      </p:sp>
      <p:sp>
        <p:nvSpPr>
          <p:cNvPr id="197" name="Google Shape;197;p7"/>
          <p:cNvSpPr/>
          <p:nvPr/>
        </p:nvSpPr>
        <p:spPr>
          <a:xfrm>
            <a:off x="8806352" y="764309"/>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今後</a:t>
            </a:r>
          </a:p>
        </p:txBody>
      </p:sp>
      <p:sp>
        <p:nvSpPr>
          <p:cNvPr id="2" name="Google Shape;179;p7">
            <a:extLst>
              <a:ext uri="{FF2B5EF4-FFF2-40B4-BE49-F238E27FC236}">
                <a16:creationId xmlns:a16="http://schemas.microsoft.com/office/drawing/2014/main" id="{2E395F4E-5F26-51FE-639A-0948862DCCF9}"/>
              </a:ext>
            </a:extLst>
          </p:cNvPr>
          <p:cNvSpPr>
            <a:spLocks noChangeAspect="1"/>
          </p:cNvSpPr>
          <p:nvPr/>
        </p:nvSpPr>
        <p:spPr>
          <a:xfrm>
            <a:off x="5732831" y="4184107"/>
            <a:ext cx="731520" cy="731520"/>
          </a:xfrm>
          <a:prstGeom prst="ellipse">
            <a:avLst/>
          </a:prstGeom>
          <a:solidFill>
            <a:schemeClr val="accent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3" name="Google Shape;179;p7">
            <a:extLst>
              <a:ext uri="{FF2B5EF4-FFF2-40B4-BE49-F238E27FC236}">
                <a16:creationId xmlns:a16="http://schemas.microsoft.com/office/drawing/2014/main" id="{2D0231D1-9DA2-CB60-3DC9-ED7197E733EA}"/>
              </a:ext>
            </a:extLst>
          </p:cNvPr>
          <p:cNvSpPr>
            <a:spLocks noChangeAspect="1"/>
          </p:cNvSpPr>
          <p:nvPr/>
        </p:nvSpPr>
        <p:spPr>
          <a:xfrm>
            <a:off x="9369411" y="4184107"/>
            <a:ext cx="731520" cy="731520"/>
          </a:xfrm>
          <a:prstGeom prst="ellipse">
            <a:avLst/>
          </a:prstGeom>
          <a:solidFill>
            <a:schemeClr val="accent5"/>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4" name="TextBox 3">
            <a:extLst>
              <a:ext uri="{FF2B5EF4-FFF2-40B4-BE49-F238E27FC236}">
                <a16:creationId xmlns:a16="http://schemas.microsoft.com/office/drawing/2014/main" id="{6EE79636-02C2-41E2-DCE9-403F1E2B2266}"/>
              </a:ext>
            </a:extLst>
          </p:cNvPr>
          <p:cNvSpPr txBox="1"/>
          <p:nvPr/>
        </p:nvSpPr>
        <p:spPr>
          <a:xfrm>
            <a:off x="5760720" y="60276"/>
            <a:ext cx="6372665" cy="363176"/>
          </a:xfrm>
          <a:prstGeom prst="rect">
            <a:avLst/>
          </a:prstGeom>
          <a:noFill/>
          <a:effectLst/>
        </p:spPr>
        <p:txBody>
          <a:bodyPr wrap="square" lIns="91440" tIns="73152" rIns="182880" bIns="73152" rtlCol="0" anchor="t" anchorCtr="0">
            <a:spAutoFit/>
          </a:bodyPr>
          <a:lstStyle/>
          <a:p>
            <a:pPr algn="r" rtl="0"/>
            <a:r>
              <a:rPr lang="ja-JP">
                <a:solidFill>
                  <a:schemeClr val="tx1">
                    <a:lumMod val="65000"/>
                    <a:lumOff val="35000"/>
                  </a:schemeClr>
                </a:solidFill>
                <a:latin typeface="Century Gothic" panose="020B0502020202020204" pitchFamily="34" charset="0"/>
                <a:ea typeface="MS PGothic" panose="020B0600070205080204" pitchFamily="34" charset="-128"/>
              </a:rPr>
              <a:t>PowerPoint 形式のシンプルなロードマップ テンプレート</a:t>
            </a:r>
          </a:p>
        </p:txBody>
      </p:sp>
      <p:pic>
        <p:nvPicPr>
          <p:cNvPr id="6" name="Graphic 5" descr="単色塗りつぶしのストップウォッチ">
            <a:extLst>
              <a:ext uri="{FF2B5EF4-FFF2-40B4-BE49-F238E27FC236}">
                <a16:creationId xmlns:a16="http://schemas.microsoft.com/office/drawing/2014/main" id="{F9C1AD8F-531C-338E-2E2B-2F1D849BBE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7691" y="4275547"/>
            <a:ext cx="548640" cy="548640"/>
          </a:xfrm>
          <a:prstGeom prst="rect">
            <a:avLst/>
          </a:prstGeom>
        </p:spPr>
      </p:pic>
      <p:pic>
        <p:nvPicPr>
          <p:cNvPr id="8" name="Graphic 7" descr="50% 単色塗りつぶしのストップウォッチ">
            <a:extLst>
              <a:ext uri="{FF2B5EF4-FFF2-40B4-BE49-F238E27FC236}">
                <a16:creationId xmlns:a16="http://schemas.microsoft.com/office/drawing/2014/main" id="{615B728A-96D3-DEB3-3E67-C16859528D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679" y="4275547"/>
            <a:ext cx="548640" cy="548640"/>
          </a:xfrm>
          <a:prstGeom prst="rect">
            <a:avLst/>
          </a:prstGeom>
        </p:spPr>
      </p:pic>
      <p:pic>
        <p:nvPicPr>
          <p:cNvPr id="10" name="Graphic 9" descr="75% 単色塗りつぶしのストップウォッチ">
            <a:extLst>
              <a:ext uri="{FF2B5EF4-FFF2-40B4-BE49-F238E27FC236}">
                <a16:creationId xmlns:a16="http://schemas.microsoft.com/office/drawing/2014/main" id="{CF42C32D-582A-E267-0F3A-640593AC21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63513" y="4275547"/>
            <a:ext cx="548640" cy="548640"/>
          </a:xfrm>
          <a:prstGeom prst="rect">
            <a:avLst/>
          </a:prstGeom>
        </p:spPr>
      </p:pic>
      <p:sp>
        <p:nvSpPr>
          <p:cNvPr id="5" name="TextBox 4">
            <a:extLst>
              <a:ext uri="{FF2B5EF4-FFF2-40B4-BE49-F238E27FC236}">
                <a16:creationId xmlns:a16="http://schemas.microsoft.com/office/drawing/2014/main" id="{E6ED55C3-683C-A9A5-06CD-89D7931A4E82}"/>
              </a:ext>
            </a:extLst>
          </p:cNvPr>
          <p:cNvSpPr txBox="1"/>
          <p:nvPr/>
        </p:nvSpPr>
        <p:spPr>
          <a:xfrm>
            <a:off x="0" y="6532149"/>
            <a:ext cx="12192000" cy="332783"/>
          </a:xfrm>
          <a:prstGeom prst="rect">
            <a:avLst/>
          </a:prstGeom>
          <a:noFill/>
        </p:spPr>
        <p:txBody>
          <a:bodyPr wrap="square" rtlCol="0">
            <a:spAutoFit/>
          </a:bodyPr>
          <a:lstStyle/>
          <a:p>
            <a:pPr algn="ctr" rtl="0">
              <a:lnSpc>
                <a:spcPct val="150000"/>
              </a:lnSpc>
              <a:spcBef>
                <a:spcPts val="0"/>
              </a:spcBef>
              <a:spcAft>
                <a:spcPts val="1200"/>
              </a:spcAft>
            </a:pPr>
            <a:r>
              <a:rPr lang="en-US" altLang="ja-JP" sz="1200" i="1" dirty="0">
                <a:solidFill>
                  <a:srgbClr val="001033"/>
                </a:solidFill>
                <a:effectLst/>
                <a:latin typeface="Century Gothic" panose="020B0502020202020204" pitchFamily="34" charset="0"/>
                <a:ea typeface="MS PGothic" panose="020B0600070205080204" pitchFamily="34" charset="-128"/>
                <a:cs typeface="Times New Roman" panose="02020603050405020304" pitchFamily="18" charset="0"/>
              </a:rPr>
              <a:t>Smartsheet, Inc. </a:t>
            </a:r>
            <a:r>
              <a:rPr lang="zh-CN" altLang="ja-JP" sz="1200" i="1" dirty="0">
                <a:solidFill>
                  <a:srgbClr val="001033"/>
                </a:solidFill>
                <a:effectLst/>
                <a:latin typeface="Century Gothic" panose="020B0502020202020204" pitchFamily="34" charset="0"/>
                <a:ea typeface="MS PGothic" panose="020B0600070205080204" pitchFamily="34" charset="-128"/>
                <a:cs typeface="Times New Roman" panose="02020603050405020304" pitchFamily="18" charset="0"/>
              </a:rPr>
              <a:t>提供</a:t>
            </a:r>
            <a:endParaRPr lang="ja-JP" sz="1200" b="0" i="1" u="none" strike="noStrike" dirty="0">
              <a:solidFill>
                <a:srgbClr val="001033"/>
              </a:solidFill>
              <a:effectLst/>
              <a:latin typeface="Century Gothic" panose="020B0502020202020204" pitchFamily="34" charset="0"/>
              <a:ea typeface="MS PGothic"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3343598345"/>
              </p:ext>
            </p:extLst>
          </p:nvPr>
        </p:nvGraphicFramePr>
        <p:xfrm>
          <a:off x="787789" y="1050352"/>
          <a:ext cx="10483775" cy="2468350"/>
        </p:xfrm>
        <a:graphic>
          <a:graphicData uri="http://schemas.openxmlformats.org/drawingml/2006/table">
            <a:tbl>
              <a:tblPr firstRow="1" firstCol="1" bandRow="1">
                <a:noFill/>
                <a:tableStyleId>{D40A2053-CA6B-45B9-BB66-AA2DCEEF7E4C}</a:tableStyleId>
              </a:tblPr>
              <a:tblGrid>
                <a:gridCol w="1048377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ja-JP" sz="1600" b="1"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免責条項</a:t>
                      </a:r>
                    </a:p>
                    <a:p>
                      <a:pPr marL="0" marR="0" lvl="0" indent="0" algn="l" rtl="0">
                        <a:spcBef>
                          <a:spcPts val="0"/>
                        </a:spcBef>
                        <a:spcAft>
                          <a:spcPts val="0"/>
                        </a:spcAft>
                        <a:buNone/>
                      </a:pPr>
                      <a:r>
                        <a:rPr lang="ja-JP" sz="1200" b="0"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 </a:t>
                      </a:r>
                    </a:p>
                    <a:p>
                      <a:pPr marL="0" marR="0" lvl="0" indent="0" algn="l" rtl="0">
                        <a:spcBef>
                          <a:spcPts val="0"/>
                        </a:spcBef>
                        <a:spcAft>
                          <a:spcPts val="0"/>
                        </a:spcAft>
                        <a:buNone/>
                      </a:pPr>
                      <a:r>
                        <a:rPr lang="ja-JP" sz="1400" b="0"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430</Words>
  <Application>Microsoft Office PowerPoint</Application>
  <PresentationFormat>Widescreen</PresentationFormat>
  <Paragraphs>35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Century Gothic</vt:lpstr>
      <vt:lpstr>Play</vt:lpstr>
      <vt:lpstr>Arial</vt:lpstr>
      <vt:lpstr>MS PGothic</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17</cp:revision>
  <dcterms:created xsi:type="dcterms:W3CDTF">2021-07-07T23:54:57Z</dcterms:created>
  <dcterms:modified xsi:type="dcterms:W3CDTF">2025-04-09T15:46:44Z</dcterms:modified>
</cp:coreProperties>
</file>