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54A0"/>
    <a:srgbClr val="68CADC"/>
    <a:srgbClr val="00E7F2"/>
    <a:srgbClr val="00BD32"/>
    <a:srgbClr val="F0A622"/>
    <a:srgbClr val="5B7191"/>
    <a:srgbClr val="EAEEF3"/>
    <a:srgbClr val="CE1D02"/>
    <a:srgbClr val="E3EAF6"/>
    <a:srgbClr val="CD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4" autoAdjust="0"/>
    <p:restoredTop sz="86447"/>
  </p:normalViewPr>
  <p:slideViewPr>
    <p:cSldViewPr snapToGrid="0" snapToObjects="1">
      <p:cViewPr varScale="1">
        <p:scale>
          <a:sx n="112" d="100"/>
          <a:sy n="112" d="100"/>
        </p:scale>
        <p:origin x="1194" y="9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427094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1C8C-AB6E-113F-4557-0FB3E9BFD4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AFA195-E633-D377-20E0-6C87BD0867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263423-32A7-C8F2-CF26-7DCDEE906DCE}"/>
              </a:ext>
            </a:extLst>
          </p:cNvPr>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5" name="Footer Placeholder 4">
            <a:extLst>
              <a:ext uri="{FF2B5EF4-FFF2-40B4-BE49-F238E27FC236}">
                <a16:creationId xmlns:a16="http://schemas.microsoft.com/office/drawing/2014/main" id="{9ACBC2D3-41E2-A130-24E1-865E2A2E59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F8975F-E437-C84E-5230-9F07BD7B6305}"/>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1277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3AC5-1DE1-9911-C8BE-0D8588FBAE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4B7FCB-C741-D087-062D-7931BB1E6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3896-54D3-3AAE-A435-45E67729A008}"/>
              </a:ext>
            </a:extLst>
          </p:cNvPr>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5" name="Footer Placeholder 4">
            <a:extLst>
              <a:ext uri="{FF2B5EF4-FFF2-40B4-BE49-F238E27FC236}">
                <a16:creationId xmlns:a16="http://schemas.microsoft.com/office/drawing/2014/main" id="{105DCC0F-47D3-A444-26AD-E63D346C88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8698FC-49CF-4665-E3D9-3FC09BA6F78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66567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6A5042-A85C-E277-1B7B-54AD62FFB2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51C32A-DA45-D93F-4134-CB90D9299C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C33BD0-D7DA-607A-590A-C057E0872520}"/>
              </a:ext>
            </a:extLst>
          </p:cNvPr>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5" name="Footer Placeholder 4">
            <a:extLst>
              <a:ext uri="{FF2B5EF4-FFF2-40B4-BE49-F238E27FC236}">
                <a16:creationId xmlns:a16="http://schemas.microsoft.com/office/drawing/2014/main" id="{2E76569D-AC4D-5231-B6F6-601621E64C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F6A2D5-B7AF-74CD-3285-5936DD5FB91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83235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1629-C65E-BFBE-21F6-8088A609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F92BAF-A5D1-8E20-150F-01BA40E50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02B83-096B-C4DF-0B3D-C143924134A5}"/>
              </a:ext>
            </a:extLst>
          </p:cNvPr>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5" name="Footer Placeholder 4">
            <a:extLst>
              <a:ext uri="{FF2B5EF4-FFF2-40B4-BE49-F238E27FC236}">
                <a16:creationId xmlns:a16="http://schemas.microsoft.com/office/drawing/2014/main" id="{B5077AFC-CBD0-FE6B-D981-A9BD3808AF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7CD0B9-61AD-1094-8956-F1ED741C1A35}"/>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445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DABE-9EC6-BFB2-231C-3B48CE574D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D9DF9-542D-1FE8-18DE-B260DCA4F0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0E6B2D-8CCC-04F3-0435-19826DA3364C}"/>
              </a:ext>
            </a:extLst>
          </p:cNvPr>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5" name="Footer Placeholder 4">
            <a:extLst>
              <a:ext uri="{FF2B5EF4-FFF2-40B4-BE49-F238E27FC236}">
                <a16:creationId xmlns:a16="http://schemas.microsoft.com/office/drawing/2014/main" id="{D78055B7-30E9-C838-7EB8-98E8356621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BCC97A-08F6-BC0D-BFC3-95C1EBA83E0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42051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D8FE-52EC-4602-5EAC-1D0C98771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40A70-5143-7DEA-36C1-0AC48462CF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E68364-0C9C-0FEB-3DA7-C3584E2760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278291-1F7B-9BB7-1A52-E1F7F8F99D4A}"/>
              </a:ext>
            </a:extLst>
          </p:cNvPr>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6" name="Footer Placeholder 5">
            <a:extLst>
              <a:ext uri="{FF2B5EF4-FFF2-40B4-BE49-F238E27FC236}">
                <a16:creationId xmlns:a16="http://schemas.microsoft.com/office/drawing/2014/main" id="{21EB3B1E-513D-81A9-8AEC-16C2F1CEDD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D8C86C-F0D3-7F6F-B393-B6E864DCD494}"/>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54595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7FDA-05DB-3E18-3230-5800824C50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0FDFE6-CB46-145F-F0BD-AE42B6934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F18237-A45F-6C4E-0445-55417A4B7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9768FF-4A47-155F-118A-B259F16B4D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861CE5-9087-94BF-0B52-D665A5B731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142DB2-C1E9-837D-DBDA-5FBE5BEBCDEB}"/>
              </a:ext>
            </a:extLst>
          </p:cNvPr>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8" name="Footer Placeholder 7">
            <a:extLst>
              <a:ext uri="{FF2B5EF4-FFF2-40B4-BE49-F238E27FC236}">
                <a16:creationId xmlns:a16="http://schemas.microsoft.com/office/drawing/2014/main" id="{851E127A-DD93-6AD7-087C-AA76A78CD91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585FB8B-7706-E365-CEA0-1210BD3EB6C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63780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91EF-E402-23C9-A2A3-315DE6CDA6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A836D1-3C6B-6AE3-7D58-D4825A9F99B3}"/>
              </a:ext>
            </a:extLst>
          </p:cNvPr>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4" name="Footer Placeholder 3">
            <a:extLst>
              <a:ext uri="{FF2B5EF4-FFF2-40B4-BE49-F238E27FC236}">
                <a16:creationId xmlns:a16="http://schemas.microsoft.com/office/drawing/2014/main" id="{74078DBD-0928-4710-99C5-8C2D16797EA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6BA2946-5F56-6C83-6A5D-7CCA7B4B6C8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392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973DD3-08AF-98E5-66F3-10F672E7FCC7}"/>
              </a:ext>
            </a:extLst>
          </p:cNvPr>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3" name="Footer Placeholder 2">
            <a:extLst>
              <a:ext uri="{FF2B5EF4-FFF2-40B4-BE49-F238E27FC236}">
                <a16:creationId xmlns:a16="http://schemas.microsoft.com/office/drawing/2014/main" id="{7856048A-A158-7381-A895-06E8734490F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1538058-219F-74CD-7587-145F0B58D8B1}"/>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59120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A4F2-BCE9-0AD2-0A0D-A2BD49FAE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60D2B2-7125-64FC-84D4-680DDAC85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FE48A5-559C-B83C-991A-871A20527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88551-58B1-0A7E-212B-EED329AF86CD}"/>
              </a:ext>
            </a:extLst>
          </p:cNvPr>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6" name="Footer Placeholder 5">
            <a:extLst>
              <a:ext uri="{FF2B5EF4-FFF2-40B4-BE49-F238E27FC236}">
                <a16:creationId xmlns:a16="http://schemas.microsoft.com/office/drawing/2014/main" id="{6447EB2D-72D9-1D91-4AA8-BC3B3F51B5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497550-1375-482B-7650-AF25E9EDBBF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11961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010D2-BE8E-79FB-33E3-B6003DC1FD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077FF2-FAB1-EC7D-7784-31136BEBE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E67BC3-0F92-0980-C710-D1DA9F5E0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C7C25-8B80-AA4D-C698-054711B2556F}"/>
              </a:ext>
            </a:extLst>
          </p:cNvPr>
          <p:cNvSpPr>
            <a:spLocks noGrp="1"/>
          </p:cNvSpPr>
          <p:nvPr>
            <p:ph type="dt" sz="half" idx="10"/>
          </p:nvPr>
        </p:nvSpPr>
        <p:spPr/>
        <p:txBody>
          <a:bodyPr/>
          <a:lstStyle/>
          <a:p>
            <a:fld id="{7381E756-E947-FD4A-8A23-D2C983A1A8BD}" type="datetimeFigureOut">
              <a:rPr lang="en-US" smtClean="0"/>
              <a:t>3/28/2025</a:t>
            </a:fld>
            <a:endParaRPr lang="en-US" dirty="0"/>
          </a:p>
        </p:txBody>
      </p:sp>
      <p:sp>
        <p:nvSpPr>
          <p:cNvPr id="6" name="Footer Placeholder 5">
            <a:extLst>
              <a:ext uri="{FF2B5EF4-FFF2-40B4-BE49-F238E27FC236}">
                <a16:creationId xmlns:a16="http://schemas.microsoft.com/office/drawing/2014/main" id="{9383CB26-C14E-F8A0-D08E-08534FDEC2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4F1717-D291-7431-D16E-4BFF4B3CD9E1}"/>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8497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E17AE-4E3A-E39B-EF19-99705267FE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0A9A02-AA90-FFED-F91F-196EA100F4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621A8-B39F-3312-D4CB-AE96A8B68D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3/28/2025</a:t>
            </a:fld>
            <a:endParaRPr lang="en-US" dirty="0"/>
          </a:p>
        </p:txBody>
      </p:sp>
      <p:sp>
        <p:nvSpPr>
          <p:cNvPr id="5" name="Footer Placeholder 4">
            <a:extLst>
              <a:ext uri="{FF2B5EF4-FFF2-40B4-BE49-F238E27FC236}">
                <a16:creationId xmlns:a16="http://schemas.microsoft.com/office/drawing/2014/main" id="{ECD6BF2D-5018-10E0-4C63-3898C8A284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0A138D9-B4EA-F588-2924-D6B22F813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4071740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抽象的な白い波">
            <a:extLst>
              <a:ext uri="{FF2B5EF4-FFF2-40B4-BE49-F238E27FC236}">
                <a16:creationId xmlns:a16="http://schemas.microsoft.com/office/drawing/2014/main" id="{856BD858-B858-BB8E-68A2-16D85D582E4F}"/>
              </a:ext>
            </a:extLst>
          </p:cNvPr>
          <p:cNvPicPr>
            <a:picLocks noChangeAspect="1"/>
          </p:cNvPicPr>
          <p:nvPr/>
        </p:nvPicPr>
        <p:blipFill rotWithShape="1">
          <a:blip r:embed="rId2">
            <a:alphaModFix amt="35000"/>
          </a:blip>
          <a:srcRect t="933" b="14777"/>
          <a:stretch/>
        </p:blipFill>
        <p:spPr>
          <a:xfrm>
            <a:off x="0" y="0"/>
            <a:ext cx="12191999"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61007" y="353237"/>
            <a:ext cx="6203217" cy="1077218"/>
          </a:xfrm>
          <a:prstGeom prst="rect">
            <a:avLst/>
          </a:prstGeom>
          <a:noFill/>
        </p:spPr>
        <p:txBody>
          <a:bodyPr wrap="square" rtlCol="0">
            <a:spAutoFit/>
          </a:bodyPr>
          <a:lstStyle/>
          <a:p>
            <a:pPr rtl="0"/>
            <a:r>
              <a:rPr lang="ja-JP" sz="3200" b="1">
                <a:solidFill>
                  <a:schemeClr val="tx1">
                    <a:lumMod val="65000"/>
                    <a:lumOff val="35000"/>
                  </a:schemeClr>
                </a:solidFill>
                <a:latin typeface="Century Gothic" panose="020B0502020202020204" pitchFamily="34" charset="0"/>
                <a:ea typeface="MS PGothic" panose="020B0600070205080204" pitchFamily="34" charset="-128"/>
              </a:rPr>
              <a:t>PowerPoint 形式の製品リリース ロードマップ テンプレート</a:t>
            </a:r>
          </a:p>
        </p:txBody>
      </p:sp>
      <p:sp>
        <p:nvSpPr>
          <p:cNvPr id="6" name="TextBox 5">
            <a:extLst>
              <a:ext uri="{FF2B5EF4-FFF2-40B4-BE49-F238E27FC236}">
                <a16:creationId xmlns:a16="http://schemas.microsoft.com/office/drawing/2014/main" id="{AC050FBD-DAC7-D341-47A4-2D3C898C78B0}"/>
              </a:ext>
            </a:extLst>
          </p:cNvPr>
          <p:cNvSpPr txBox="1"/>
          <p:nvPr/>
        </p:nvSpPr>
        <p:spPr>
          <a:xfrm>
            <a:off x="375153" y="1532147"/>
            <a:ext cx="5794000" cy="4364656"/>
          </a:xfrm>
          <a:prstGeom prst="rect">
            <a:avLst/>
          </a:prstGeom>
          <a:noFill/>
        </p:spPr>
        <p:txBody>
          <a:bodyPr wrap="square" rtlCol="0">
            <a:spAutoFit/>
          </a:bodyPr>
          <a:lstStyle/>
          <a:p>
            <a:pPr algn="l" rtl="0">
              <a:lnSpc>
                <a:spcPct val="150000"/>
              </a:lnSpc>
              <a:spcBef>
                <a:spcPts val="0"/>
              </a:spcBef>
              <a:spcAft>
                <a:spcPts val="1200"/>
              </a:spcAft>
            </a:pPr>
            <a:r>
              <a:rPr lang="ja-JP" sz="1200" b="1" i="0" u="none" strike="noStrike" dirty="0">
                <a:solidFill>
                  <a:srgbClr val="000000"/>
                </a:solidFill>
                <a:effectLst/>
                <a:latin typeface="Century Gothic" panose="020B0502020202020204" pitchFamily="34" charset="0"/>
                <a:ea typeface="MS PGothic" panose="020B0600070205080204" pitchFamily="34" charset="-128"/>
              </a:rPr>
              <a:t>このテンプレートを使用するタイミング:</a:t>
            </a:r>
            <a:r>
              <a:rPr lang="ja-JP" sz="1200" b="0" i="0" u="none" strike="noStrike" dirty="0">
                <a:solidFill>
                  <a:srgbClr val="000000"/>
                </a:solidFill>
                <a:effectLst/>
                <a:latin typeface="Century Gothic" panose="020B0502020202020204" pitchFamily="34" charset="0"/>
                <a:ea typeface="MS PGothic" panose="020B0600070205080204" pitchFamily="34" charset="-128"/>
              </a:rPr>
              <a:t> この PowerPoint 製品リリース ロードマップ テンプレートは、今後の製品リリースの詳細を計画および伝達するのに最適です。このテンプレートは、新機能、バグ修正、マーケティング活動の進捗を調整および管理する必要がある製品マネージャー、開発チーム、マーケティング専門家に最適です。このテンプレートをリリース計画会議、スプリント レビュー、プレゼンテーションで使用することで、</a:t>
            </a:r>
            <a:br>
              <a:rPr lang="en-US" altLang="ja-JP" sz="1200" b="0" i="0" u="none" strike="noStrike" dirty="0">
                <a:solidFill>
                  <a:srgbClr val="000000"/>
                </a:solidFill>
                <a:effectLst/>
                <a:latin typeface="Century Gothic" panose="020B0502020202020204" pitchFamily="34" charset="0"/>
                <a:ea typeface="MS PGothic" panose="020B0600070205080204" pitchFamily="34" charset="-128"/>
              </a:rPr>
            </a:br>
            <a:r>
              <a:rPr lang="ja-JP" sz="1200" b="0" i="0" u="none" strike="noStrike" dirty="0">
                <a:solidFill>
                  <a:srgbClr val="000000"/>
                </a:solidFill>
                <a:effectLst/>
                <a:latin typeface="Century Gothic" panose="020B0502020202020204" pitchFamily="34" charset="0"/>
                <a:ea typeface="MS PGothic" panose="020B0600070205080204" pitchFamily="34" charset="-128"/>
              </a:rPr>
              <a:t>製品リリース スケジュールの概要を明確かつ体系的に提示することができます。 </a:t>
            </a:r>
          </a:p>
          <a:p>
            <a:pPr algn="l" rtl="0">
              <a:lnSpc>
                <a:spcPct val="150000"/>
              </a:lnSpc>
              <a:spcBef>
                <a:spcPts val="0"/>
              </a:spcBef>
              <a:spcAft>
                <a:spcPts val="1200"/>
              </a:spcAft>
            </a:pPr>
            <a:r>
              <a:rPr lang="ja-JP" sz="1200" b="1" i="0" u="none" strike="noStrike" dirty="0">
                <a:solidFill>
                  <a:srgbClr val="000000"/>
                </a:solidFill>
                <a:effectLst/>
                <a:latin typeface="Century Gothic" panose="020B0502020202020204" pitchFamily="34" charset="0"/>
                <a:ea typeface="MS PGothic" panose="020B0600070205080204" pitchFamily="34" charset="-128"/>
              </a:rPr>
              <a:t>注目すべきテンプレートの機能:</a:t>
            </a:r>
            <a:r>
              <a:rPr lang="ja-JP" sz="1200" b="0" i="0" u="none" strike="noStrike" dirty="0">
                <a:solidFill>
                  <a:srgbClr val="000000"/>
                </a:solidFill>
                <a:effectLst/>
                <a:latin typeface="Century Gothic" panose="020B0502020202020204" pitchFamily="34" charset="0"/>
                <a:ea typeface="MS PGothic" panose="020B0600070205080204" pitchFamily="34" charset="-128"/>
              </a:rPr>
              <a:t> テンプレートには、各リリースの列と、新機能、修正、マーケティング活動を分類する行を含むグリッド レイアウトが備わっています。各セルはカスタマイズ可能で、チームは各リリースに含まれる内容の詳細を指定できます。色分けされたセクションはタスクの種類を区別するのに役立ち、各リリースの範囲とタイムラインを簡単に視覚化できます。新しい機能、修正、マーケティングのアイコンを含めることで、視覚的な要素が追加され、内容が理解しやすくなり、エンゲージメントが高まります。このテンプレートは、製品の開発と発売のさまざまな側面を管理するための包括的で適応性の高いフレームワークを提供することで、アジャイル リリース計画を円滑に進めることができるよう設計されています。</a:t>
            </a:r>
          </a:p>
        </p:txBody>
      </p:sp>
      <p:pic>
        <p:nvPicPr>
          <p:cNvPr id="17" name="Google Shape;92;p1">
            <a:extLst>
              <a:ext uri="{FF2B5EF4-FFF2-40B4-BE49-F238E27FC236}">
                <a16:creationId xmlns:a16="http://schemas.microsoft.com/office/drawing/2014/main" id="{BE4345A0-D2FD-E53E-2701-C7D3AF1E8D62}"/>
              </a:ext>
            </a:extLst>
          </p:cNvPr>
          <p:cNvPicPr preferRelativeResize="0"/>
          <p:nvPr/>
        </p:nvPicPr>
        <p:blipFill>
          <a:blip r:embed="rId3"/>
          <a:srcRect/>
          <a:stretch/>
        </p:blipFill>
        <p:spPr>
          <a:xfrm>
            <a:off x="6483237" y="1657380"/>
            <a:ext cx="5349616" cy="3009159"/>
          </a:xfrm>
          <a:prstGeom prst="rect">
            <a:avLst/>
          </a:prstGeom>
          <a:noFill/>
          <a:ln>
            <a:noFill/>
          </a:ln>
          <a:effectLst>
            <a:outerShdw blurRad="152400" dist="38100" dir="2700000" sx="101000" sy="101000" algn="tl" rotWithShape="0">
              <a:srgbClr val="000000">
                <a:alpha val="40000"/>
              </a:srgbClr>
            </a:outerShdw>
          </a:effectLst>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抽象的な白い波">
            <a:extLst>
              <a:ext uri="{FF2B5EF4-FFF2-40B4-BE49-F238E27FC236}">
                <a16:creationId xmlns:a16="http://schemas.microsoft.com/office/drawing/2014/main" id="{CD037160-DBEA-85F3-1F91-DCF530B999E5}"/>
              </a:ext>
            </a:extLst>
          </p:cNvPr>
          <p:cNvPicPr>
            <a:picLocks noChangeAspect="1"/>
          </p:cNvPicPr>
          <p:nvPr/>
        </p:nvPicPr>
        <p:blipFill rotWithShape="1">
          <a:blip r:embed="rId3">
            <a:alphaModFix amt="35000"/>
          </a:blip>
          <a:srcRect t="933" b="14777"/>
          <a:stretch/>
        </p:blipFill>
        <p:spPr>
          <a:xfrm>
            <a:off x="1" y="0"/>
            <a:ext cx="12191999" cy="6858000"/>
          </a:xfrm>
          <a:prstGeom prst="rect">
            <a:avLst/>
          </a:prstGeom>
        </p:spPr>
      </p:pic>
      <p:graphicFrame>
        <p:nvGraphicFramePr>
          <p:cNvPr id="12" name="Table 2">
            <a:extLst>
              <a:ext uri="{FF2B5EF4-FFF2-40B4-BE49-F238E27FC236}">
                <a16:creationId xmlns:a16="http://schemas.microsoft.com/office/drawing/2014/main" id="{0F9FCB69-7104-6C93-4E70-78923C808369}"/>
              </a:ext>
            </a:extLst>
          </p:cNvPr>
          <p:cNvGraphicFramePr>
            <a:graphicFrameLocks noGrp="1"/>
          </p:cNvGraphicFramePr>
          <p:nvPr>
            <p:extLst>
              <p:ext uri="{D42A27DB-BD31-4B8C-83A1-F6EECF244321}">
                <p14:modId xmlns:p14="http://schemas.microsoft.com/office/powerpoint/2010/main" val="883511049"/>
              </p:ext>
            </p:extLst>
          </p:nvPr>
        </p:nvGraphicFramePr>
        <p:xfrm>
          <a:off x="152400" y="534969"/>
          <a:ext cx="11887200" cy="6035040"/>
        </p:xfrm>
        <a:graphic>
          <a:graphicData uri="http://schemas.openxmlformats.org/drawingml/2006/table">
            <a:tbl>
              <a:tblPr firstRow="1">
                <a:tableStyleId>{5C22544A-7EE6-4342-B048-85BDC9FD1C3A}</a:tableStyleId>
              </a:tblPr>
              <a:tblGrid>
                <a:gridCol w="548640">
                  <a:extLst>
                    <a:ext uri="{9D8B030D-6E8A-4147-A177-3AD203B41FA5}">
                      <a16:colId xmlns:a16="http://schemas.microsoft.com/office/drawing/2014/main" val="602210714"/>
                    </a:ext>
                  </a:extLst>
                </a:gridCol>
                <a:gridCol w="2834640">
                  <a:extLst>
                    <a:ext uri="{9D8B030D-6E8A-4147-A177-3AD203B41FA5}">
                      <a16:colId xmlns:a16="http://schemas.microsoft.com/office/drawing/2014/main" val="1817390762"/>
                    </a:ext>
                  </a:extLst>
                </a:gridCol>
                <a:gridCol w="2834640">
                  <a:extLst>
                    <a:ext uri="{9D8B030D-6E8A-4147-A177-3AD203B41FA5}">
                      <a16:colId xmlns:a16="http://schemas.microsoft.com/office/drawing/2014/main" val="1546263835"/>
                    </a:ext>
                  </a:extLst>
                </a:gridCol>
                <a:gridCol w="2834640">
                  <a:extLst>
                    <a:ext uri="{9D8B030D-6E8A-4147-A177-3AD203B41FA5}">
                      <a16:colId xmlns:a16="http://schemas.microsoft.com/office/drawing/2014/main" val="187052363"/>
                    </a:ext>
                  </a:extLst>
                </a:gridCol>
                <a:gridCol w="2834640">
                  <a:extLst>
                    <a:ext uri="{9D8B030D-6E8A-4147-A177-3AD203B41FA5}">
                      <a16:colId xmlns:a16="http://schemas.microsoft.com/office/drawing/2014/main" val="3893106002"/>
                    </a:ext>
                  </a:extLst>
                </a:gridCol>
              </a:tblGrid>
              <a:tr h="548640">
                <a:tc>
                  <a:txBody>
                    <a:bodyPr/>
                    <a:lstStyle/>
                    <a:p>
                      <a:pPr algn="r">
                        <a:lnSpc>
                          <a:spcPct val="100000"/>
                        </a:lnSpc>
                      </a:pPr>
                      <a:endParaRPr lang="en-US" sz="100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ja-JP" sz="1600">
                          <a:solidFill>
                            <a:schemeClr val="bg1"/>
                          </a:solidFill>
                          <a:latin typeface="Century Gothic" panose="020B0502020202020204" pitchFamily="34" charset="0"/>
                        </a:rPr>
                        <a:t>リリース 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kern="1200">
                          <a:solidFill>
                            <a:schemeClr val="bg1"/>
                          </a:solidFill>
                          <a:latin typeface="Century Gothic" panose="020B0502020202020204" pitchFamily="34" charset="0"/>
                          <a:ea typeface="+mn-ea"/>
                          <a:cs typeface="+mn-cs"/>
                        </a:rPr>
                        <a:t>リリース 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kern="1200">
                          <a:solidFill>
                            <a:schemeClr val="bg1"/>
                          </a:solidFill>
                          <a:latin typeface="Century Gothic" panose="020B0502020202020204" pitchFamily="34" charset="0"/>
                          <a:ea typeface="+mn-ea"/>
                          <a:cs typeface="+mn-cs"/>
                        </a:rPr>
                        <a:t>リリース 3</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kern="1200">
                          <a:solidFill>
                            <a:schemeClr val="bg1"/>
                          </a:solidFill>
                          <a:latin typeface="Century Gothic" panose="020B0502020202020204" pitchFamily="34" charset="0"/>
                          <a:ea typeface="+mn-ea"/>
                          <a:cs typeface="+mn-cs"/>
                        </a:rPr>
                        <a:t>リリース 4</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427613129"/>
                  </a:ext>
                </a:extLst>
              </a:tr>
              <a:tr h="1828800">
                <a:tc>
                  <a:txBody>
                    <a:bodyPr/>
                    <a:lstStyle/>
                    <a:p>
                      <a:pPr algn="r" rtl="0">
                        <a:lnSpc>
                          <a:spcPct val="100000"/>
                        </a:lnSpc>
                      </a:pPr>
                      <a:r>
                        <a:rPr lang="ja-JP" sz="1600" b="1">
                          <a:solidFill>
                            <a:schemeClr val="bg1"/>
                          </a:solidFill>
                          <a:latin typeface="Century Gothic" panose="020B0502020202020204" pitchFamily="34" charset="0"/>
                        </a:rPr>
                        <a:t>機能</a:t>
                      </a:r>
                    </a:p>
                  </a:txBody>
                  <a:tcPr marT="50292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965858687"/>
                  </a:ext>
                </a:extLst>
              </a:tr>
              <a:tr h="1828800">
                <a:tc>
                  <a:txBody>
                    <a:bodyPr/>
                    <a:lstStyle/>
                    <a:p>
                      <a:pPr algn="r" rtl="0">
                        <a:lnSpc>
                          <a:spcPct val="100000"/>
                        </a:lnSpc>
                      </a:pPr>
                      <a:r>
                        <a:rPr lang="ja-JP" sz="1600" b="1" kern="1200">
                          <a:solidFill>
                            <a:schemeClr val="bg1"/>
                          </a:solidFill>
                          <a:latin typeface="Century Gothic" panose="020B0502020202020204" pitchFamily="34" charset="0"/>
                          <a:ea typeface="+mn-ea"/>
                          <a:cs typeface="+mn-cs"/>
                        </a:rPr>
                        <a:t>バグ修正</a:t>
                      </a:r>
                    </a:p>
                  </a:txBody>
                  <a:tcPr marT="50292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200816345"/>
                  </a:ext>
                </a:extLst>
              </a:tr>
              <a:tr h="1828800">
                <a:tc>
                  <a:txBody>
                    <a:bodyPr/>
                    <a:lstStyle/>
                    <a:p>
                      <a:pPr algn="ctr" rtl="0">
                        <a:lnSpc>
                          <a:spcPct val="100000"/>
                        </a:lnSpc>
                      </a:pPr>
                      <a:r>
                        <a:rPr lang="ja-JP" sz="1600" b="1" kern="1200">
                          <a:solidFill>
                            <a:schemeClr val="bg1"/>
                          </a:solidFill>
                          <a:latin typeface="Century Gothic" panose="020B0502020202020204" pitchFamily="34" charset="0"/>
                          <a:ea typeface="+mn-ea"/>
                          <a:cs typeface="+mn-cs"/>
                        </a:rPr>
                        <a:t>販売促進</a:t>
                      </a:r>
                    </a:p>
                  </a:txBody>
                  <a:tcPr marT="18288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992502013"/>
                  </a:ext>
                </a:extLst>
              </a:tr>
            </a:tbl>
          </a:graphicData>
        </a:graphic>
      </p:graphicFrame>
      <p:sp>
        <p:nvSpPr>
          <p:cNvPr id="2" name="Rectangle 1">
            <a:extLst>
              <a:ext uri="{FF2B5EF4-FFF2-40B4-BE49-F238E27FC236}">
                <a16:creationId xmlns:a16="http://schemas.microsoft.com/office/drawing/2014/main" id="{C1872241-8ABC-2675-C21F-E0FB4F7AD3E2}"/>
              </a:ext>
            </a:extLst>
          </p:cNvPr>
          <p:cNvSpPr/>
          <p:nvPr/>
        </p:nvSpPr>
        <p:spPr>
          <a:xfrm>
            <a:off x="861392" y="1226248"/>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dirty="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21" name="Rectangle 20">
            <a:extLst>
              <a:ext uri="{FF2B5EF4-FFF2-40B4-BE49-F238E27FC236}">
                <a16:creationId xmlns:a16="http://schemas.microsoft.com/office/drawing/2014/main" id="{276ECBF4-D586-1595-8C22-A26847655B59}"/>
              </a:ext>
            </a:extLst>
          </p:cNvPr>
          <p:cNvSpPr/>
          <p:nvPr/>
        </p:nvSpPr>
        <p:spPr>
          <a:xfrm>
            <a:off x="861392" y="177290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22" name="Rectangle 21">
            <a:extLst>
              <a:ext uri="{FF2B5EF4-FFF2-40B4-BE49-F238E27FC236}">
                <a16:creationId xmlns:a16="http://schemas.microsoft.com/office/drawing/2014/main" id="{77017956-9363-41E6-F538-2633611E974D}"/>
              </a:ext>
            </a:extLst>
          </p:cNvPr>
          <p:cNvSpPr/>
          <p:nvPr/>
        </p:nvSpPr>
        <p:spPr>
          <a:xfrm>
            <a:off x="861392" y="2319553"/>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23" name="Rectangle 22">
            <a:extLst>
              <a:ext uri="{FF2B5EF4-FFF2-40B4-BE49-F238E27FC236}">
                <a16:creationId xmlns:a16="http://schemas.microsoft.com/office/drawing/2014/main" id="{D8C07989-431A-42FE-197F-79E553F19163}"/>
              </a:ext>
            </a:extLst>
          </p:cNvPr>
          <p:cNvSpPr/>
          <p:nvPr/>
        </p:nvSpPr>
        <p:spPr>
          <a:xfrm>
            <a:off x="3697357" y="1226248"/>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24" name="Rectangle 23">
            <a:extLst>
              <a:ext uri="{FF2B5EF4-FFF2-40B4-BE49-F238E27FC236}">
                <a16:creationId xmlns:a16="http://schemas.microsoft.com/office/drawing/2014/main" id="{643694C3-7EE3-8A85-9BAE-89A247FC2AF1}"/>
              </a:ext>
            </a:extLst>
          </p:cNvPr>
          <p:cNvSpPr/>
          <p:nvPr/>
        </p:nvSpPr>
        <p:spPr>
          <a:xfrm>
            <a:off x="3727174" y="177290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25" name="Rectangle 24">
            <a:extLst>
              <a:ext uri="{FF2B5EF4-FFF2-40B4-BE49-F238E27FC236}">
                <a16:creationId xmlns:a16="http://schemas.microsoft.com/office/drawing/2014/main" id="{4A82AE33-6460-D735-7462-9E394CEF62B9}"/>
              </a:ext>
            </a:extLst>
          </p:cNvPr>
          <p:cNvSpPr/>
          <p:nvPr/>
        </p:nvSpPr>
        <p:spPr>
          <a:xfrm>
            <a:off x="6530008" y="1226248"/>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27" name="Rectangle 26">
            <a:extLst>
              <a:ext uri="{FF2B5EF4-FFF2-40B4-BE49-F238E27FC236}">
                <a16:creationId xmlns:a16="http://schemas.microsoft.com/office/drawing/2014/main" id="{661029AB-44C1-3998-37AF-E661E54535F7}"/>
              </a:ext>
            </a:extLst>
          </p:cNvPr>
          <p:cNvSpPr/>
          <p:nvPr/>
        </p:nvSpPr>
        <p:spPr>
          <a:xfrm>
            <a:off x="9362659" y="1226248"/>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28" name="Rectangle 27">
            <a:extLst>
              <a:ext uri="{FF2B5EF4-FFF2-40B4-BE49-F238E27FC236}">
                <a16:creationId xmlns:a16="http://schemas.microsoft.com/office/drawing/2014/main" id="{D9C2A5F7-476D-8F07-C3D3-942AF6DC516B}"/>
              </a:ext>
            </a:extLst>
          </p:cNvPr>
          <p:cNvSpPr/>
          <p:nvPr/>
        </p:nvSpPr>
        <p:spPr>
          <a:xfrm>
            <a:off x="9362659" y="177290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29" name="Rectangle 28">
            <a:extLst>
              <a:ext uri="{FF2B5EF4-FFF2-40B4-BE49-F238E27FC236}">
                <a16:creationId xmlns:a16="http://schemas.microsoft.com/office/drawing/2014/main" id="{690F4473-C6C6-C303-B05C-D8CE20364C06}"/>
              </a:ext>
            </a:extLst>
          </p:cNvPr>
          <p:cNvSpPr/>
          <p:nvPr/>
        </p:nvSpPr>
        <p:spPr>
          <a:xfrm>
            <a:off x="861392" y="303516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30" name="Rectangle 29">
            <a:extLst>
              <a:ext uri="{FF2B5EF4-FFF2-40B4-BE49-F238E27FC236}">
                <a16:creationId xmlns:a16="http://schemas.microsoft.com/office/drawing/2014/main" id="{C0468469-2ACD-9EE7-5090-5318054234C9}"/>
              </a:ext>
            </a:extLst>
          </p:cNvPr>
          <p:cNvSpPr/>
          <p:nvPr/>
        </p:nvSpPr>
        <p:spPr>
          <a:xfrm>
            <a:off x="861392" y="358182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31" name="Rectangle 30">
            <a:extLst>
              <a:ext uri="{FF2B5EF4-FFF2-40B4-BE49-F238E27FC236}">
                <a16:creationId xmlns:a16="http://schemas.microsoft.com/office/drawing/2014/main" id="{3208B655-6649-3B58-9912-377D1EDA0C3A}"/>
              </a:ext>
            </a:extLst>
          </p:cNvPr>
          <p:cNvSpPr/>
          <p:nvPr/>
        </p:nvSpPr>
        <p:spPr>
          <a:xfrm>
            <a:off x="3697357" y="303516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32" name="Rectangle 31">
            <a:extLst>
              <a:ext uri="{FF2B5EF4-FFF2-40B4-BE49-F238E27FC236}">
                <a16:creationId xmlns:a16="http://schemas.microsoft.com/office/drawing/2014/main" id="{9A77EB8F-85FF-A649-DDFF-ED717751AECF}"/>
              </a:ext>
            </a:extLst>
          </p:cNvPr>
          <p:cNvSpPr/>
          <p:nvPr/>
        </p:nvSpPr>
        <p:spPr>
          <a:xfrm>
            <a:off x="3697357" y="358182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33" name="Rectangle 32">
            <a:extLst>
              <a:ext uri="{FF2B5EF4-FFF2-40B4-BE49-F238E27FC236}">
                <a16:creationId xmlns:a16="http://schemas.microsoft.com/office/drawing/2014/main" id="{02166F44-7A17-2615-07BD-45D1485C695F}"/>
              </a:ext>
            </a:extLst>
          </p:cNvPr>
          <p:cNvSpPr/>
          <p:nvPr/>
        </p:nvSpPr>
        <p:spPr>
          <a:xfrm>
            <a:off x="6530008" y="303516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35" name="Rectangle 34">
            <a:extLst>
              <a:ext uri="{FF2B5EF4-FFF2-40B4-BE49-F238E27FC236}">
                <a16:creationId xmlns:a16="http://schemas.microsoft.com/office/drawing/2014/main" id="{A4E37281-2C9B-8919-4804-922BC8D2223A}"/>
              </a:ext>
            </a:extLst>
          </p:cNvPr>
          <p:cNvSpPr/>
          <p:nvPr/>
        </p:nvSpPr>
        <p:spPr>
          <a:xfrm>
            <a:off x="9362659" y="303516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37" name="Rectangle 36">
            <a:extLst>
              <a:ext uri="{FF2B5EF4-FFF2-40B4-BE49-F238E27FC236}">
                <a16:creationId xmlns:a16="http://schemas.microsoft.com/office/drawing/2014/main" id="{1EB62996-F945-B286-C9DA-C32E913E7277}"/>
              </a:ext>
            </a:extLst>
          </p:cNvPr>
          <p:cNvSpPr/>
          <p:nvPr/>
        </p:nvSpPr>
        <p:spPr>
          <a:xfrm>
            <a:off x="861392" y="4883848"/>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38" name="Rectangle 37">
            <a:extLst>
              <a:ext uri="{FF2B5EF4-FFF2-40B4-BE49-F238E27FC236}">
                <a16:creationId xmlns:a16="http://schemas.microsoft.com/office/drawing/2014/main" id="{7BD0903B-45AC-4D7D-9438-5B4CC715982A}"/>
              </a:ext>
            </a:extLst>
          </p:cNvPr>
          <p:cNvSpPr/>
          <p:nvPr/>
        </p:nvSpPr>
        <p:spPr>
          <a:xfrm>
            <a:off x="861392" y="543050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39" name="Rectangle 38">
            <a:extLst>
              <a:ext uri="{FF2B5EF4-FFF2-40B4-BE49-F238E27FC236}">
                <a16:creationId xmlns:a16="http://schemas.microsoft.com/office/drawing/2014/main" id="{F73311F0-922F-6B22-1D0A-1DC9F654FE99}"/>
              </a:ext>
            </a:extLst>
          </p:cNvPr>
          <p:cNvSpPr/>
          <p:nvPr/>
        </p:nvSpPr>
        <p:spPr>
          <a:xfrm>
            <a:off x="861392" y="5977153"/>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40" name="Rectangle 39">
            <a:extLst>
              <a:ext uri="{FF2B5EF4-FFF2-40B4-BE49-F238E27FC236}">
                <a16:creationId xmlns:a16="http://schemas.microsoft.com/office/drawing/2014/main" id="{465A4FA8-D86D-BA37-A778-ED86DF6E4127}"/>
              </a:ext>
            </a:extLst>
          </p:cNvPr>
          <p:cNvSpPr/>
          <p:nvPr/>
        </p:nvSpPr>
        <p:spPr>
          <a:xfrm>
            <a:off x="3697357" y="4883848"/>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41" name="Rectangle 40">
            <a:extLst>
              <a:ext uri="{FF2B5EF4-FFF2-40B4-BE49-F238E27FC236}">
                <a16:creationId xmlns:a16="http://schemas.microsoft.com/office/drawing/2014/main" id="{B5FF3381-58AE-C31E-BBA9-0607860C14D0}"/>
              </a:ext>
            </a:extLst>
          </p:cNvPr>
          <p:cNvSpPr/>
          <p:nvPr/>
        </p:nvSpPr>
        <p:spPr>
          <a:xfrm>
            <a:off x="6530008" y="4883848"/>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42" name="Rectangle 41">
            <a:extLst>
              <a:ext uri="{FF2B5EF4-FFF2-40B4-BE49-F238E27FC236}">
                <a16:creationId xmlns:a16="http://schemas.microsoft.com/office/drawing/2014/main" id="{FAC54D53-F001-CAB2-53AA-98CD8657D655}"/>
              </a:ext>
            </a:extLst>
          </p:cNvPr>
          <p:cNvSpPr/>
          <p:nvPr/>
        </p:nvSpPr>
        <p:spPr>
          <a:xfrm>
            <a:off x="9362659" y="4883848"/>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1400">
                <a:solidFill>
                  <a:schemeClr val="tx1">
                    <a:lumMod val="65000"/>
                    <a:lumOff val="35000"/>
                  </a:schemeClr>
                </a:solidFill>
                <a:latin typeface="Century Gothic" panose="020B0502020202020204" pitchFamily="34" charset="0"/>
                <a:ea typeface="MS PGothic" panose="020B0600070205080204" pitchFamily="34" charset="-128"/>
              </a:rPr>
              <a:t>サンプル テキスト</a:t>
            </a:r>
          </a:p>
        </p:txBody>
      </p:sp>
      <p:sp>
        <p:nvSpPr>
          <p:cNvPr id="43" name="Google Shape;101;p2">
            <a:extLst>
              <a:ext uri="{FF2B5EF4-FFF2-40B4-BE49-F238E27FC236}">
                <a16:creationId xmlns:a16="http://schemas.microsoft.com/office/drawing/2014/main" id="{D056609B-D6F5-3D75-A8FE-17BB95A3015F}"/>
              </a:ext>
            </a:extLst>
          </p:cNvPr>
          <p:cNvSpPr txBox="1"/>
          <p:nvPr/>
        </p:nvSpPr>
        <p:spPr>
          <a:xfrm>
            <a:off x="5760720" y="60276"/>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ja-JP" sz="1800">
                <a:solidFill>
                  <a:srgbClr val="595959"/>
                </a:solidFill>
                <a:latin typeface="Century Gothic" panose="020B0502020202020204" pitchFamily="34" charset="0"/>
                <a:ea typeface="MS PGothic" panose="020B0600070205080204" pitchFamily="34" charset="-128"/>
                <a:cs typeface="Century Gothic"/>
                <a:sym typeface="Century Gothic"/>
              </a:rPr>
              <a:t>PowerPoint 形式の製品リリース ロードマップ テンプレート</a:t>
            </a:r>
          </a:p>
        </p:txBody>
      </p:sp>
      <p:pic>
        <p:nvPicPr>
          <p:cNvPr id="47" name="Graphic 46" descr="単色塗りつぶしの虫">
            <a:extLst>
              <a:ext uri="{FF2B5EF4-FFF2-40B4-BE49-F238E27FC236}">
                <a16:creationId xmlns:a16="http://schemas.microsoft.com/office/drawing/2014/main" id="{82498F48-8FF8-EBDE-EA64-468B080A1A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475" y="3023057"/>
            <a:ext cx="320040" cy="320040"/>
          </a:xfrm>
          <a:prstGeom prst="rect">
            <a:avLst/>
          </a:prstGeom>
        </p:spPr>
      </p:pic>
      <p:pic>
        <p:nvPicPr>
          <p:cNvPr id="49" name="Graphic 48" descr="単色塗りつぶしの星">
            <a:extLst>
              <a:ext uri="{FF2B5EF4-FFF2-40B4-BE49-F238E27FC236}">
                <a16:creationId xmlns:a16="http://schemas.microsoft.com/office/drawing/2014/main" id="{FC7B4D99-1CDF-B422-3679-17D6260DDE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7797" y="1162937"/>
            <a:ext cx="359396" cy="359396"/>
          </a:xfrm>
          <a:prstGeom prst="rect">
            <a:avLst/>
          </a:prstGeom>
        </p:spPr>
      </p:pic>
      <p:pic>
        <p:nvPicPr>
          <p:cNvPr id="51" name="Graphic 50" descr="単色塗りつぶしのメガホン">
            <a:extLst>
              <a:ext uri="{FF2B5EF4-FFF2-40B4-BE49-F238E27FC236}">
                <a16:creationId xmlns:a16="http://schemas.microsoft.com/office/drawing/2014/main" id="{865349B4-C634-D804-94CE-170BA151C0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7797" y="4798016"/>
            <a:ext cx="359396" cy="359396"/>
          </a:xfrm>
          <a:prstGeom prst="rect">
            <a:avLst/>
          </a:prstGeom>
        </p:spPr>
      </p:pic>
      <p:sp>
        <p:nvSpPr>
          <p:cNvPr id="3" name="TextBox 2">
            <a:extLst>
              <a:ext uri="{FF2B5EF4-FFF2-40B4-BE49-F238E27FC236}">
                <a16:creationId xmlns:a16="http://schemas.microsoft.com/office/drawing/2014/main" id="{B907BB75-F5CD-9883-16CF-777BFF867096}"/>
              </a:ext>
            </a:extLst>
          </p:cNvPr>
          <p:cNvSpPr txBox="1"/>
          <p:nvPr/>
        </p:nvSpPr>
        <p:spPr>
          <a:xfrm>
            <a:off x="0" y="6532149"/>
            <a:ext cx="12192000" cy="332783"/>
          </a:xfrm>
          <a:prstGeom prst="rect">
            <a:avLst/>
          </a:prstGeom>
          <a:noFill/>
        </p:spPr>
        <p:txBody>
          <a:bodyPr wrap="square" rtlCol="0">
            <a:spAutoFit/>
          </a:bodyPr>
          <a:lstStyle/>
          <a:p>
            <a:pPr algn="ctr" rtl="0">
              <a:lnSpc>
                <a:spcPct val="150000"/>
              </a:lnSpc>
              <a:spcBef>
                <a:spcPts val="0"/>
              </a:spcBef>
              <a:spcAft>
                <a:spcPts val="1200"/>
              </a:spcAft>
            </a:pPr>
            <a:r>
              <a:rPr lang="en-US" altLang="ja-JP" sz="1200" i="1" dirty="0">
                <a:solidFill>
                  <a:srgbClr val="001033"/>
                </a:solidFill>
                <a:effectLst/>
                <a:latin typeface="Century Gothic" panose="020B0502020202020204" pitchFamily="34" charset="0"/>
                <a:ea typeface="MS PGothic" panose="020B0600070205080204" pitchFamily="34" charset="-128"/>
                <a:cs typeface="Times New Roman" panose="02020603050405020304" pitchFamily="18" charset="0"/>
              </a:rPr>
              <a:t>Smartsheet, Inc. </a:t>
            </a:r>
            <a:r>
              <a:rPr lang="zh-CN" altLang="ja-JP" sz="1200" i="1" dirty="0">
                <a:solidFill>
                  <a:srgbClr val="001033"/>
                </a:solidFill>
                <a:effectLst/>
                <a:latin typeface="Century Gothic" panose="020B0502020202020204" pitchFamily="34" charset="0"/>
                <a:ea typeface="MS PGothic" panose="020B0600070205080204" pitchFamily="34" charset="-128"/>
                <a:cs typeface="Times New Roman" panose="02020603050405020304" pitchFamily="18" charset="0"/>
              </a:rPr>
              <a:t>提供</a:t>
            </a:r>
            <a:endParaRPr lang="ja-JP" sz="1200" b="0" i="1" u="none" strike="noStrike" dirty="0">
              <a:solidFill>
                <a:srgbClr val="001033"/>
              </a:solidFill>
              <a:effectLst/>
              <a:latin typeface="Century Gothic" panose="020B0502020202020204" pitchFamily="34" charset="0"/>
              <a:ea typeface="MS PGothic" panose="020B0600070205080204" pitchFamily="34" charset="-128"/>
            </a:endParaRPr>
          </a:p>
        </p:txBody>
      </p:sp>
    </p:spTree>
    <p:extLst>
      <p:ext uri="{BB962C8B-B14F-4D97-AF65-F5344CB8AC3E}">
        <p14:creationId xmlns:p14="http://schemas.microsoft.com/office/powerpoint/2010/main" val="2919053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96805783"/>
              </p:ext>
            </p:extLst>
          </p:nvPr>
        </p:nvGraphicFramePr>
        <p:xfrm>
          <a:off x="787790" y="1050352"/>
          <a:ext cx="10484113" cy="2468352"/>
        </p:xfrm>
        <a:graphic>
          <a:graphicData uri="http://schemas.openxmlformats.org/drawingml/2006/table">
            <a:tbl>
              <a:tblPr firstRow="1" firstCol="1" bandRow="1">
                <a:tableStyleId>{5C22544A-7EE6-4342-B048-85BDC9FD1C3A}</a:tableStyleId>
              </a:tblPr>
              <a:tblGrid>
                <a:gridCol w="104841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4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4947</TotalTime>
  <Words>447</Words>
  <Application>Microsoft Office PowerPoint</Application>
  <PresentationFormat>Widescreen</PresentationFormat>
  <Paragraphs>37</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Sun Ye</cp:lastModifiedBy>
  <cp:revision>30</cp:revision>
  <cp:lastPrinted>2020-08-31T22:23:58Z</cp:lastPrinted>
  <dcterms:created xsi:type="dcterms:W3CDTF">2020-09-16T17:09:31Z</dcterms:created>
  <dcterms:modified xsi:type="dcterms:W3CDTF">2025-03-28T07:44:22Z</dcterms:modified>
</cp:coreProperties>
</file>