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361" r:id="rId2"/>
    <p:sldId id="357"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8B7E"/>
    <a:srgbClr val="0B76A0"/>
    <a:srgbClr val="57C1AB"/>
    <a:srgbClr val="3B7D23"/>
    <a:srgbClr val="104862"/>
    <a:srgbClr val="78206E"/>
    <a:srgbClr val="69E1A8"/>
    <a:srgbClr val="DCF8EB"/>
    <a:srgbClr val="0098C6"/>
    <a:srgbClr val="CBD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86447"/>
  </p:normalViewPr>
  <p:slideViewPr>
    <p:cSldViewPr snapToGrid="0" snapToObjects="1">
      <p:cViewPr varScale="1">
        <p:scale>
          <a:sx n="112" d="100"/>
          <a:sy n="112" d="100"/>
        </p:scale>
        <p:origin x="1194" y="9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3/28/2025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3/28/2025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3/28/2025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3/28/2025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3/28/2025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3/28/2025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microsoft.com/office/2007/relationships/hdphoto" Target="../media/hdphoto1.wdp"/><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オープンな高速道路">
            <a:extLst>
              <a:ext uri="{FF2B5EF4-FFF2-40B4-BE49-F238E27FC236}">
                <a16:creationId xmlns:a16="http://schemas.microsoft.com/office/drawing/2014/main" id="{FFD6702C-95ED-A7A4-C10A-9693271AC0F4}"/>
              </a:ext>
            </a:extLst>
          </p:cNvPr>
          <p:cNvPicPr>
            <a:picLocks noChangeAspect="1"/>
          </p:cNvPicPr>
          <p:nvPr/>
        </p:nvPicPr>
        <p:blipFill rotWithShape="1">
          <a:blip r:embed="rId2">
            <a:alphaModFix amt="48000"/>
            <a:extLst>
              <a:ext uri="{BEBA8EAE-BF5A-486C-A8C5-ECC9F3942E4B}">
                <a14:imgProps xmlns:a14="http://schemas.microsoft.com/office/drawing/2010/main">
                  <a14:imgLayer r:embed="rId3">
                    <a14:imgEffect>
                      <a14:saturation sat="0"/>
                    </a14:imgEffect>
                  </a14:imgLayer>
                </a14:imgProps>
              </a:ext>
            </a:extLst>
          </a:blip>
          <a:srcRect t="15625"/>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0892399A-50AB-BBB9-C344-2BC71F90512E}"/>
              </a:ext>
            </a:extLst>
          </p:cNvPr>
          <p:cNvSpPr/>
          <p:nvPr/>
        </p:nvSpPr>
        <p:spPr>
          <a:xfrm>
            <a:off x="0" y="0"/>
            <a:ext cx="12192000" cy="685800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3" name="Google Shape;90;p1">
            <a:extLst>
              <a:ext uri="{FF2B5EF4-FFF2-40B4-BE49-F238E27FC236}">
                <a16:creationId xmlns:a16="http://schemas.microsoft.com/office/drawing/2014/main" id="{FF13F280-C68D-38FA-88D6-76D4F0B7D580}"/>
              </a:ext>
            </a:extLst>
          </p:cNvPr>
          <p:cNvSpPr txBox="1"/>
          <p:nvPr/>
        </p:nvSpPr>
        <p:spPr>
          <a:xfrm>
            <a:off x="249646" y="254470"/>
            <a:ext cx="6373345"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i="0" u="none" strike="noStrike" cap="none" dirty="0">
                <a:solidFill>
                  <a:srgbClr val="595959"/>
                </a:solidFill>
                <a:latin typeface="Century Gothic" panose="020B0502020202020204" pitchFamily="34" charset="0"/>
                <a:ea typeface="MS PGothic" panose="020B0600070205080204" pitchFamily="34" charset="-128"/>
                <a:cs typeface="Century Gothic"/>
                <a:sym typeface="Century Gothic"/>
              </a:rPr>
              <a:t>PowerPoint 形式のクリエイティブ ロードマップ テンプレート</a:t>
            </a:r>
          </a:p>
        </p:txBody>
      </p:sp>
      <p:sp>
        <p:nvSpPr>
          <p:cNvPr id="4" name="Google Shape;91;p1">
            <a:extLst>
              <a:ext uri="{FF2B5EF4-FFF2-40B4-BE49-F238E27FC236}">
                <a16:creationId xmlns:a16="http://schemas.microsoft.com/office/drawing/2014/main" id="{AA69216D-9822-C2CA-02DF-A0C0520A64C7}"/>
              </a:ext>
            </a:extLst>
          </p:cNvPr>
          <p:cNvSpPr txBox="1"/>
          <p:nvPr/>
        </p:nvSpPr>
        <p:spPr>
          <a:xfrm>
            <a:off x="302001" y="1532147"/>
            <a:ext cx="5601842" cy="45935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1500" b="1" i="0" u="none" strike="noStrike" dirty="0">
                <a:solidFill>
                  <a:srgbClr val="000000"/>
                </a:solidFill>
                <a:latin typeface="Century Gothic" panose="020B0502020202020204" pitchFamily="34" charset="0"/>
                <a:ea typeface="MS PGothic" panose="020B0600070205080204" pitchFamily="34" charset="-128"/>
                <a:cs typeface="Century Gothic"/>
                <a:sym typeface="Century Gothic"/>
              </a:rPr>
              <a:t>このテンプレートを使用するタイミング:</a:t>
            </a:r>
            <a:r>
              <a:rPr lang="ja-JP" sz="1500" b="0" i="0" u="none" strike="noStrike" dirty="0">
                <a:solidFill>
                  <a:srgbClr val="000000"/>
                </a:solidFill>
                <a:latin typeface="Century Gothic" panose="020B0502020202020204" pitchFamily="34" charset="0"/>
                <a:ea typeface="MS PGothic" panose="020B0600070205080204" pitchFamily="34" charset="-128"/>
                <a:cs typeface="Century Gothic"/>
                <a:sym typeface="Century Gothic"/>
              </a:rPr>
              <a:t> このクリエイティブな製品ロードマップ テンプレートは、視覚的に魅力的な方法で製品開発の進行状況を示すのに最適です。このテンプレートは、戦略会議、</a:t>
            </a:r>
            <a:br>
              <a:rPr lang="en-US" altLang="ja-JP" sz="1500" b="0" i="0" u="none" strike="noStrike" dirty="0">
                <a:solidFill>
                  <a:srgbClr val="000000"/>
                </a:solidFill>
                <a:latin typeface="Century Gothic" panose="020B0502020202020204" pitchFamily="34" charset="0"/>
                <a:ea typeface="MS PGothic" panose="020B0600070205080204" pitchFamily="34" charset="-128"/>
                <a:cs typeface="Century Gothic"/>
                <a:sym typeface="Century Gothic"/>
              </a:rPr>
            </a:br>
            <a:r>
              <a:rPr lang="ja-JP" sz="1500" b="0" i="0" u="none" strike="noStrike" dirty="0">
                <a:solidFill>
                  <a:srgbClr val="000000"/>
                </a:solidFill>
                <a:latin typeface="Century Gothic" panose="020B0502020202020204" pitchFamily="34" charset="0"/>
                <a:ea typeface="MS PGothic" panose="020B0600070205080204" pitchFamily="34" charset="-128"/>
                <a:cs typeface="Century Gothic"/>
                <a:sym typeface="Century Gothic"/>
              </a:rPr>
              <a:t>クライアントへのプレゼンテーション、チーム ブリーフィングにおいて、閲覧者の注目を集め、重要な詳細を伝える際に使用できます。 </a:t>
            </a:r>
          </a:p>
          <a:p>
            <a:pPr marL="0" marR="0" lvl="0" indent="0" algn="l" rtl="0">
              <a:lnSpc>
                <a:spcPct val="150000"/>
              </a:lnSpc>
              <a:spcBef>
                <a:spcPts val="0"/>
              </a:spcBef>
              <a:spcAft>
                <a:spcPts val="0"/>
              </a:spcAft>
              <a:buNone/>
            </a:pPr>
            <a:endParaRPr lang="en-US" sz="1500" dirty="0">
              <a:solidFill>
                <a:srgbClr val="000000"/>
              </a:solidFill>
              <a:latin typeface="Century Gothic" panose="020B0502020202020204" pitchFamily="34" charset="0"/>
              <a:ea typeface="MS PGothic" panose="020B0600070205080204" pitchFamily="34" charset="-128"/>
              <a:cs typeface="Century Gothic"/>
              <a:sym typeface="Century Gothic"/>
            </a:endParaRPr>
          </a:p>
          <a:p>
            <a:pPr marL="0" marR="0" lvl="0" indent="0" algn="l" rtl="0">
              <a:lnSpc>
                <a:spcPct val="150000"/>
              </a:lnSpc>
              <a:spcBef>
                <a:spcPts val="0"/>
              </a:spcBef>
              <a:spcAft>
                <a:spcPts val="0"/>
              </a:spcAft>
              <a:buNone/>
            </a:pPr>
            <a:r>
              <a:rPr lang="ja-JP" sz="1500" b="1" i="0" u="none" strike="noStrike" dirty="0">
                <a:solidFill>
                  <a:srgbClr val="000000"/>
                </a:solidFill>
                <a:latin typeface="Century Gothic" panose="020B0502020202020204" pitchFamily="34" charset="0"/>
                <a:ea typeface="MS PGothic" panose="020B0600070205080204" pitchFamily="34" charset="-128"/>
                <a:cs typeface="Century Gothic"/>
                <a:sym typeface="Century Gothic"/>
              </a:rPr>
              <a:t>注目すべきテンプレートの機能:</a:t>
            </a:r>
            <a:r>
              <a:rPr lang="ja-JP" sz="1500" b="0" i="0" u="none" strike="noStrike" dirty="0">
                <a:solidFill>
                  <a:srgbClr val="000000"/>
                </a:solidFill>
                <a:latin typeface="Century Gothic" panose="020B0502020202020204" pitchFamily="34" charset="0"/>
                <a:ea typeface="MS PGothic" panose="020B0600070205080204" pitchFamily="34" charset="-128"/>
                <a:cs typeface="Century Gothic"/>
                <a:sym typeface="Century Gothic"/>
              </a:rPr>
              <a:t> このテンプレートは曲がりくねった道路のデザインを特徴としており、ロードマップのプレゼンテーションにダイナミックで視覚的に魅力的な要素を追加します。各マイルストーンは、プロジェクトの戦略的な道筋を強調するために道路に沿って表示されます。各マーカーの横にあるテキスト ボックスを編集して、製品の段階、特定のアクティビティ、成果物、その他の情報を強調表示できます。</a:t>
            </a:r>
          </a:p>
        </p:txBody>
      </p:sp>
      <p:pic>
        <p:nvPicPr>
          <p:cNvPr id="5" name="Google Shape;92;p1">
            <a:extLst>
              <a:ext uri="{FF2B5EF4-FFF2-40B4-BE49-F238E27FC236}">
                <a16:creationId xmlns:a16="http://schemas.microsoft.com/office/drawing/2014/main" id="{BD3F7CF8-4A13-F4E0-728F-5905B5F220CE}"/>
              </a:ext>
            </a:extLst>
          </p:cNvPr>
          <p:cNvPicPr preferRelativeResize="0"/>
          <p:nvPr/>
        </p:nvPicPr>
        <p:blipFill>
          <a:blip r:embed="rId4"/>
          <a:srcRect/>
          <a:stretch/>
        </p:blipFill>
        <p:spPr>
          <a:xfrm>
            <a:off x="6485778" y="1658809"/>
            <a:ext cx="5344535" cy="3006300"/>
          </a:xfrm>
          <a:prstGeom prst="rect">
            <a:avLst/>
          </a:prstGeom>
          <a:noFill/>
          <a:ln>
            <a:noFill/>
          </a:ln>
          <a:effectLst>
            <a:outerShdw blurRad="152400" dist="38100" dir="2700000" sx="101000" sy="101000" algn="tl" rotWithShape="0">
              <a:srgbClr val="000000">
                <a:alpha val="40000"/>
              </a:srgbClr>
            </a:outerShdw>
          </a:effectLst>
        </p:spPr>
      </p:pic>
    </p:spTree>
    <p:extLst>
      <p:ext uri="{BB962C8B-B14F-4D97-AF65-F5344CB8AC3E}">
        <p14:creationId xmlns:p14="http://schemas.microsoft.com/office/powerpoint/2010/main" val="2398077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オープンな高速道路">
            <a:extLst>
              <a:ext uri="{FF2B5EF4-FFF2-40B4-BE49-F238E27FC236}">
                <a16:creationId xmlns:a16="http://schemas.microsoft.com/office/drawing/2014/main" id="{2C22C5A8-E098-3A04-76D4-B56092AE8A62}"/>
              </a:ext>
            </a:extLst>
          </p:cNvPr>
          <p:cNvPicPr>
            <a:picLocks noChangeAspect="1"/>
          </p:cNvPicPr>
          <p:nvPr/>
        </p:nvPicPr>
        <p:blipFill rotWithShape="1">
          <a:blip r:embed="rId2">
            <a:alphaModFix amt="48000"/>
            <a:extLst>
              <a:ext uri="{BEBA8EAE-BF5A-486C-A8C5-ECC9F3942E4B}">
                <a14:imgProps xmlns:a14="http://schemas.microsoft.com/office/drawing/2010/main">
                  <a14:imgLayer r:embed="rId3">
                    <a14:imgEffect>
                      <a14:saturation sat="0"/>
                    </a14:imgEffect>
                  </a14:imgLayer>
                </a14:imgProps>
              </a:ext>
            </a:extLst>
          </a:blip>
          <a:srcRect t="15625"/>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700DB204-F683-B37B-C293-1D2B5930026B}"/>
              </a:ext>
            </a:extLst>
          </p:cNvPr>
          <p:cNvSpPr/>
          <p:nvPr/>
        </p:nvSpPr>
        <p:spPr>
          <a:xfrm>
            <a:off x="0" y="0"/>
            <a:ext cx="12192000" cy="6858000"/>
          </a:xfrm>
          <a:prstGeom prst="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2" name="Google Shape;101;p2">
            <a:extLst>
              <a:ext uri="{FF2B5EF4-FFF2-40B4-BE49-F238E27FC236}">
                <a16:creationId xmlns:a16="http://schemas.microsoft.com/office/drawing/2014/main" id="{F6CC24E5-B7E2-527B-8C30-6784FB42A6D8}"/>
              </a:ext>
            </a:extLst>
          </p:cNvPr>
          <p:cNvSpPr txBox="1"/>
          <p:nvPr/>
        </p:nvSpPr>
        <p:spPr>
          <a:xfrm>
            <a:off x="5760720" y="60276"/>
            <a:ext cx="6372665" cy="42473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ja-JP" sz="1800">
                <a:solidFill>
                  <a:srgbClr val="595959"/>
                </a:solidFill>
                <a:latin typeface="Century Gothic" panose="020B0502020202020204" pitchFamily="34" charset="0"/>
                <a:ea typeface="MS PGothic" panose="020B0600070205080204" pitchFamily="34" charset="-128"/>
                <a:cs typeface="Century Gothic"/>
                <a:sym typeface="Century Gothic"/>
              </a:rPr>
              <a:t>PowerPoint 形式のクリエイティブ ロードマップ テンプレート</a:t>
            </a:r>
          </a:p>
        </p:txBody>
      </p:sp>
      <p:grpSp>
        <p:nvGrpSpPr>
          <p:cNvPr id="50" name="Group 49">
            <a:extLst>
              <a:ext uri="{FF2B5EF4-FFF2-40B4-BE49-F238E27FC236}">
                <a16:creationId xmlns:a16="http://schemas.microsoft.com/office/drawing/2014/main" id="{F03D6BF3-E31B-237D-B1DC-520D3B4C5493}"/>
              </a:ext>
            </a:extLst>
          </p:cNvPr>
          <p:cNvGrpSpPr/>
          <p:nvPr/>
        </p:nvGrpSpPr>
        <p:grpSpPr>
          <a:xfrm>
            <a:off x="-152400" y="3505213"/>
            <a:ext cx="3676758" cy="3676758"/>
            <a:chOff x="1439779" y="2695074"/>
            <a:chExt cx="2743200" cy="2743200"/>
          </a:xfrm>
        </p:grpSpPr>
        <p:pic>
          <p:nvPicPr>
            <p:cNvPr id="34" name="Graphic 33" descr="標識のアウトライン">
              <a:extLst>
                <a:ext uri="{FF2B5EF4-FFF2-40B4-BE49-F238E27FC236}">
                  <a16:creationId xmlns:a16="http://schemas.microsoft.com/office/drawing/2014/main" id="{596BADE2-533A-D01A-23A8-1449A5B6DB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39779" y="2695074"/>
              <a:ext cx="2743200" cy="2743200"/>
            </a:xfrm>
            <a:prstGeom prst="rect">
              <a:avLst/>
            </a:prstGeom>
          </p:spPr>
        </p:pic>
        <p:sp>
          <p:nvSpPr>
            <p:cNvPr id="48" name="Rounded Rectangle 47">
              <a:extLst>
                <a:ext uri="{FF2B5EF4-FFF2-40B4-BE49-F238E27FC236}">
                  <a16:creationId xmlns:a16="http://schemas.microsoft.com/office/drawing/2014/main" id="{FEDA2576-6327-57D0-87EF-1751348E7EDA}"/>
                </a:ext>
              </a:extLst>
            </p:cNvPr>
            <p:cNvSpPr/>
            <p:nvPr/>
          </p:nvSpPr>
          <p:spPr>
            <a:xfrm>
              <a:off x="2061318" y="3429000"/>
              <a:ext cx="1500122" cy="822749"/>
            </a:xfrm>
            <a:prstGeom prst="roundRect">
              <a:avLst>
                <a:gd name="adj" fmla="val 0"/>
              </a:avLst>
            </a:prstGeom>
            <a:solidFill>
              <a:srgbClr val="3B7D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100">
                  <a:latin typeface="Century Gothic" panose="020B0502020202020204" pitchFamily="34" charset="0"/>
                  <a:ea typeface="MS PGothic" panose="020B0600070205080204" pitchFamily="34" charset="-128"/>
                </a:rPr>
                <a:t>目標または戦略</a:t>
              </a:r>
              <a:br>
                <a:rPr lang="en-US" sz="1100" dirty="0">
                  <a:latin typeface="Century Gothic" panose="020B0502020202020204" pitchFamily="34" charset="0"/>
                  <a:ea typeface="MS PGothic" panose="020B0600070205080204" pitchFamily="34" charset="-128"/>
                </a:rPr>
              </a:br>
              <a:r>
                <a:rPr lang="ja-JP" sz="1100">
                  <a:latin typeface="Century Gothic" panose="020B0502020202020204" pitchFamily="34" charset="0"/>
                  <a:ea typeface="MS PGothic" panose="020B0600070205080204" pitchFamily="34" charset="-128"/>
                </a:rPr>
                <a:t>サンプル テキスト</a:t>
              </a:r>
            </a:p>
          </p:txBody>
        </p:sp>
        <p:sp>
          <p:nvSpPr>
            <p:cNvPr id="49" name="Rounded Rectangle 48">
              <a:extLst>
                <a:ext uri="{FF2B5EF4-FFF2-40B4-BE49-F238E27FC236}">
                  <a16:creationId xmlns:a16="http://schemas.microsoft.com/office/drawing/2014/main" id="{584EE7F4-BD18-CB17-013E-3584281B6755}"/>
                </a:ext>
              </a:extLst>
            </p:cNvPr>
            <p:cNvSpPr/>
            <p:nvPr/>
          </p:nvSpPr>
          <p:spPr>
            <a:xfrm>
              <a:off x="2061318" y="3205976"/>
              <a:ext cx="1500122" cy="17841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100" b="1">
                  <a:solidFill>
                    <a:srgbClr val="3B7D23"/>
                  </a:solidFill>
                  <a:latin typeface="Century Gothic" panose="020B0502020202020204" pitchFamily="34" charset="0"/>
                  <a:ea typeface="MS PGothic" panose="020B0600070205080204" pitchFamily="34" charset="-128"/>
                </a:rPr>
                <a:t>マーカー 1</a:t>
              </a:r>
            </a:p>
          </p:txBody>
        </p:sp>
      </p:grpSp>
      <p:grpSp>
        <p:nvGrpSpPr>
          <p:cNvPr id="51" name="Group 50">
            <a:extLst>
              <a:ext uri="{FF2B5EF4-FFF2-40B4-BE49-F238E27FC236}">
                <a16:creationId xmlns:a16="http://schemas.microsoft.com/office/drawing/2014/main" id="{805F4B6C-A9FB-6C91-C5C9-7C7A0DB612ED}"/>
              </a:ext>
            </a:extLst>
          </p:cNvPr>
          <p:cNvGrpSpPr/>
          <p:nvPr/>
        </p:nvGrpSpPr>
        <p:grpSpPr>
          <a:xfrm>
            <a:off x="1734412" y="1648210"/>
            <a:ext cx="3676758" cy="3676758"/>
            <a:chOff x="1439779" y="2695074"/>
            <a:chExt cx="2743200" cy="2743200"/>
          </a:xfrm>
        </p:grpSpPr>
        <p:pic>
          <p:nvPicPr>
            <p:cNvPr id="52" name="Graphic 51" descr="標識のアウトライン">
              <a:extLst>
                <a:ext uri="{FF2B5EF4-FFF2-40B4-BE49-F238E27FC236}">
                  <a16:creationId xmlns:a16="http://schemas.microsoft.com/office/drawing/2014/main" id="{33B40D75-D505-5104-CEC4-B959BF104B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39779" y="2695074"/>
              <a:ext cx="2743200" cy="2743200"/>
            </a:xfrm>
            <a:prstGeom prst="rect">
              <a:avLst/>
            </a:prstGeom>
          </p:spPr>
        </p:pic>
        <p:sp>
          <p:nvSpPr>
            <p:cNvPr id="53" name="Rounded Rectangle 52">
              <a:extLst>
                <a:ext uri="{FF2B5EF4-FFF2-40B4-BE49-F238E27FC236}">
                  <a16:creationId xmlns:a16="http://schemas.microsoft.com/office/drawing/2014/main" id="{4CAA7118-77FA-E1A7-82CB-483A2E47E608}"/>
                </a:ext>
              </a:extLst>
            </p:cNvPr>
            <p:cNvSpPr/>
            <p:nvPr/>
          </p:nvSpPr>
          <p:spPr>
            <a:xfrm>
              <a:off x="2061318" y="3429000"/>
              <a:ext cx="1500122" cy="822749"/>
            </a:xfrm>
            <a:prstGeom prst="roundRect">
              <a:avLst>
                <a:gd name="adj" fmla="val 0"/>
              </a:avLst>
            </a:prstGeom>
            <a:solidFill>
              <a:srgbClr val="7820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100">
                  <a:latin typeface="Century Gothic" panose="020B0502020202020204" pitchFamily="34" charset="0"/>
                  <a:ea typeface="MS PGothic" panose="020B0600070205080204" pitchFamily="34" charset="-128"/>
                </a:rPr>
                <a:t>目標または戦略</a:t>
              </a:r>
              <a:br>
                <a:rPr lang="en-US" sz="1100" dirty="0">
                  <a:latin typeface="Century Gothic" panose="020B0502020202020204" pitchFamily="34" charset="0"/>
                  <a:ea typeface="MS PGothic" panose="020B0600070205080204" pitchFamily="34" charset="-128"/>
                </a:rPr>
              </a:br>
              <a:r>
                <a:rPr lang="ja-JP" sz="1100">
                  <a:latin typeface="Century Gothic" panose="020B0502020202020204" pitchFamily="34" charset="0"/>
                  <a:ea typeface="MS PGothic" panose="020B0600070205080204" pitchFamily="34" charset="-128"/>
                </a:rPr>
                <a:t>サンプル テキスト</a:t>
              </a:r>
            </a:p>
          </p:txBody>
        </p:sp>
        <p:sp>
          <p:nvSpPr>
            <p:cNvPr id="54" name="Rounded Rectangle 53">
              <a:extLst>
                <a:ext uri="{FF2B5EF4-FFF2-40B4-BE49-F238E27FC236}">
                  <a16:creationId xmlns:a16="http://schemas.microsoft.com/office/drawing/2014/main" id="{2DFE3AD7-795E-BA1E-581D-27CA9BEE25CE}"/>
                </a:ext>
              </a:extLst>
            </p:cNvPr>
            <p:cNvSpPr/>
            <p:nvPr/>
          </p:nvSpPr>
          <p:spPr>
            <a:xfrm>
              <a:off x="2061318" y="3205976"/>
              <a:ext cx="1500122" cy="17841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100" b="1">
                  <a:solidFill>
                    <a:srgbClr val="78206E"/>
                  </a:solidFill>
                  <a:latin typeface="Century Gothic" panose="020B0502020202020204" pitchFamily="34" charset="0"/>
                  <a:ea typeface="MS PGothic" panose="020B0600070205080204" pitchFamily="34" charset="-128"/>
                </a:rPr>
                <a:t>マーカー 3</a:t>
              </a:r>
            </a:p>
          </p:txBody>
        </p:sp>
      </p:grpSp>
      <p:grpSp>
        <p:nvGrpSpPr>
          <p:cNvPr id="55" name="Group 54">
            <a:extLst>
              <a:ext uri="{FF2B5EF4-FFF2-40B4-BE49-F238E27FC236}">
                <a16:creationId xmlns:a16="http://schemas.microsoft.com/office/drawing/2014/main" id="{74506208-2523-D800-0AF9-CC81DD41CEA1}"/>
              </a:ext>
            </a:extLst>
          </p:cNvPr>
          <p:cNvGrpSpPr/>
          <p:nvPr/>
        </p:nvGrpSpPr>
        <p:grpSpPr>
          <a:xfrm>
            <a:off x="8744613" y="3166282"/>
            <a:ext cx="3676758" cy="3676758"/>
            <a:chOff x="1439779" y="2695074"/>
            <a:chExt cx="2743200" cy="2743200"/>
          </a:xfrm>
        </p:grpSpPr>
        <p:pic>
          <p:nvPicPr>
            <p:cNvPr id="56" name="Graphic 55" descr="標識のアウトライン">
              <a:extLst>
                <a:ext uri="{FF2B5EF4-FFF2-40B4-BE49-F238E27FC236}">
                  <a16:creationId xmlns:a16="http://schemas.microsoft.com/office/drawing/2014/main" id="{36E9B78C-5010-9D3E-6D95-F329692565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39779" y="2695074"/>
              <a:ext cx="2743200" cy="2743200"/>
            </a:xfrm>
            <a:prstGeom prst="rect">
              <a:avLst/>
            </a:prstGeom>
          </p:spPr>
        </p:pic>
        <p:sp>
          <p:nvSpPr>
            <p:cNvPr id="57" name="Rounded Rectangle 56">
              <a:extLst>
                <a:ext uri="{FF2B5EF4-FFF2-40B4-BE49-F238E27FC236}">
                  <a16:creationId xmlns:a16="http://schemas.microsoft.com/office/drawing/2014/main" id="{B74B5E9C-35BF-F569-70C0-68EF8B84536E}"/>
                </a:ext>
              </a:extLst>
            </p:cNvPr>
            <p:cNvSpPr/>
            <p:nvPr/>
          </p:nvSpPr>
          <p:spPr>
            <a:xfrm>
              <a:off x="2061318" y="3429000"/>
              <a:ext cx="1500122" cy="822749"/>
            </a:xfrm>
            <a:prstGeom prst="roundRect">
              <a:avLst>
                <a:gd name="adj" fmla="val 0"/>
              </a:avLst>
            </a:prstGeom>
            <a:solidFill>
              <a:srgbClr val="1048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100">
                  <a:latin typeface="Century Gothic" panose="020B0502020202020204" pitchFamily="34" charset="0"/>
                  <a:ea typeface="MS PGothic" panose="020B0600070205080204" pitchFamily="34" charset="-128"/>
                </a:rPr>
                <a:t>目標または戦略</a:t>
              </a:r>
              <a:br>
                <a:rPr lang="en-US" sz="1100" dirty="0">
                  <a:latin typeface="Century Gothic" panose="020B0502020202020204" pitchFamily="34" charset="0"/>
                  <a:ea typeface="MS PGothic" panose="020B0600070205080204" pitchFamily="34" charset="-128"/>
                </a:rPr>
              </a:br>
              <a:r>
                <a:rPr lang="ja-JP" sz="1100">
                  <a:latin typeface="Century Gothic" panose="020B0502020202020204" pitchFamily="34" charset="0"/>
                  <a:ea typeface="MS PGothic" panose="020B0600070205080204" pitchFamily="34" charset="-128"/>
                </a:rPr>
                <a:t>サンプル テキスト</a:t>
              </a:r>
            </a:p>
          </p:txBody>
        </p:sp>
        <p:sp>
          <p:nvSpPr>
            <p:cNvPr id="58" name="Rounded Rectangle 57">
              <a:extLst>
                <a:ext uri="{FF2B5EF4-FFF2-40B4-BE49-F238E27FC236}">
                  <a16:creationId xmlns:a16="http://schemas.microsoft.com/office/drawing/2014/main" id="{2EF6CCE6-421C-FDDB-613C-EBE450098F3D}"/>
                </a:ext>
              </a:extLst>
            </p:cNvPr>
            <p:cNvSpPr/>
            <p:nvPr/>
          </p:nvSpPr>
          <p:spPr>
            <a:xfrm>
              <a:off x="2061318" y="3205976"/>
              <a:ext cx="1500122" cy="17841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100" b="1">
                  <a:solidFill>
                    <a:srgbClr val="104862"/>
                  </a:solidFill>
                  <a:latin typeface="Century Gothic" panose="020B0502020202020204" pitchFamily="34" charset="0"/>
                  <a:ea typeface="MS PGothic" panose="020B0600070205080204" pitchFamily="34" charset="-128"/>
                </a:rPr>
                <a:t>マーカー 2</a:t>
              </a:r>
            </a:p>
          </p:txBody>
        </p:sp>
      </p:grpSp>
      <p:grpSp>
        <p:nvGrpSpPr>
          <p:cNvPr id="59" name="Group 58">
            <a:extLst>
              <a:ext uri="{FF2B5EF4-FFF2-40B4-BE49-F238E27FC236}">
                <a16:creationId xmlns:a16="http://schemas.microsoft.com/office/drawing/2014/main" id="{9C353954-A8CB-C30F-D455-569A13A521C9}"/>
              </a:ext>
            </a:extLst>
          </p:cNvPr>
          <p:cNvGrpSpPr/>
          <p:nvPr/>
        </p:nvGrpSpPr>
        <p:grpSpPr>
          <a:xfrm>
            <a:off x="6809409" y="1341995"/>
            <a:ext cx="3676758" cy="3676758"/>
            <a:chOff x="1439779" y="2695074"/>
            <a:chExt cx="2743200" cy="2743200"/>
          </a:xfrm>
        </p:grpSpPr>
        <p:pic>
          <p:nvPicPr>
            <p:cNvPr id="60" name="Graphic 59" descr="標識のアウトライン">
              <a:extLst>
                <a:ext uri="{FF2B5EF4-FFF2-40B4-BE49-F238E27FC236}">
                  <a16:creationId xmlns:a16="http://schemas.microsoft.com/office/drawing/2014/main" id="{39C85A88-9844-61DA-D7AA-16241E35784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39779" y="2695074"/>
              <a:ext cx="2743200" cy="2743200"/>
            </a:xfrm>
            <a:prstGeom prst="rect">
              <a:avLst/>
            </a:prstGeom>
          </p:spPr>
        </p:pic>
        <p:sp>
          <p:nvSpPr>
            <p:cNvPr id="61" name="Rounded Rectangle 60">
              <a:extLst>
                <a:ext uri="{FF2B5EF4-FFF2-40B4-BE49-F238E27FC236}">
                  <a16:creationId xmlns:a16="http://schemas.microsoft.com/office/drawing/2014/main" id="{054D214E-FB9F-72F3-11C7-D430D81A7E8C}"/>
                </a:ext>
              </a:extLst>
            </p:cNvPr>
            <p:cNvSpPr/>
            <p:nvPr/>
          </p:nvSpPr>
          <p:spPr>
            <a:xfrm>
              <a:off x="2061318" y="3429000"/>
              <a:ext cx="1500122" cy="822749"/>
            </a:xfrm>
            <a:prstGeom prst="roundRect">
              <a:avLst>
                <a:gd name="adj" fmla="val 0"/>
              </a:avLst>
            </a:prstGeom>
            <a:solidFill>
              <a:srgbClr val="498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100" dirty="0">
                  <a:latin typeface="Century Gothic" panose="020B0502020202020204" pitchFamily="34" charset="0"/>
                  <a:ea typeface="MS PGothic" panose="020B0600070205080204" pitchFamily="34" charset="-128"/>
                </a:rPr>
                <a:t>目標または戦略</a:t>
              </a:r>
              <a:br>
                <a:rPr lang="en-US" sz="1100" dirty="0">
                  <a:latin typeface="Century Gothic" panose="020B0502020202020204" pitchFamily="34" charset="0"/>
                  <a:ea typeface="MS PGothic" panose="020B0600070205080204" pitchFamily="34" charset="-128"/>
                </a:rPr>
              </a:br>
              <a:r>
                <a:rPr lang="ja-JP" sz="1100" dirty="0">
                  <a:latin typeface="Century Gothic" panose="020B0502020202020204" pitchFamily="34" charset="0"/>
                  <a:ea typeface="MS PGothic" panose="020B0600070205080204" pitchFamily="34" charset="-128"/>
                </a:rPr>
                <a:t>サンプル テキスト</a:t>
              </a:r>
            </a:p>
          </p:txBody>
        </p:sp>
        <p:sp>
          <p:nvSpPr>
            <p:cNvPr id="62" name="Rounded Rectangle 61">
              <a:extLst>
                <a:ext uri="{FF2B5EF4-FFF2-40B4-BE49-F238E27FC236}">
                  <a16:creationId xmlns:a16="http://schemas.microsoft.com/office/drawing/2014/main" id="{28B8592B-0DE7-2AE2-68EF-0DE2250C930E}"/>
                </a:ext>
              </a:extLst>
            </p:cNvPr>
            <p:cNvSpPr/>
            <p:nvPr/>
          </p:nvSpPr>
          <p:spPr>
            <a:xfrm>
              <a:off x="2061318" y="3205976"/>
              <a:ext cx="1500122" cy="17841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100" b="1" dirty="0">
                  <a:solidFill>
                    <a:srgbClr val="498B7E"/>
                  </a:solidFill>
                  <a:latin typeface="Century Gothic" panose="020B0502020202020204" pitchFamily="34" charset="0"/>
                  <a:ea typeface="MS PGothic" panose="020B0600070205080204" pitchFamily="34" charset="-128"/>
                </a:rPr>
                <a:t>マーカー 4</a:t>
              </a:r>
            </a:p>
          </p:txBody>
        </p:sp>
      </p:grpSp>
      <p:grpSp>
        <p:nvGrpSpPr>
          <p:cNvPr id="63" name="Group 62">
            <a:extLst>
              <a:ext uri="{FF2B5EF4-FFF2-40B4-BE49-F238E27FC236}">
                <a16:creationId xmlns:a16="http://schemas.microsoft.com/office/drawing/2014/main" id="{99B32A11-933D-0197-0747-C46B86895ED2}"/>
              </a:ext>
            </a:extLst>
          </p:cNvPr>
          <p:cNvGrpSpPr/>
          <p:nvPr/>
        </p:nvGrpSpPr>
        <p:grpSpPr>
          <a:xfrm>
            <a:off x="3669616" y="-208793"/>
            <a:ext cx="3676758" cy="3676758"/>
            <a:chOff x="1439779" y="2695074"/>
            <a:chExt cx="2743200" cy="2743200"/>
          </a:xfrm>
        </p:grpSpPr>
        <p:pic>
          <p:nvPicPr>
            <p:cNvPr id="64" name="Graphic 63" descr="標識のアウトライン">
              <a:extLst>
                <a:ext uri="{FF2B5EF4-FFF2-40B4-BE49-F238E27FC236}">
                  <a16:creationId xmlns:a16="http://schemas.microsoft.com/office/drawing/2014/main" id="{358C8DBE-64D4-4C50-2056-3F57B58A07F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39779" y="2695074"/>
              <a:ext cx="2743200" cy="2743200"/>
            </a:xfrm>
            <a:prstGeom prst="rect">
              <a:avLst/>
            </a:prstGeom>
          </p:spPr>
        </p:pic>
        <p:sp>
          <p:nvSpPr>
            <p:cNvPr id="65" name="Rounded Rectangle 64">
              <a:extLst>
                <a:ext uri="{FF2B5EF4-FFF2-40B4-BE49-F238E27FC236}">
                  <a16:creationId xmlns:a16="http://schemas.microsoft.com/office/drawing/2014/main" id="{B07F75E5-9680-01E4-432E-CEF41F173009}"/>
                </a:ext>
              </a:extLst>
            </p:cNvPr>
            <p:cNvSpPr/>
            <p:nvPr/>
          </p:nvSpPr>
          <p:spPr>
            <a:xfrm>
              <a:off x="2061318" y="3429000"/>
              <a:ext cx="1500122" cy="822749"/>
            </a:xfrm>
            <a:prstGeom prst="roundRect">
              <a:avLst>
                <a:gd name="adj" fmla="val 0"/>
              </a:avLst>
            </a:prstGeom>
            <a:solidFill>
              <a:srgbClr val="0B76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100">
                  <a:latin typeface="Century Gothic" panose="020B0502020202020204" pitchFamily="34" charset="0"/>
                  <a:ea typeface="MS PGothic" panose="020B0600070205080204" pitchFamily="34" charset="-128"/>
                </a:rPr>
                <a:t>目標または戦略</a:t>
              </a:r>
              <a:br>
                <a:rPr lang="en-US" sz="1100" dirty="0">
                  <a:latin typeface="Century Gothic" panose="020B0502020202020204" pitchFamily="34" charset="0"/>
                  <a:ea typeface="MS PGothic" panose="020B0600070205080204" pitchFamily="34" charset="-128"/>
                </a:rPr>
              </a:br>
              <a:r>
                <a:rPr lang="ja-JP" sz="1100">
                  <a:latin typeface="Century Gothic" panose="020B0502020202020204" pitchFamily="34" charset="0"/>
                  <a:ea typeface="MS PGothic" panose="020B0600070205080204" pitchFamily="34" charset="-128"/>
                </a:rPr>
                <a:t>サンプル テキスト</a:t>
              </a:r>
            </a:p>
          </p:txBody>
        </p:sp>
        <p:sp>
          <p:nvSpPr>
            <p:cNvPr id="66" name="Rounded Rectangle 65">
              <a:extLst>
                <a:ext uri="{FF2B5EF4-FFF2-40B4-BE49-F238E27FC236}">
                  <a16:creationId xmlns:a16="http://schemas.microsoft.com/office/drawing/2014/main" id="{AFB0F8BB-7633-27EE-5FB0-69CE6D18D3A0}"/>
                </a:ext>
              </a:extLst>
            </p:cNvPr>
            <p:cNvSpPr/>
            <p:nvPr/>
          </p:nvSpPr>
          <p:spPr>
            <a:xfrm>
              <a:off x="2061318" y="3205976"/>
              <a:ext cx="1500122" cy="17841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100" b="1">
                  <a:solidFill>
                    <a:srgbClr val="0B76A0"/>
                  </a:solidFill>
                  <a:latin typeface="Century Gothic" panose="020B0502020202020204" pitchFamily="34" charset="0"/>
                  <a:ea typeface="MS PGothic" panose="020B0600070205080204" pitchFamily="34" charset="-128"/>
                </a:rPr>
                <a:t>マーカー 5</a:t>
              </a:r>
            </a:p>
          </p:txBody>
        </p:sp>
      </p:grpSp>
      <p:sp>
        <p:nvSpPr>
          <p:cNvPr id="4" name="TextBox 3">
            <a:extLst>
              <a:ext uri="{FF2B5EF4-FFF2-40B4-BE49-F238E27FC236}">
                <a16:creationId xmlns:a16="http://schemas.microsoft.com/office/drawing/2014/main" id="{E55AE6DB-7612-4A5F-D637-3EEAE6120892}"/>
              </a:ext>
            </a:extLst>
          </p:cNvPr>
          <p:cNvSpPr txBox="1"/>
          <p:nvPr/>
        </p:nvSpPr>
        <p:spPr>
          <a:xfrm>
            <a:off x="0" y="6532149"/>
            <a:ext cx="12192000" cy="332783"/>
          </a:xfrm>
          <a:prstGeom prst="rect">
            <a:avLst/>
          </a:prstGeom>
          <a:noFill/>
        </p:spPr>
        <p:txBody>
          <a:bodyPr wrap="square" rtlCol="0">
            <a:spAutoFit/>
          </a:bodyPr>
          <a:lstStyle/>
          <a:p>
            <a:pPr algn="ctr" rtl="0">
              <a:lnSpc>
                <a:spcPct val="150000"/>
              </a:lnSpc>
              <a:spcBef>
                <a:spcPts val="0"/>
              </a:spcBef>
              <a:spcAft>
                <a:spcPts val="1200"/>
              </a:spcAft>
            </a:pPr>
            <a:r>
              <a:rPr lang="en-US" altLang="ja-JP" sz="1200" i="1" dirty="0">
                <a:solidFill>
                  <a:srgbClr val="001033"/>
                </a:solidFill>
                <a:effectLst/>
                <a:latin typeface="Century Gothic" panose="020B0502020202020204" pitchFamily="34" charset="0"/>
                <a:ea typeface="MS PGothic" panose="020B0600070205080204" pitchFamily="34" charset="-128"/>
                <a:cs typeface="Times New Roman" panose="02020603050405020304" pitchFamily="18" charset="0"/>
              </a:rPr>
              <a:t>Smartsheet, Inc. </a:t>
            </a:r>
            <a:r>
              <a:rPr lang="zh-CN" altLang="ja-JP" sz="1200" i="1" dirty="0">
                <a:solidFill>
                  <a:srgbClr val="001033"/>
                </a:solidFill>
                <a:effectLst/>
                <a:latin typeface="Century Gothic" panose="020B0502020202020204" pitchFamily="34" charset="0"/>
                <a:ea typeface="MS PGothic" panose="020B0600070205080204" pitchFamily="34" charset="-128"/>
                <a:cs typeface="Times New Roman" panose="02020603050405020304" pitchFamily="18" charset="0"/>
              </a:rPr>
              <a:t>提供</a:t>
            </a:r>
            <a:endParaRPr lang="ja-JP" sz="1200" b="0" i="1" u="none" strike="noStrike" dirty="0">
              <a:solidFill>
                <a:srgbClr val="001033"/>
              </a:solidFill>
              <a:effectLst/>
              <a:latin typeface="Century Gothic" panose="020B0502020202020204" pitchFamily="34" charset="0"/>
              <a:ea typeface="MS PGothic" panose="020B0600070205080204" pitchFamily="34" charset="-128"/>
            </a:endParaRPr>
          </a:p>
        </p:txBody>
      </p:sp>
    </p:spTree>
    <p:extLst>
      <p:ext uri="{BB962C8B-B14F-4D97-AF65-F5344CB8AC3E}">
        <p14:creationId xmlns:p14="http://schemas.microsoft.com/office/powerpoint/2010/main" val="1695169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599465728"/>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sz="1600" b="1" baseline="0" dirty="0">
                          <a:solidFill>
                            <a:schemeClr val="tx1"/>
                          </a:solidFill>
                          <a:effectLst/>
                          <a:latin typeface="Century Gothic" panose="020B0502020202020204" pitchFamily="34" charset="0"/>
                          <a:ea typeface="MS PGothic" panose="020B0600070205080204" pitchFamily="34" charset="-128"/>
                        </a:rPr>
                        <a:t>免責条項</a:t>
                      </a:r>
                    </a:p>
                    <a:p>
                      <a:pPr marL="0" marR="0" rtl="0">
                        <a:spcBef>
                          <a:spcPts val="0"/>
                        </a:spcBef>
                        <a:spcAft>
                          <a:spcPts val="0"/>
                        </a:spcAft>
                      </a:pPr>
                      <a:r>
                        <a:rPr lang="ja-JP" sz="1200" b="0" baseline="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ja-JP" sz="1600" b="0" baseline="0" dirty="0">
                          <a:solidFill>
                            <a:schemeClr val="tx1"/>
                          </a:solidFill>
                          <a:effectLst/>
                          <a:latin typeface="Century Gothic" panose="020B0502020202020204" pitchFamily="34" charset="0"/>
                          <a:ea typeface="MS PGothic" panose="020B0600070205080204" pitchFamily="34" charset="-128"/>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かかる情報に依拠して生じたいかなる結果についても Smartsheet は一切責任を負いませんので、各自の責任と判断のもとにご利用ください。</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1191</TotalTime>
  <Words>336</Words>
  <Application>Microsoft Office PowerPoint</Application>
  <PresentationFormat>Widescreen</PresentationFormat>
  <Paragraphs>20</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Sun Ye</cp:lastModifiedBy>
  <cp:revision>63</cp:revision>
  <dcterms:created xsi:type="dcterms:W3CDTF">2022-05-22T18:55:25Z</dcterms:created>
  <dcterms:modified xsi:type="dcterms:W3CDTF">2025-03-28T07:51:12Z</dcterms:modified>
</cp:coreProperties>
</file>