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99" r:id="rId2"/>
    <p:sldId id="259" r:id="rId3"/>
    <p:sldId id="296" r:id="rId4"/>
    <p:sldId id="297" r:id="rId5"/>
    <p:sldId id="298"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F8F3"/>
    <a:srgbClr val="FFE699"/>
    <a:srgbClr val="ABD2FF"/>
    <a:srgbClr val="FFC000"/>
    <a:srgbClr val="4DACA4"/>
    <a:srgbClr val="5E913E"/>
    <a:srgbClr val="F0A622"/>
    <a:srgbClr val="CE1D02"/>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460" autoAdjust="0"/>
    <p:restoredTop sz="94674"/>
  </p:normalViewPr>
  <p:slideViewPr>
    <p:cSldViewPr snapToGrid="0" snapToObjects="1">
      <p:cViewPr varScale="1">
        <p:scale>
          <a:sx n="112" d="100"/>
          <a:sy n="112" d="100"/>
        </p:scale>
        <p:origin x="115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F0317A9-419A-6646-AC6B-F320B45746BD}"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C2EF82-01A3-B544-8F84-F73457B7512B}" type="slidenum">
              <a:rPr lang="en-US" smtClean="0"/>
              <a:t>‹#›</a:t>
            </a:fld>
            <a:endParaRPr lang="en-US"/>
          </a:p>
        </p:txBody>
      </p:sp>
    </p:spTree>
    <p:extLst>
      <p:ext uri="{BB962C8B-B14F-4D97-AF65-F5344CB8AC3E}">
        <p14:creationId xmlns:p14="http://schemas.microsoft.com/office/powerpoint/2010/main" val="32734224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419404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3/28/2025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3/28/2025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3/28/2025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3/28/2025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3/28/2025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3/28/2025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階段の建築詳細">
            <a:extLst>
              <a:ext uri="{FF2B5EF4-FFF2-40B4-BE49-F238E27FC236}">
                <a16:creationId xmlns:a16="http://schemas.microsoft.com/office/drawing/2014/main" id="{96ECB4F3-4DD0-35D2-5719-2AA4940BD9EA}"/>
              </a:ext>
            </a:extLst>
          </p:cNvPr>
          <p:cNvPicPr>
            <a:picLocks noChangeAspect="1"/>
          </p:cNvPicPr>
          <p:nvPr/>
        </p:nvPicPr>
        <p:blipFill>
          <a:blip r:embed="rId2">
            <a:alphaModFix amt="20000"/>
          </a:blip>
          <a:stretch>
            <a:fillRect/>
          </a:stretch>
        </p:blipFill>
        <p:spPr>
          <a:xfrm>
            <a:off x="0" y="0"/>
            <a:ext cx="12192000" cy="6858000"/>
          </a:xfrm>
          <a:prstGeom prst="rect">
            <a:avLst/>
          </a:prstGeom>
        </p:spPr>
      </p:pic>
      <p:sp>
        <p:nvSpPr>
          <p:cNvPr id="4" name="Google Shape;90;p1">
            <a:extLst>
              <a:ext uri="{FF2B5EF4-FFF2-40B4-BE49-F238E27FC236}">
                <a16:creationId xmlns:a16="http://schemas.microsoft.com/office/drawing/2014/main" id="{7B2C46B9-5823-ED02-CB5D-0EDE3218A98B}"/>
              </a:ext>
            </a:extLst>
          </p:cNvPr>
          <p:cNvSpPr txBox="1"/>
          <p:nvPr/>
        </p:nvSpPr>
        <p:spPr>
          <a:xfrm>
            <a:off x="249647" y="254470"/>
            <a:ext cx="6232624" cy="107717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3200" b="1" i="0" u="none" strike="noStrike" cap="none" dirty="0">
                <a:solidFill>
                  <a:srgbClr val="595959"/>
                </a:solidFill>
                <a:latin typeface="MS PGothic" panose="020B0600070205080204" pitchFamily="34" charset="-128"/>
                <a:ea typeface="MS PGothic" panose="020B0600070205080204" pitchFamily="34" charset="-128"/>
                <a:cs typeface="Century Gothic"/>
                <a:sym typeface="Century Gothic"/>
              </a:rPr>
              <a:t>PowerPoint 形式のアジャイル製品開発ロードマップ テンプレート</a:t>
            </a:r>
          </a:p>
        </p:txBody>
      </p:sp>
      <p:sp>
        <p:nvSpPr>
          <p:cNvPr id="5" name="Google Shape;91;p1">
            <a:extLst>
              <a:ext uri="{FF2B5EF4-FFF2-40B4-BE49-F238E27FC236}">
                <a16:creationId xmlns:a16="http://schemas.microsoft.com/office/drawing/2014/main" id="{56F0746F-EEEF-9D70-7185-56803FE77D8A}"/>
              </a:ext>
            </a:extLst>
          </p:cNvPr>
          <p:cNvSpPr txBox="1"/>
          <p:nvPr/>
        </p:nvSpPr>
        <p:spPr>
          <a:xfrm>
            <a:off x="302001" y="1532147"/>
            <a:ext cx="5601842" cy="424727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ja-JP" sz="1200" b="1"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このテンプレートを使用するタイミング:</a:t>
            </a: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 このテンプレートでは、アジャイル手法を使用して複雑な製品開発プロジェクトを管理および提示できます。製品マネージャー、スクラム マスター、開発チームは、このテンプレートを使用することにより、複数のプロジェクト ストリームとフェーズを一度に管理したり、スプリント計画セッションやアジャイルの振り返りにおいてプロジェクトのあらゆる側面にわたって明確なコミュニケーションや調整を徹底できます。</a:t>
            </a:r>
          </a:p>
          <a:p>
            <a:pPr marL="0" marR="0" lvl="0" indent="0" algn="l" rtl="0">
              <a:lnSpc>
                <a:spcPct val="150000"/>
              </a:lnSpc>
              <a:spcBef>
                <a:spcPts val="0"/>
              </a:spcBef>
              <a:spcAft>
                <a:spcPts val="0"/>
              </a:spcAft>
              <a:buNone/>
            </a:pPr>
            <a:endParaRPr lang="en-US" sz="1200" b="1"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endParaRPr>
          </a:p>
          <a:p>
            <a:pPr marL="0" marR="0" lvl="0" indent="0" algn="l" rtl="0">
              <a:lnSpc>
                <a:spcPct val="150000"/>
              </a:lnSpc>
              <a:spcBef>
                <a:spcPts val="0"/>
              </a:spcBef>
              <a:spcAft>
                <a:spcPts val="0"/>
              </a:spcAft>
              <a:buNone/>
            </a:pPr>
            <a:r>
              <a:rPr lang="ja-JP" sz="1200" b="1"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注目すべきテンプレートの機能:</a:t>
            </a: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 テンプレートには、製品、開発、ユーザー エクスペリエンス、品質保証のスライドが含まれています。これらを組み合わせることで、製品</a:t>
            </a:r>
            <a:br>
              <a:rPr lang="en-US" alt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b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開発プロセス全体を包括的に把握できます。各スライドには四半期ごとの詳細なタイムラインが記載されており、ロードマップの概要、ユーザー要件、機能リリースなどの</a:t>
            </a:r>
            <a:br>
              <a:rPr lang="en-US" alt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b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主要なアクティビティを正確に追跡できます。色分けされたステータス キーと作業ストリームにより、進捗状況と依存関係を視覚化できるため、業務停滞要因を特定し、</a:t>
            </a:r>
            <a:br>
              <a:rPr lang="en-US" alt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b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それに応じて計画を調整することが容易になります。タスクの説明とタイムラインを</a:t>
            </a:r>
            <a:br>
              <a:rPr lang="en-US" alt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br>
            <a:r>
              <a:rPr lang="ja-JP" sz="1200" i="0" u="none" strike="noStrike" dirty="0">
                <a:solidFill>
                  <a:srgbClr val="000000"/>
                </a:solidFill>
                <a:latin typeface="MS PGothic" panose="020B0600070205080204" pitchFamily="34" charset="-128"/>
                <a:ea typeface="MS PGothic" panose="020B0600070205080204" pitchFamily="34" charset="-128"/>
                <a:cs typeface="Century Gothic"/>
                <a:sym typeface="Century Gothic"/>
              </a:rPr>
              <a:t>更新してテンプレートをカスタマイズすることもできます。 </a:t>
            </a:r>
          </a:p>
        </p:txBody>
      </p:sp>
      <p:pic>
        <p:nvPicPr>
          <p:cNvPr id="7" name="Google Shape;92;p1">
            <a:extLst>
              <a:ext uri="{FF2B5EF4-FFF2-40B4-BE49-F238E27FC236}">
                <a16:creationId xmlns:a16="http://schemas.microsoft.com/office/drawing/2014/main" id="{BD093060-18B5-1C6D-0E8B-FDBB97C9E246}"/>
              </a:ext>
            </a:extLst>
          </p:cNvPr>
          <p:cNvPicPr preferRelativeResize="0"/>
          <p:nvPr/>
        </p:nvPicPr>
        <p:blipFill>
          <a:blip r:embed="rId3"/>
          <a:srcRect/>
          <a:stretch/>
        </p:blipFill>
        <p:spPr>
          <a:xfrm>
            <a:off x="6482270" y="1656836"/>
            <a:ext cx="5351550" cy="3010247"/>
          </a:xfrm>
          <a:prstGeom prst="rect">
            <a:avLst/>
          </a:prstGeom>
          <a:noFill/>
          <a:ln>
            <a:noFill/>
          </a:ln>
          <a:effectLst>
            <a:outerShdw blurRad="152400" dist="38100" dir="2700000" sx="101000" sy="101000" algn="tl" rotWithShape="0">
              <a:srgbClr val="000000">
                <a:alpha val="40000"/>
              </a:srgbClr>
            </a:outerShdw>
          </a:effectLst>
        </p:spPr>
      </p:pic>
    </p:spTree>
    <p:extLst>
      <p:ext uri="{BB962C8B-B14F-4D97-AF65-F5344CB8AC3E}">
        <p14:creationId xmlns:p14="http://schemas.microsoft.com/office/powerpoint/2010/main" val="111268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9" name="Picture 28" descr="階段の建築詳細">
            <a:extLst>
              <a:ext uri="{FF2B5EF4-FFF2-40B4-BE49-F238E27FC236}">
                <a16:creationId xmlns:a16="http://schemas.microsoft.com/office/drawing/2014/main" id="{F66EE177-8B2B-B9AD-5485-715B49DED6E9}"/>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3109473342"/>
              </p:ext>
            </p:extLst>
          </p:nvPr>
        </p:nvGraphicFramePr>
        <p:xfrm>
          <a:off x="307579" y="864300"/>
          <a:ext cx="11571399" cy="5204536"/>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3230">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313959">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r>
                        <a:rPr lang="ja-JP" sz="1000">
                          <a:solidFill>
                            <a:schemeClr val="tx1"/>
                          </a:solidFill>
                          <a:latin typeface="Century Gothic" panose="020B0502020202020204" pitchFamily="34" charset="0"/>
                        </a:rPr>
                        <a:t>20XX – 第 3 四半期 </a:t>
                      </a:r>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3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64297">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r>
                        <a:rPr lang="ja-JP" sz="900" b="1" dirty="0">
                          <a:solidFill>
                            <a:schemeClr val="tx1"/>
                          </a:solidFill>
                          <a:latin typeface="Century Gothic" panose="020B0502020202020204" pitchFamily="34" charset="0"/>
                        </a:rPr>
                        <a:t>7 月</a:t>
                      </a:r>
                    </a:p>
                  </a:txBody>
                  <a:tcPr marL="45720" marR="45720"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7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800" b="0" baseline="0" dirty="0">
                          <a:solidFill>
                            <a:schemeClr val="tx1"/>
                          </a:solidFill>
                          <a:latin typeface="Century Gothic" panose="020B0502020202020204" pitchFamily="34" charset="0"/>
                          <a:ea typeface="MS PGothic" panose="020B0600070205080204" pitchFamily="34" charset="-128"/>
                        </a:rPr>
                        <a:t>製品 </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ロードマップ</a:t>
                      </a:r>
                      <a:br>
                        <a:rPr lang="en-US" alt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b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概要</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ユーザー要件</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機能要件</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機能リリース</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パイロット </a:t>
                      </a:r>
                      <a:br>
                        <a:rPr lang="en-US" alt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b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フィードバック</a:t>
                      </a:r>
                      <a:br>
                        <a:rPr lang="en-US" alt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b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分析</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顧客テスト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r h="502920">
                <a:tc>
                  <a:txBody>
                    <a:bodyPr/>
                    <a:lstStyle/>
                    <a:p>
                      <a:pPr marL="0" marR="0" rtl="0">
                        <a:spcBef>
                          <a:spcPts val="0"/>
                        </a:spcBef>
                        <a:spcAft>
                          <a:spcPts val="0"/>
                        </a:spcAft>
                      </a:pPr>
                      <a:r>
                        <a:rPr lang="ja-JP" sz="800" baseline="0" dirty="0">
                          <a:solidFill>
                            <a:srgbClr val="000000"/>
                          </a:solidFill>
                          <a:effectLst/>
                          <a:latin typeface="Century Gothic" panose="020B0502020202020204" pitchFamily="34" charset="0"/>
                          <a:ea typeface="MS PGothic" panose="020B0600070205080204" pitchFamily="34" charset="-128"/>
                          <a:cs typeface="Arial" panose="020B0604020202020204" pitchFamily="34" charset="0"/>
                        </a:rPr>
                        <a:t>テスト分析</a:t>
                      </a:r>
                    </a:p>
                  </a:txBody>
                  <a:tcPr marR="0" marT="0" marB="0" anchor="ctr">
                    <a:lnL w="1270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6">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92172007"/>
                  </a:ext>
                </a:extLst>
              </a:tr>
            </a:tbl>
          </a:graphicData>
        </a:graphic>
      </p:graphicFrame>
      <p:sp>
        <p:nvSpPr>
          <p:cNvPr id="5" name="TextBox 4">
            <a:extLst>
              <a:ext uri="{FF2B5EF4-FFF2-40B4-BE49-F238E27FC236}">
                <a16:creationId xmlns:a16="http://schemas.microsoft.com/office/drawing/2014/main" id="{96816773-0376-E340-99F3-CC880C7F6F54}"/>
              </a:ext>
            </a:extLst>
          </p:cNvPr>
          <p:cNvSpPr txBox="1"/>
          <p:nvPr/>
        </p:nvSpPr>
        <p:spPr>
          <a:xfrm>
            <a:off x="3372599" y="6235427"/>
            <a:ext cx="8528094" cy="246221"/>
          </a:xfrm>
          <a:prstGeom prst="rect">
            <a:avLst/>
          </a:prstGeom>
          <a:noFill/>
        </p:spPr>
        <p:txBody>
          <a:bodyPr wrap="square" rtlCol="0">
            <a:spAutoFit/>
          </a:bodyPr>
          <a:lstStyle/>
          <a:p>
            <a:pPr rtl="0"/>
            <a:r>
              <a:rPr lang="ja-JP" sz="1000" b="1" dirty="0">
                <a:latin typeface="Century Gothic" panose="020B0502020202020204" pitchFamily="34" charset="0"/>
                <a:ea typeface="MS PGothic" panose="020B0600070205080204" pitchFamily="34" charset="-128"/>
              </a:rPr>
              <a:t>ステータス キー</a:t>
            </a:r>
            <a:r>
              <a:rPr lang="en-US" altLang="ja-JP" sz="1000" b="1"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1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2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3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4</a:t>
            </a:r>
          </a:p>
        </p:txBody>
      </p:sp>
      <p:sp>
        <p:nvSpPr>
          <p:cNvPr id="21" name="Rounded Rectangle 20">
            <a:extLst>
              <a:ext uri="{FF2B5EF4-FFF2-40B4-BE49-F238E27FC236}">
                <a16:creationId xmlns:a16="http://schemas.microsoft.com/office/drawing/2014/main" id="{00000000-0008-0000-0000-000026000000}"/>
              </a:ext>
            </a:extLst>
          </p:cNvPr>
          <p:cNvSpPr/>
          <p:nvPr/>
        </p:nvSpPr>
        <p:spPr>
          <a:xfrm>
            <a:off x="1441673" y="2152558"/>
            <a:ext cx="915614"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dirty="0">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2" name="Rounded Rectangle 21">
            <a:extLst>
              <a:ext uri="{FF2B5EF4-FFF2-40B4-BE49-F238E27FC236}">
                <a16:creationId xmlns:a16="http://schemas.microsoft.com/office/drawing/2014/main" id="{00000000-0008-0000-0000-00002A000000}"/>
              </a:ext>
            </a:extLst>
          </p:cNvPr>
          <p:cNvSpPr/>
          <p:nvPr/>
        </p:nvSpPr>
        <p:spPr>
          <a:xfrm>
            <a:off x="2437407" y="2155129"/>
            <a:ext cx="419502"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ja-JP" sz="800" b="1" dirty="0">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4" name="Rounded Rectangle 23">
            <a:extLst>
              <a:ext uri="{FF2B5EF4-FFF2-40B4-BE49-F238E27FC236}">
                <a16:creationId xmlns:a16="http://schemas.microsoft.com/office/drawing/2014/main" id="{00000000-0008-0000-0000-00002C000000}"/>
              </a:ext>
            </a:extLst>
          </p:cNvPr>
          <p:cNvSpPr/>
          <p:nvPr/>
        </p:nvSpPr>
        <p:spPr>
          <a:xfrm>
            <a:off x="4746976" y="2152558"/>
            <a:ext cx="476409"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5" name="Rounded Rectangle 24">
            <a:extLst>
              <a:ext uri="{FF2B5EF4-FFF2-40B4-BE49-F238E27FC236}">
                <a16:creationId xmlns:a16="http://schemas.microsoft.com/office/drawing/2014/main" id="{00000000-0008-0000-0000-000030000000}"/>
              </a:ext>
            </a:extLst>
          </p:cNvPr>
          <p:cNvSpPr/>
          <p:nvPr/>
        </p:nvSpPr>
        <p:spPr>
          <a:xfrm>
            <a:off x="2937030" y="2152558"/>
            <a:ext cx="1758106"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36" name="Rounded Rectangle 35">
            <a:extLst>
              <a:ext uri="{FF2B5EF4-FFF2-40B4-BE49-F238E27FC236}">
                <a16:creationId xmlns:a16="http://schemas.microsoft.com/office/drawing/2014/main" id="{FC2C01B2-729A-634F-899B-1ED4C764A0EB}"/>
              </a:ext>
            </a:extLst>
          </p:cNvPr>
          <p:cNvSpPr/>
          <p:nvPr/>
        </p:nvSpPr>
        <p:spPr>
          <a:xfrm>
            <a:off x="4940960" y="6288000"/>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37" name="Rounded Rectangle 36">
            <a:extLst>
              <a:ext uri="{FF2B5EF4-FFF2-40B4-BE49-F238E27FC236}">
                <a16:creationId xmlns:a16="http://schemas.microsoft.com/office/drawing/2014/main" id="{1A584EA9-6707-034F-AF4C-B8070F5392FE}"/>
              </a:ext>
            </a:extLst>
          </p:cNvPr>
          <p:cNvSpPr/>
          <p:nvPr/>
        </p:nvSpPr>
        <p:spPr>
          <a:xfrm>
            <a:off x="6780362" y="6288000"/>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38" name="Rounded Rectangle 37">
            <a:extLst>
              <a:ext uri="{FF2B5EF4-FFF2-40B4-BE49-F238E27FC236}">
                <a16:creationId xmlns:a16="http://schemas.microsoft.com/office/drawing/2014/main" id="{1101C932-D445-4641-B50A-6947FF0598A5}"/>
              </a:ext>
            </a:extLst>
          </p:cNvPr>
          <p:cNvSpPr/>
          <p:nvPr/>
        </p:nvSpPr>
        <p:spPr>
          <a:xfrm>
            <a:off x="8624402" y="6288000"/>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39" name="Rounded Rectangle 38">
            <a:extLst>
              <a:ext uri="{FF2B5EF4-FFF2-40B4-BE49-F238E27FC236}">
                <a16:creationId xmlns:a16="http://schemas.microsoft.com/office/drawing/2014/main" id="{4E1A6B13-805F-A444-AB95-43BCD63A8953}"/>
              </a:ext>
            </a:extLst>
          </p:cNvPr>
          <p:cNvSpPr/>
          <p:nvPr/>
        </p:nvSpPr>
        <p:spPr>
          <a:xfrm>
            <a:off x="10434803" y="6288000"/>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16" name="Rounded Rectangle 15">
            <a:extLst>
              <a:ext uri="{FF2B5EF4-FFF2-40B4-BE49-F238E27FC236}">
                <a16:creationId xmlns:a16="http://schemas.microsoft.com/office/drawing/2014/main" id="{5A70918D-9DF1-1C40-9424-CD3E1A088950}"/>
              </a:ext>
            </a:extLst>
          </p:cNvPr>
          <p:cNvSpPr/>
          <p:nvPr/>
        </p:nvSpPr>
        <p:spPr>
          <a:xfrm>
            <a:off x="2806311" y="3158201"/>
            <a:ext cx="880156"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17" name="Rounded Rectangle 16">
            <a:extLst>
              <a:ext uri="{FF2B5EF4-FFF2-40B4-BE49-F238E27FC236}">
                <a16:creationId xmlns:a16="http://schemas.microsoft.com/office/drawing/2014/main" id="{32213CB7-0C15-4444-8CD4-0AF3C78EC79E}"/>
              </a:ext>
            </a:extLst>
          </p:cNvPr>
          <p:cNvSpPr/>
          <p:nvPr/>
        </p:nvSpPr>
        <p:spPr>
          <a:xfrm>
            <a:off x="2437407" y="5678029"/>
            <a:ext cx="2785978"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 name="Google Shape;101;p2">
            <a:extLst>
              <a:ext uri="{FF2B5EF4-FFF2-40B4-BE49-F238E27FC236}">
                <a16:creationId xmlns:a16="http://schemas.microsoft.com/office/drawing/2014/main" id="{8907E0BB-AE27-7C19-8D2A-47C57FCA7367}"/>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ja-JP" sz="1800">
                <a:solidFill>
                  <a:srgbClr val="595959"/>
                </a:solidFill>
                <a:latin typeface="Century Gothic" panose="020B0502020202020204" pitchFamily="34" charset="0"/>
                <a:ea typeface="MS PGothic" panose="020B0600070205080204" pitchFamily="34" charset="-128"/>
                <a:cs typeface="Century Gothic"/>
                <a:sym typeface="Century Gothic"/>
              </a:rPr>
              <a:t>PowerPoint 形式のアジャイル製品開発ロードマップ テンプレート</a:t>
            </a:r>
          </a:p>
        </p:txBody>
      </p:sp>
    </p:spTree>
    <p:extLst>
      <p:ext uri="{BB962C8B-B14F-4D97-AF65-F5344CB8AC3E}">
        <p14:creationId xmlns:p14="http://schemas.microsoft.com/office/powerpoint/2010/main" val="1432828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8" name="Picture 27" descr="階段の建築詳細">
            <a:extLst>
              <a:ext uri="{FF2B5EF4-FFF2-40B4-BE49-F238E27FC236}">
                <a16:creationId xmlns:a16="http://schemas.microsoft.com/office/drawing/2014/main" id="{91C158FA-C4DE-3C29-775F-57E0202D3731}"/>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2509570874"/>
              </p:ext>
            </p:extLst>
          </p:nvPr>
        </p:nvGraphicFramePr>
        <p:xfrm>
          <a:off x="335273" y="866752"/>
          <a:ext cx="11576842" cy="4634421"/>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r>
                        <a:rPr lang="ja-JP" sz="1000">
                          <a:solidFill>
                            <a:schemeClr val="tx1"/>
                          </a:solidFill>
                          <a:latin typeface="Century Gothic" panose="020B0502020202020204" pitchFamily="34" charset="0"/>
                        </a:rPr>
                        <a:t>20XX – 第 3 四半期 </a:t>
                      </a:r>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3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r>
                        <a:rPr lang="ja-JP" sz="900" b="1" dirty="0">
                          <a:solidFill>
                            <a:schemeClr val="tx1"/>
                          </a:solidFill>
                          <a:latin typeface="Century Gothic" panose="020B0502020202020204" pitchFamily="34" charset="0"/>
                        </a:rPr>
                        <a:t>7 月</a:t>
                      </a:r>
                    </a:p>
                  </a:txBody>
                  <a:tcPr marL="45720" marR="45720"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7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800" b="0" baseline="0" dirty="0">
                          <a:solidFill>
                            <a:schemeClr val="tx1"/>
                          </a:solidFill>
                          <a:latin typeface="Century Gothic" panose="020B0502020202020204" pitchFamily="34" charset="0"/>
                          <a:ea typeface="MS PGothic" panose="020B0600070205080204" pitchFamily="34" charset="-128"/>
                        </a:rPr>
                        <a:t>開発</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プロトタイプ</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展開</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ベータ 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技術分析</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ストーリー </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レビュー</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デモ</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5">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統合プロト</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タイプ</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bl>
          </a:graphicData>
        </a:graphic>
      </p:graphicFrame>
      <p:sp>
        <p:nvSpPr>
          <p:cNvPr id="18" name="Rounded Rectangle 17">
            <a:extLst>
              <a:ext uri="{FF2B5EF4-FFF2-40B4-BE49-F238E27FC236}">
                <a16:creationId xmlns:a16="http://schemas.microsoft.com/office/drawing/2014/main" id="{E342B9D0-8F4D-5D42-89DE-4F40D46420F7}"/>
              </a:ext>
            </a:extLst>
          </p:cNvPr>
          <p:cNvSpPr/>
          <p:nvPr/>
        </p:nvSpPr>
        <p:spPr>
          <a:xfrm>
            <a:off x="1544780" y="3596269"/>
            <a:ext cx="2423905"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19" name="Rounded Rectangle 18">
            <a:extLst>
              <a:ext uri="{FF2B5EF4-FFF2-40B4-BE49-F238E27FC236}">
                <a16:creationId xmlns:a16="http://schemas.microsoft.com/office/drawing/2014/main" id="{EB407038-E7D6-8B49-BB55-490DF150E2E2}"/>
              </a:ext>
            </a:extLst>
          </p:cNvPr>
          <p:cNvSpPr/>
          <p:nvPr/>
        </p:nvSpPr>
        <p:spPr>
          <a:xfrm>
            <a:off x="2257710" y="2079442"/>
            <a:ext cx="1560146"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0" name="Rounded Rectangle 19">
            <a:extLst>
              <a:ext uri="{FF2B5EF4-FFF2-40B4-BE49-F238E27FC236}">
                <a16:creationId xmlns:a16="http://schemas.microsoft.com/office/drawing/2014/main" id="{17AD226A-0261-2944-B9BC-648607760BBD}"/>
              </a:ext>
            </a:extLst>
          </p:cNvPr>
          <p:cNvSpPr/>
          <p:nvPr/>
        </p:nvSpPr>
        <p:spPr>
          <a:xfrm>
            <a:off x="3889861" y="2079442"/>
            <a:ext cx="691566"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3" name="Rounded Rectangle 22">
            <a:extLst>
              <a:ext uri="{FF2B5EF4-FFF2-40B4-BE49-F238E27FC236}">
                <a16:creationId xmlns:a16="http://schemas.microsoft.com/office/drawing/2014/main" id="{EDCBEAB0-28C9-B54F-BD95-87CEF034D682}"/>
              </a:ext>
            </a:extLst>
          </p:cNvPr>
          <p:cNvSpPr/>
          <p:nvPr/>
        </p:nvSpPr>
        <p:spPr>
          <a:xfrm>
            <a:off x="4282779" y="4599326"/>
            <a:ext cx="968300" cy="274320"/>
          </a:xfrm>
          <a:prstGeom prst="roundRect">
            <a:avLst/>
          </a:prstGeom>
          <a:solidFill>
            <a:srgbClr val="FFC000"/>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 name="Google Shape;101;p2">
            <a:extLst>
              <a:ext uri="{FF2B5EF4-FFF2-40B4-BE49-F238E27FC236}">
                <a16:creationId xmlns:a16="http://schemas.microsoft.com/office/drawing/2014/main" id="{0FEC02DD-3D1D-B999-53CB-BB7068C7929B}"/>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ja-JP" sz="1800">
                <a:solidFill>
                  <a:srgbClr val="595959"/>
                </a:solidFill>
                <a:latin typeface="Century Gothic" panose="020B0502020202020204" pitchFamily="34" charset="0"/>
                <a:ea typeface="MS PGothic" panose="020B0600070205080204" pitchFamily="34" charset="-128"/>
                <a:cs typeface="Century Gothic"/>
                <a:sym typeface="Century Gothic"/>
              </a:rPr>
              <a:t>PowerPoint 形式のアジャイル製品開発ロードマップ テンプレート</a:t>
            </a:r>
          </a:p>
        </p:txBody>
      </p:sp>
      <p:sp>
        <p:nvSpPr>
          <p:cNvPr id="17" name="TextBox 16">
            <a:extLst>
              <a:ext uri="{FF2B5EF4-FFF2-40B4-BE49-F238E27FC236}">
                <a16:creationId xmlns:a16="http://schemas.microsoft.com/office/drawing/2014/main" id="{F360F31D-8E3B-C934-691E-8079C2127AB2}"/>
              </a:ext>
            </a:extLst>
          </p:cNvPr>
          <p:cNvSpPr txBox="1"/>
          <p:nvPr/>
        </p:nvSpPr>
        <p:spPr>
          <a:xfrm>
            <a:off x="3372599" y="5659962"/>
            <a:ext cx="8528094" cy="246221"/>
          </a:xfrm>
          <a:prstGeom prst="rect">
            <a:avLst/>
          </a:prstGeom>
          <a:noFill/>
        </p:spPr>
        <p:txBody>
          <a:bodyPr wrap="square" rtlCol="0">
            <a:spAutoFit/>
          </a:bodyPr>
          <a:lstStyle/>
          <a:p>
            <a:pPr rtl="0"/>
            <a:r>
              <a:rPr lang="ja-JP" sz="1000" b="1" dirty="0">
                <a:latin typeface="Century Gothic" panose="020B0502020202020204" pitchFamily="34" charset="0"/>
                <a:ea typeface="MS PGothic" panose="020B0600070205080204" pitchFamily="34" charset="-128"/>
              </a:rPr>
              <a:t>ステータス キー</a:t>
            </a:r>
            <a:r>
              <a:rPr lang="en-US" altLang="ja-JP" sz="1000" b="1"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1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2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3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4</a:t>
            </a:r>
          </a:p>
        </p:txBody>
      </p:sp>
      <p:sp>
        <p:nvSpPr>
          <p:cNvPr id="21" name="Rounded Rectangle 20">
            <a:extLst>
              <a:ext uri="{FF2B5EF4-FFF2-40B4-BE49-F238E27FC236}">
                <a16:creationId xmlns:a16="http://schemas.microsoft.com/office/drawing/2014/main" id="{4114FD99-B14C-43B1-B048-FA97C0115C88}"/>
              </a:ext>
            </a:extLst>
          </p:cNvPr>
          <p:cNvSpPr/>
          <p:nvPr/>
        </p:nvSpPr>
        <p:spPr>
          <a:xfrm>
            <a:off x="4940960" y="5712535"/>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22" name="Rounded Rectangle 21">
            <a:extLst>
              <a:ext uri="{FF2B5EF4-FFF2-40B4-BE49-F238E27FC236}">
                <a16:creationId xmlns:a16="http://schemas.microsoft.com/office/drawing/2014/main" id="{DE2F5D93-C278-633E-915F-FD8EAB23CB55}"/>
              </a:ext>
            </a:extLst>
          </p:cNvPr>
          <p:cNvSpPr/>
          <p:nvPr/>
        </p:nvSpPr>
        <p:spPr>
          <a:xfrm>
            <a:off x="6780362" y="5712535"/>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24" name="Rounded Rectangle 23">
            <a:extLst>
              <a:ext uri="{FF2B5EF4-FFF2-40B4-BE49-F238E27FC236}">
                <a16:creationId xmlns:a16="http://schemas.microsoft.com/office/drawing/2014/main" id="{537FCBA3-4EE5-D73E-9BD6-CED296A59C6F}"/>
              </a:ext>
            </a:extLst>
          </p:cNvPr>
          <p:cNvSpPr/>
          <p:nvPr/>
        </p:nvSpPr>
        <p:spPr>
          <a:xfrm>
            <a:off x="8624402" y="5712535"/>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25" name="Rounded Rectangle 24">
            <a:extLst>
              <a:ext uri="{FF2B5EF4-FFF2-40B4-BE49-F238E27FC236}">
                <a16:creationId xmlns:a16="http://schemas.microsoft.com/office/drawing/2014/main" id="{1264617A-D07E-83F2-4050-E151AC42FF21}"/>
              </a:ext>
            </a:extLst>
          </p:cNvPr>
          <p:cNvSpPr/>
          <p:nvPr/>
        </p:nvSpPr>
        <p:spPr>
          <a:xfrm>
            <a:off x="10434803" y="5712535"/>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Tree>
    <p:extLst>
      <p:ext uri="{BB962C8B-B14F-4D97-AF65-F5344CB8AC3E}">
        <p14:creationId xmlns:p14="http://schemas.microsoft.com/office/powerpoint/2010/main" val="3671610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階段の建築詳細">
            <a:extLst>
              <a:ext uri="{FF2B5EF4-FFF2-40B4-BE49-F238E27FC236}">
                <a16:creationId xmlns:a16="http://schemas.microsoft.com/office/drawing/2014/main" id="{776E7679-1627-5722-D19C-6840D3FB4884}"/>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2404498945"/>
              </p:ext>
            </p:extLst>
          </p:nvPr>
        </p:nvGraphicFramePr>
        <p:xfrm>
          <a:off x="335273" y="866752"/>
          <a:ext cx="11618407" cy="4634421"/>
        </p:xfrm>
        <a:graphic>
          <a:graphicData uri="http://schemas.openxmlformats.org/drawingml/2006/table">
            <a:tbl>
              <a:tblPr firstRow="1" bandRow="1">
                <a:tableStyleId>{5C22544A-7EE6-4342-B048-85BDC9FD1C3A}</a:tableStyleId>
              </a:tblPr>
              <a:tblGrid>
                <a:gridCol w="946423">
                  <a:extLst>
                    <a:ext uri="{9D8B030D-6E8A-4147-A177-3AD203B41FA5}">
                      <a16:colId xmlns:a16="http://schemas.microsoft.com/office/drawing/2014/main" val="29275947"/>
                    </a:ext>
                  </a:extLst>
                </a:gridCol>
                <a:gridCol w="444666">
                  <a:extLst>
                    <a:ext uri="{9D8B030D-6E8A-4147-A177-3AD203B41FA5}">
                      <a16:colId xmlns:a16="http://schemas.microsoft.com/office/drawing/2014/main" val="3849638160"/>
                    </a:ext>
                  </a:extLst>
                </a:gridCol>
                <a:gridCol w="444666">
                  <a:extLst>
                    <a:ext uri="{9D8B030D-6E8A-4147-A177-3AD203B41FA5}">
                      <a16:colId xmlns:a16="http://schemas.microsoft.com/office/drawing/2014/main" val="1192208230"/>
                    </a:ext>
                  </a:extLst>
                </a:gridCol>
                <a:gridCol w="444666">
                  <a:extLst>
                    <a:ext uri="{9D8B030D-6E8A-4147-A177-3AD203B41FA5}">
                      <a16:colId xmlns:a16="http://schemas.microsoft.com/office/drawing/2014/main" val="4102889621"/>
                    </a:ext>
                  </a:extLst>
                </a:gridCol>
                <a:gridCol w="444666">
                  <a:extLst>
                    <a:ext uri="{9D8B030D-6E8A-4147-A177-3AD203B41FA5}">
                      <a16:colId xmlns:a16="http://schemas.microsoft.com/office/drawing/2014/main" val="855809354"/>
                    </a:ext>
                  </a:extLst>
                </a:gridCol>
                <a:gridCol w="444666">
                  <a:extLst>
                    <a:ext uri="{9D8B030D-6E8A-4147-A177-3AD203B41FA5}">
                      <a16:colId xmlns:a16="http://schemas.microsoft.com/office/drawing/2014/main" val="2411451484"/>
                    </a:ext>
                  </a:extLst>
                </a:gridCol>
                <a:gridCol w="444666">
                  <a:extLst>
                    <a:ext uri="{9D8B030D-6E8A-4147-A177-3AD203B41FA5}">
                      <a16:colId xmlns:a16="http://schemas.microsoft.com/office/drawing/2014/main" val="1772823707"/>
                    </a:ext>
                  </a:extLst>
                </a:gridCol>
                <a:gridCol w="444666">
                  <a:extLst>
                    <a:ext uri="{9D8B030D-6E8A-4147-A177-3AD203B41FA5}">
                      <a16:colId xmlns:a16="http://schemas.microsoft.com/office/drawing/2014/main" val="2478627590"/>
                    </a:ext>
                  </a:extLst>
                </a:gridCol>
                <a:gridCol w="444666">
                  <a:extLst>
                    <a:ext uri="{9D8B030D-6E8A-4147-A177-3AD203B41FA5}">
                      <a16:colId xmlns:a16="http://schemas.microsoft.com/office/drawing/2014/main" val="2106133440"/>
                    </a:ext>
                  </a:extLst>
                </a:gridCol>
                <a:gridCol w="444666">
                  <a:extLst>
                    <a:ext uri="{9D8B030D-6E8A-4147-A177-3AD203B41FA5}">
                      <a16:colId xmlns:a16="http://schemas.microsoft.com/office/drawing/2014/main" val="1409455263"/>
                    </a:ext>
                  </a:extLst>
                </a:gridCol>
                <a:gridCol w="444666">
                  <a:extLst>
                    <a:ext uri="{9D8B030D-6E8A-4147-A177-3AD203B41FA5}">
                      <a16:colId xmlns:a16="http://schemas.microsoft.com/office/drawing/2014/main" val="2627021225"/>
                    </a:ext>
                  </a:extLst>
                </a:gridCol>
                <a:gridCol w="444666">
                  <a:extLst>
                    <a:ext uri="{9D8B030D-6E8A-4147-A177-3AD203B41FA5}">
                      <a16:colId xmlns:a16="http://schemas.microsoft.com/office/drawing/2014/main" val="3466137375"/>
                    </a:ext>
                  </a:extLst>
                </a:gridCol>
                <a:gridCol w="444666">
                  <a:extLst>
                    <a:ext uri="{9D8B030D-6E8A-4147-A177-3AD203B41FA5}">
                      <a16:colId xmlns:a16="http://schemas.microsoft.com/office/drawing/2014/main" val="3698054950"/>
                    </a:ext>
                  </a:extLst>
                </a:gridCol>
                <a:gridCol w="444666">
                  <a:extLst>
                    <a:ext uri="{9D8B030D-6E8A-4147-A177-3AD203B41FA5}">
                      <a16:colId xmlns:a16="http://schemas.microsoft.com/office/drawing/2014/main" val="4293588345"/>
                    </a:ext>
                  </a:extLst>
                </a:gridCol>
                <a:gridCol w="444666">
                  <a:extLst>
                    <a:ext uri="{9D8B030D-6E8A-4147-A177-3AD203B41FA5}">
                      <a16:colId xmlns:a16="http://schemas.microsoft.com/office/drawing/2014/main" val="3580867955"/>
                    </a:ext>
                  </a:extLst>
                </a:gridCol>
                <a:gridCol w="444666">
                  <a:extLst>
                    <a:ext uri="{9D8B030D-6E8A-4147-A177-3AD203B41FA5}">
                      <a16:colId xmlns:a16="http://schemas.microsoft.com/office/drawing/2014/main" val="1005002453"/>
                    </a:ext>
                  </a:extLst>
                </a:gridCol>
                <a:gridCol w="444666">
                  <a:extLst>
                    <a:ext uri="{9D8B030D-6E8A-4147-A177-3AD203B41FA5}">
                      <a16:colId xmlns:a16="http://schemas.microsoft.com/office/drawing/2014/main" val="3795648227"/>
                    </a:ext>
                  </a:extLst>
                </a:gridCol>
                <a:gridCol w="444666">
                  <a:extLst>
                    <a:ext uri="{9D8B030D-6E8A-4147-A177-3AD203B41FA5}">
                      <a16:colId xmlns:a16="http://schemas.microsoft.com/office/drawing/2014/main" val="1306395828"/>
                    </a:ext>
                  </a:extLst>
                </a:gridCol>
                <a:gridCol w="444666">
                  <a:extLst>
                    <a:ext uri="{9D8B030D-6E8A-4147-A177-3AD203B41FA5}">
                      <a16:colId xmlns:a16="http://schemas.microsoft.com/office/drawing/2014/main" val="860735548"/>
                    </a:ext>
                  </a:extLst>
                </a:gridCol>
                <a:gridCol w="444666">
                  <a:extLst>
                    <a:ext uri="{9D8B030D-6E8A-4147-A177-3AD203B41FA5}">
                      <a16:colId xmlns:a16="http://schemas.microsoft.com/office/drawing/2014/main" val="1452070690"/>
                    </a:ext>
                  </a:extLst>
                </a:gridCol>
                <a:gridCol w="444666">
                  <a:extLst>
                    <a:ext uri="{9D8B030D-6E8A-4147-A177-3AD203B41FA5}">
                      <a16:colId xmlns:a16="http://schemas.microsoft.com/office/drawing/2014/main" val="2857320515"/>
                    </a:ext>
                  </a:extLst>
                </a:gridCol>
                <a:gridCol w="444666">
                  <a:extLst>
                    <a:ext uri="{9D8B030D-6E8A-4147-A177-3AD203B41FA5}">
                      <a16:colId xmlns:a16="http://schemas.microsoft.com/office/drawing/2014/main" val="410285874"/>
                    </a:ext>
                  </a:extLst>
                </a:gridCol>
                <a:gridCol w="444666">
                  <a:extLst>
                    <a:ext uri="{9D8B030D-6E8A-4147-A177-3AD203B41FA5}">
                      <a16:colId xmlns:a16="http://schemas.microsoft.com/office/drawing/2014/main" val="3665994426"/>
                    </a:ext>
                  </a:extLst>
                </a:gridCol>
                <a:gridCol w="444666">
                  <a:extLst>
                    <a:ext uri="{9D8B030D-6E8A-4147-A177-3AD203B41FA5}">
                      <a16:colId xmlns:a16="http://schemas.microsoft.com/office/drawing/2014/main" val="1060021454"/>
                    </a:ext>
                  </a:extLst>
                </a:gridCol>
                <a:gridCol w="444666">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r>
                        <a:rPr lang="ja-JP" sz="1000">
                          <a:solidFill>
                            <a:schemeClr val="tx1"/>
                          </a:solidFill>
                          <a:latin typeface="Century Gothic" panose="020B0502020202020204" pitchFamily="34" charset="0"/>
                        </a:rPr>
                        <a:t>20XX – 第 3 四半期 </a:t>
                      </a:r>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3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r>
                        <a:rPr lang="ja-JP" sz="900" b="1" dirty="0">
                          <a:solidFill>
                            <a:schemeClr val="tx1"/>
                          </a:solidFill>
                          <a:latin typeface="Century Gothic" panose="020B0502020202020204" pitchFamily="34" charset="0"/>
                        </a:rPr>
                        <a:t>7 月</a:t>
                      </a:r>
                    </a:p>
                  </a:txBody>
                  <a:tcPr marL="45720" marR="45720"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7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800" b="0">
                          <a:solidFill>
                            <a:schemeClr val="tx1"/>
                          </a:solidFill>
                          <a:latin typeface="Century Gothic" panose="020B0502020202020204" pitchFamily="34" charset="0"/>
                        </a:rPr>
                        <a:t>ユーザー エクスペリエンス</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ワイヤフレーム</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スタイル ガイド</a:t>
                      </a:r>
                    </a:p>
                  </a:txBody>
                  <a:tcPr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サーフェス </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デザイン</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UX テンプレート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機能設計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UX 監査</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4">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49088498"/>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サイト 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08596758"/>
                  </a:ext>
                </a:extLst>
              </a:tr>
            </a:tbl>
          </a:graphicData>
        </a:graphic>
      </p:graphicFrame>
      <p:sp>
        <p:nvSpPr>
          <p:cNvPr id="16" name="Rounded Rectangle 15">
            <a:extLst>
              <a:ext uri="{FF2B5EF4-FFF2-40B4-BE49-F238E27FC236}">
                <a16:creationId xmlns:a16="http://schemas.microsoft.com/office/drawing/2014/main" id="{0D69B198-618A-A944-AE26-99E62CBA244D}"/>
              </a:ext>
            </a:extLst>
          </p:cNvPr>
          <p:cNvSpPr/>
          <p:nvPr/>
        </p:nvSpPr>
        <p:spPr>
          <a:xfrm>
            <a:off x="1536569" y="4597524"/>
            <a:ext cx="526791"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17" name="Rounded Rectangle 16">
            <a:extLst>
              <a:ext uri="{FF2B5EF4-FFF2-40B4-BE49-F238E27FC236}">
                <a16:creationId xmlns:a16="http://schemas.microsoft.com/office/drawing/2014/main" id="{8C7F47DD-F0C7-0D41-9C71-73AC5CF05FA0}"/>
              </a:ext>
            </a:extLst>
          </p:cNvPr>
          <p:cNvSpPr/>
          <p:nvPr/>
        </p:nvSpPr>
        <p:spPr>
          <a:xfrm>
            <a:off x="1536569" y="3097375"/>
            <a:ext cx="820132"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1" name="Rounded Rectangle 20">
            <a:extLst>
              <a:ext uri="{FF2B5EF4-FFF2-40B4-BE49-F238E27FC236}">
                <a16:creationId xmlns:a16="http://schemas.microsoft.com/office/drawing/2014/main" id="{D6034D69-9E3A-5F46-B161-54C482DF8B06}"/>
              </a:ext>
            </a:extLst>
          </p:cNvPr>
          <p:cNvSpPr/>
          <p:nvPr/>
        </p:nvSpPr>
        <p:spPr>
          <a:xfrm>
            <a:off x="2063360" y="4096812"/>
            <a:ext cx="3187719" cy="274320"/>
          </a:xfrm>
          <a:prstGeom prst="roundRect">
            <a:avLst/>
          </a:prstGeom>
          <a:solidFill>
            <a:srgbClr val="ABD2FF"/>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2" name="Rounded Rectangle 21">
            <a:extLst>
              <a:ext uri="{FF2B5EF4-FFF2-40B4-BE49-F238E27FC236}">
                <a16:creationId xmlns:a16="http://schemas.microsoft.com/office/drawing/2014/main" id="{EFF92F29-4E17-A047-B7C2-6A28EB95145E}"/>
              </a:ext>
            </a:extLst>
          </p:cNvPr>
          <p:cNvSpPr/>
          <p:nvPr/>
        </p:nvSpPr>
        <p:spPr>
          <a:xfrm>
            <a:off x="5302568" y="4096812"/>
            <a:ext cx="457209"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 name="Google Shape;101;p2">
            <a:extLst>
              <a:ext uri="{FF2B5EF4-FFF2-40B4-BE49-F238E27FC236}">
                <a16:creationId xmlns:a16="http://schemas.microsoft.com/office/drawing/2014/main" id="{6AB2278F-9D7D-1D7F-FC42-44DAF5EE7D34}"/>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ja-JP" sz="1800">
                <a:solidFill>
                  <a:srgbClr val="595959"/>
                </a:solidFill>
                <a:latin typeface="Century Gothic" panose="020B0502020202020204" pitchFamily="34" charset="0"/>
                <a:ea typeface="MS PGothic" panose="020B0600070205080204" pitchFamily="34" charset="-128"/>
                <a:cs typeface="Century Gothic"/>
                <a:sym typeface="Century Gothic"/>
              </a:rPr>
              <a:t>PowerPoint 形式のアジャイル製品開発ロードマップ テンプレート</a:t>
            </a:r>
          </a:p>
        </p:txBody>
      </p:sp>
      <p:sp>
        <p:nvSpPr>
          <p:cNvPr id="3" name="TextBox 2">
            <a:extLst>
              <a:ext uri="{FF2B5EF4-FFF2-40B4-BE49-F238E27FC236}">
                <a16:creationId xmlns:a16="http://schemas.microsoft.com/office/drawing/2014/main" id="{6422C5D0-6655-CEBA-784B-4E483BCA7B45}"/>
              </a:ext>
            </a:extLst>
          </p:cNvPr>
          <p:cNvSpPr txBox="1"/>
          <p:nvPr/>
        </p:nvSpPr>
        <p:spPr>
          <a:xfrm>
            <a:off x="3372599" y="5698391"/>
            <a:ext cx="8528094" cy="246221"/>
          </a:xfrm>
          <a:prstGeom prst="rect">
            <a:avLst/>
          </a:prstGeom>
          <a:noFill/>
        </p:spPr>
        <p:txBody>
          <a:bodyPr wrap="square" rtlCol="0">
            <a:spAutoFit/>
          </a:bodyPr>
          <a:lstStyle/>
          <a:p>
            <a:pPr rtl="0"/>
            <a:r>
              <a:rPr lang="ja-JP" sz="1000" b="1" dirty="0">
                <a:latin typeface="Century Gothic" panose="020B0502020202020204" pitchFamily="34" charset="0"/>
                <a:ea typeface="MS PGothic" panose="020B0600070205080204" pitchFamily="34" charset="-128"/>
              </a:rPr>
              <a:t>ステータス キー</a:t>
            </a:r>
            <a:r>
              <a:rPr lang="en-US" altLang="ja-JP" sz="1000" b="1"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1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2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3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4</a:t>
            </a:r>
          </a:p>
        </p:txBody>
      </p:sp>
      <p:sp>
        <p:nvSpPr>
          <p:cNvPr id="6" name="Rounded Rectangle 5">
            <a:extLst>
              <a:ext uri="{FF2B5EF4-FFF2-40B4-BE49-F238E27FC236}">
                <a16:creationId xmlns:a16="http://schemas.microsoft.com/office/drawing/2014/main" id="{141A49DB-BC5D-2C8B-698A-C86E0EC91E97}"/>
              </a:ext>
            </a:extLst>
          </p:cNvPr>
          <p:cNvSpPr/>
          <p:nvPr/>
        </p:nvSpPr>
        <p:spPr>
          <a:xfrm>
            <a:off x="4940960" y="5750964"/>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7" name="Rounded Rectangle 6">
            <a:extLst>
              <a:ext uri="{FF2B5EF4-FFF2-40B4-BE49-F238E27FC236}">
                <a16:creationId xmlns:a16="http://schemas.microsoft.com/office/drawing/2014/main" id="{7CEAB367-0463-0F62-718D-D7007FE5294E}"/>
              </a:ext>
            </a:extLst>
          </p:cNvPr>
          <p:cNvSpPr/>
          <p:nvPr/>
        </p:nvSpPr>
        <p:spPr>
          <a:xfrm>
            <a:off x="6780362" y="5750964"/>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8" name="Rounded Rectangle 7">
            <a:extLst>
              <a:ext uri="{FF2B5EF4-FFF2-40B4-BE49-F238E27FC236}">
                <a16:creationId xmlns:a16="http://schemas.microsoft.com/office/drawing/2014/main" id="{8A61E50C-981F-2A42-BDEF-F22267E89393}"/>
              </a:ext>
            </a:extLst>
          </p:cNvPr>
          <p:cNvSpPr/>
          <p:nvPr/>
        </p:nvSpPr>
        <p:spPr>
          <a:xfrm>
            <a:off x="8624402" y="5750964"/>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9" name="Rounded Rectangle 8">
            <a:extLst>
              <a:ext uri="{FF2B5EF4-FFF2-40B4-BE49-F238E27FC236}">
                <a16:creationId xmlns:a16="http://schemas.microsoft.com/office/drawing/2014/main" id="{B7E9E87B-5826-D657-89F5-DD71A228FA89}"/>
              </a:ext>
            </a:extLst>
          </p:cNvPr>
          <p:cNvSpPr/>
          <p:nvPr/>
        </p:nvSpPr>
        <p:spPr>
          <a:xfrm>
            <a:off x="10434803" y="5750964"/>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Tree>
    <p:extLst>
      <p:ext uri="{BB962C8B-B14F-4D97-AF65-F5344CB8AC3E}">
        <p14:creationId xmlns:p14="http://schemas.microsoft.com/office/powerpoint/2010/main" val="26956938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11" descr="階段の建築詳細">
            <a:extLst>
              <a:ext uri="{FF2B5EF4-FFF2-40B4-BE49-F238E27FC236}">
                <a16:creationId xmlns:a16="http://schemas.microsoft.com/office/drawing/2014/main" id="{2902ADD9-77AE-321D-13CD-5826FB907174}"/>
              </a:ext>
            </a:extLst>
          </p:cNvPr>
          <p:cNvPicPr>
            <a:picLocks noChangeAspect="1"/>
          </p:cNvPicPr>
          <p:nvPr/>
        </p:nvPicPr>
        <p:blipFill>
          <a:blip r:embed="rId2">
            <a:alphaModFix amt="20000"/>
          </a:blip>
          <a:stretch>
            <a:fillRect/>
          </a:stretch>
        </p:blipFill>
        <p:spPr>
          <a:xfrm>
            <a:off x="0" y="0"/>
            <a:ext cx="12192000" cy="6858000"/>
          </a:xfrm>
          <a:prstGeom prst="rect">
            <a:avLst/>
          </a:prstGeom>
        </p:spPr>
      </p:pic>
      <p:graphicFrame>
        <p:nvGraphicFramePr>
          <p:cNvPr id="4" name="Table 3">
            <a:extLst>
              <a:ext uri="{FF2B5EF4-FFF2-40B4-BE49-F238E27FC236}">
                <a16:creationId xmlns:a16="http://schemas.microsoft.com/office/drawing/2014/main" id="{215694A3-154D-2641-ADE8-4A6BF186E3E1}"/>
              </a:ext>
            </a:extLst>
          </p:cNvPr>
          <p:cNvGraphicFramePr>
            <a:graphicFrameLocks noGrp="1"/>
          </p:cNvGraphicFramePr>
          <p:nvPr>
            <p:extLst>
              <p:ext uri="{D42A27DB-BD31-4B8C-83A1-F6EECF244321}">
                <p14:modId xmlns:p14="http://schemas.microsoft.com/office/powerpoint/2010/main" val="2618277908"/>
              </p:ext>
            </p:extLst>
          </p:nvPr>
        </p:nvGraphicFramePr>
        <p:xfrm>
          <a:off x="335273" y="866752"/>
          <a:ext cx="11576842" cy="3628581"/>
        </p:xfrm>
        <a:graphic>
          <a:graphicData uri="http://schemas.openxmlformats.org/drawingml/2006/table">
            <a:tbl>
              <a:tblPr firstRow="1" bandRow="1">
                <a:tableStyleId>{5C22544A-7EE6-4342-B048-85BDC9FD1C3A}</a:tableStyleId>
              </a:tblPr>
              <a:tblGrid>
                <a:gridCol w="808690">
                  <a:extLst>
                    <a:ext uri="{9D8B030D-6E8A-4147-A177-3AD203B41FA5}">
                      <a16:colId xmlns:a16="http://schemas.microsoft.com/office/drawing/2014/main" val="29275947"/>
                    </a:ext>
                  </a:extLst>
                </a:gridCol>
                <a:gridCol w="448673">
                  <a:extLst>
                    <a:ext uri="{9D8B030D-6E8A-4147-A177-3AD203B41FA5}">
                      <a16:colId xmlns:a16="http://schemas.microsoft.com/office/drawing/2014/main" val="3560745509"/>
                    </a:ext>
                  </a:extLst>
                </a:gridCol>
                <a:gridCol w="448673">
                  <a:extLst>
                    <a:ext uri="{9D8B030D-6E8A-4147-A177-3AD203B41FA5}">
                      <a16:colId xmlns:a16="http://schemas.microsoft.com/office/drawing/2014/main" val="1192208230"/>
                    </a:ext>
                  </a:extLst>
                </a:gridCol>
                <a:gridCol w="448673">
                  <a:extLst>
                    <a:ext uri="{9D8B030D-6E8A-4147-A177-3AD203B41FA5}">
                      <a16:colId xmlns:a16="http://schemas.microsoft.com/office/drawing/2014/main" val="4102889621"/>
                    </a:ext>
                  </a:extLst>
                </a:gridCol>
                <a:gridCol w="448673">
                  <a:extLst>
                    <a:ext uri="{9D8B030D-6E8A-4147-A177-3AD203B41FA5}">
                      <a16:colId xmlns:a16="http://schemas.microsoft.com/office/drawing/2014/main" val="855809354"/>
                    </a:ext>
                  </a:extLst>
                </a:gridCol>
                <a:gridCol w="448673">
                  <a:extLst>
                    <a:ext uri="{9D8B030D-6E8A-4147-A177-3AD203B41FA5}">
                      <a16:colId xmlns:a16="http://schemas.microsoft.com/office/drawing/2014/main" val="2411451484"/>
                    </a:ext>
                  </a:extLst>
                </a:gridCol>
                <a:gridCol w="448673">
                  <a:extLst>
                    <a:ext uri="{9D8B030D-6E8A-4147-A177-3AD203B41FA5}">
                      <a16:colId xmlns:a16="http://schemas.microsoft.com/office/drawing/2014/main" val="1772823707"/>
                    </a:ext>
                  </a:extLst>
                </a:gridCol>
                <a:gridCol w="448673">
                  <a:extLst>
                    <a:ext uri="{9D8B030D-6E8A-4147-A177-3AD203B41FA5}">
                      <a16:colId xmlns:a16="http://schemas.microsoft.com/office/drawing/2014/main" val="2478627590"/>
                    </a:ext>
                  </a:extLst>
                </a:gridCol>
                <a:gridCol w="448673">
                  <a:extLst>
                    <a:ext uri="{9D8B030D-6E8A-4147-A177-3AD203B41FA5}">
                      <a16:colId xmlns:a16="http://schemas.microsoft.com/office/drawing/2014/main" val="2106133440"/>
                    </a:ext>
                  </a:extLst>
                </a:gridCol>
                <a:gridCol w="448673">
                  <a:extLst>
                    <a:ext uri="{9D8B030D-6E8A-4147-A177-3AD203B41FA5}">
                      <a16:colId xmlns:a16="http://schemas.microsoft.com/office/drawing/2014/main" val="1409455263"/>
                    </a:ext>
                  </a:extLst>
                </a:gridCol>
                <a:gridCol w="448673">
                  <a:extLst>
                    <a:ext uri="{9D8B030D-6E8A-4147-A177-3AD203B41FA5}">
                      <a16:colId xmlns:a16="http://schemas.microsoft.com/office/drawing/2014/main" val="2627021225"/>
                    </a:ext>
                  </a:extLst>
                </a:gridCol>
                <a:gridCol w="448673">
                  <a:extLst>
                    <a:ext uri="{9D8B030D-6E8A-4147-A177-3AD203B41FA5}">
                      <a16:colId xmlns:a16="http://schemas.microsoft.com/office/drawing/2014/main" val="3466137375"/>
                    </a:ext>
                  </a:extLst>
                </a:gridCol>
                <a:gridCol w="448673">
                  <a:extLst>
                    <a:ext uri="{9D8B030D-6E8A-4147-A177-3AD203B41FA5}">
                      <a16:colId xmlns:a16="http://schemas.microsoft.com/office/drawing/2014/main" val="3698054950"/>
                    </a:ext>
                  </a:extLst>
                </a:gridCol>
                <a:gridCol w="448673">
                  <a:extLst>
                    <a:ext uri="{9D8B030D-6E8A-4147-A177-3AD203B41FA5}">
                      <a16:colId xmlns:a16="http://schemas.microsoft.com/office/drawing/2014/main" val="4293588345"/>
                    </a:ext>
                  </a:extLst>
                </a:gridCol>
                <a:gridCol w="448673">
                  <a:extLst>
                    <a:ext uri="{9D8B030D-6E8A-4147-A177-3AD203B41FA5}">
                      <a16:colId xmlns:a16="http://schemas.microsoft.com/office/drawing/2014/main" val="3580867955"/>
                    </a:ext>
                  </a:extLst>
                </a:gridCol>
                <a:gridCol w="448673">
                  <a:extLst>
                    <a:ext uri="{9D8B030D-6E8A-4147-A177-3AD203B41FA5}">
                      <a16:colId xmlns:a16="http://schemas.microsoft.com/office/drawing/2014/main" val="1005002453"/>
                    </a:ext>
                  </a:extLst>
                </a:gridCol>
                <a:gridCol w="448673">
                  <a:extLst>
                    <a:ext uri="{9D8B030D-6E8A-4147-A177-3AD203B41FA5}">
                      <a16:colId xmlns:a16="http://schemas.microsoft.com/office/drawing/2014/main" val="3795648227"/>
                    </a:ext>
                  </a:extLst>
                </a:gridCol>
                <a:gridCol w="448673">
                  <a:extLst>
                    <a:ext uri="{9D8B030D-6E8A-4147-A177-3AD203B41FA5}">
                      <a16:colId xmlns:a16="http://schemas.microsoft.com/office/drawing/2014/main" val="1306395828"/>
                    </a:ext>
                  </a:extLst>
                </a:gridCol>
                <a:gridCol w="448673">
                  <a:extLst>
                    <a:ext uri="{9D8B030D-6E8A-4147-A177-3AD203B41FA5}">
                      <a16:colId xmlns:a16="http://schemas.microsoft.com/office/drawing/2014/main" val="860735548"/>
                    </a:ext>
                  </a:extLst>
                </a:gridCol>
                <a:gridCol w="448673">
                  <a:extLst>
                    <a:ext uri="{9D8B030D-6E8A-4147-A177-3AD203B41FA5}">
                      <a16:colId xmlns:a16="http://schemas.microsoft.com/office/drawing/2014/main" val="1452070690"/>
                    </a:ext>
                  </a:extLst>
                </a:gridCol>
                <a:gridCol w="448673">
                  <a:extLst>
                    <a:ext uri="{9D8B030D-6E8A-4147-A177-3AD203B41FA5}">
                      <a16:colId xmlns:a16="http://schemas.microsoft.com/office/drawing/2014/main" val="2857320515"/>
                    </a:ext>
                  </a:extLst>
                </a:gridCol>
                <a:gridCol w="448673">
                  <a:extLst>
                    <a:ext uri="{9D8B030D-6E8A-4147-A177-3AD203B41FA5}">
                      <a16:colId xmlns:a16="http://schemas.microsoft.com/office/drawing/2014/main" val="410285874"/>
                    </a:ext>
                  </a:extLst>
                </a:gridCol>
                <a:gridCol w="448673">
                  <a:extLst>
                    <a:ext uri="{9D8B030D-6E8A-4147-A177-3AD203B41FA5}">
                      <a16:colId xmlns:a16="http://schemas.microsoft.com/office/drawing/2014/main" val="3665994426"/>
                    </a:ext>
                  </a:extLst>
                </a:gridCol>
                <a:gridCol w="448673">
                  <a:extLst>
                    <a:ext uri="{9D8B030D-6E8A-4147-A177-3AD203B41FA5}">
                      <a16:colId xmlns:a16="http://schemas.microsoft.com/office/drawing/2014/main" val="1060021454"/>
                    </a:ext>
                  </a:extLst>
                </a:gridCol>
                <a:gridCol w="448673">
                  <a:extLst>
                    <a:ext uri="{9D8B030D-6E8A-4147-A177-3AD203B41FA5}">
                      <a16:colId xmlns:a16="http://schemas.microsoft.com/office/drawing/2014/main" val="1554453249"/>
                    </a:ext>
                  </a:extLst>
                </a:gridCol>
              </a:tblGrid>
              <a:tr h="282856">
                <a:tc>
                  <a:txBody>
                    <a:bodyPr/>
                    <a:lstStyle/>
                    <a:p>
                      <a:pPr algn="ctr"/>
                      <a:endParaRPr lang="en-US" sz="1000"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pPr algn="ctr" rtl="0"/>
                      <a:r>
                        <a:rPr lang="ja-JP" sz="1000">
                          <a:solidFill>
                            <a:schemeClr val="tx1"/>
                          </a:solidFill>
                          <a:latin typeface="Century Gothic" panose="020B0502020202020204" pitchFamily="34" charset="0"/>
                        </a:rPr>
                        <a:t>20XX – 第 3 四半期 </a:t>
                      </a:r>
                    </a:p>
                  </a:txBody>
                  <a:tcPr marL="112333" marR="112333" marT="56166" marB="56166"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tcPr>
                </a:tc>
                <a:tc hMerge="1">
                  <a:txBody>
                    <a:bodyPr/>
                    <a:lstStyle/>
                    <a:p>
                      <a:pPr algn="ctr"/>
                      <a:endParaRPr lang="en-US" dirty="0"/>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3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4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1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sz="1000">
                          <a:solidFill>
                            <a:schemeClr val="tx1"/>
                          </a:solidFill>
                          <a:latin typeface="Century Gothic" panose="020B0502020202020204" pitchFamily="34" charset="0"/>
                        </a:rPr>
                        <a:t>20XX – 第 2 四半期</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hMerge="1">
                  <a:txBody>
                    <a:bodyPr/>
                    <a:lstStyle/>
                    <a:p>
                      <a:endParaRPr lang="en-US" sz="2200" dirty="0"/>
                    </a:p>
                  </a:txBody>
                  <a:tcPr marL="112333" marR="112333" marT="56166" marB="56166"/>
                </a:tc>
                <a:tc hMerge="1">
                  <a:txBody>
                    <a:bodyPr/>
                    <a:lstStyle/>
                    <a:p>
                      <a:endParaRPr lang="en-US" sz="2200" dirty="0"/>
                    </a:p>
                  </a:txBody>
                  <a:tcPr marL="112333" marR="112333" marT="56166" marB="56166"/>
                </a:tc>
                <a:extLst>
                  <a:ext uri="{0D108BD9-81ED-4DB2-BD59-A6C34878D82A}">
                    <a16:rowId xmlns:a16="http://schemas.microsoft.com/office/drawing/2014/main" val="3546399104"/>
                  </a:ext>
                </a:extLst>
              </a:tr>
              <a:tr h="328205">
                <a:tc>
                  <a:txBody>
                    <a:bodyPr/>
                    <a:lstStyle/>
                    <a:p>
                      <a:pPr algn="ctr"/>
                      <a:endParaRPr lang="en-US" sz="900" b="1" dirty="0">
                        <a:solidFill>
                          <a:schemeClr val="tx1"/>
                        </a:solidFill>
                        <a:latin typeface="Century Gothic" panose="020B0502020202020204" pitchFamily="34" charset="0"/>
                      </a:endParaRPr>
                    </a:p>
                  </a:txBody>
                  <a:tcPr marL="112333" marR="112333" marT="56166" marB="56166" anchor="ctr">
                    <a:lnL w="9525" cap="flat" cmpd="sng" algn="ctr">
                      <a:no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9525" cap="flat" cmpd="sng" algn="ctr">
                      <a:no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rtl="0"/>
                      <a:r>
                        <a:rPr lang="ja-JP" sz="900" b="1" dirty="0">
                          <a:solidFill>
                            <a:schemeClr val="tx1"/>
                          </a:solidFill>
                          <a:latin typeface="Century Gothic" panose="020B0502020202020204" pitchFamily="34" charset="0"/>
                        </a:rPr>
                        <a:t>7 月</a:t>
                      </a:r>
                    </a:p>
                  </a:txBody>
                  <a:tcPr marL="45720" marR="45720" marT="91440" marB="91440" anchor="ctr">
                    <a:lnL w="6350"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7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8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a:solidFill>
                            <a:schemeClr val="tx1"/>
                          </a:solidFill>
                          <a:latin typeface="Century Gothic" panose="020B0502020202020204" pitchFamily="34" charset="0"/>
                        </a:rPr>
                        <a:t>9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10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12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a:solidFill>
                            <a:schemeClr val="tx1"/>
                          </a:solidFill>
                          <a:latin typeface="Century Gothic" panose="020B0502020202020204" pitchFamily="34" charset="0"/>
                        </a:rPr>
                        <a:t>1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2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3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rtl="0"/>
                      <a:r>
                        <a:rPr lang="ja-JP" sz="900" b="1" dirty="0">
                          <a:solidFill>
                            <a:schemeClr val="tx1"/>
                          </a:solidFill>
                          <a:latin typeface="Century Gothic" panose="020B0502020202020204" pitchFamily="34" charset="0"/>
                        </a:rPr>
                        <a:t>4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5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rtl="0"/>
                      <a:r>
                        <a:rPr lang="ja-JP" sz="900" b="1" dirty="0">
                          <a:solidFill>
                            <a:schemeClr val="tx1"/>
                          </a:solidFill>
                          <a:latin typeface="Century Gothic" panose="020B0502020202020204" pitchFamily="34" charset="0"/>
                        </a:rPr>
                        <a:t>6 月</a:t>
                      </a:r>
                    </a:p>
                  </a:txBody>
                  <a:tcPr marL="45720" marR="45720" marT="91440" marB="9144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832738572"/>
                  </a:ext>
                </a:extLst>
              </a:tr>
              <a:tr h="502920">
                <a:tc gridSpan="25">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sz="1800" b="0" baseline="0" dirty="0">
                          <a:solidFill>
                            <a:schemeClr val="tx1"/>
                          </a:solidFill>
                          <a:latin typeface="Century Gothic" panose="020B0502020202020204" pitchFamily="34" charset="0"/>
                          <a:ea typeface="MS PGothic" panose="020B0600070205080204" pitchFamily="34" charset="-128"/>
                        </a:rPr>
                        <a:t>品質保証</a:t>
                      </a: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endParaRPr lang="en-US"/>
                    </a:p>
                  </a:txBody>
                  <a:tcPr>
                    <a:lnL w="9525" cap="flat" cmpd="sng" algn="ctr">
                      <a:solidFill>
                        <a:schemeClr val="bg1">
                          <a:lumMod val="75000"/>
                        </a:schemeClr>
                      </a:solidFill>
                      <a:prstDash val="solid"/>
                      <a:round/>
                      <a:headEnd type="none" w="med" len="med"/>
                      <a:tailEnd type="none" w="med" len="med"/>
                    </a:lnL>
                    <a:lnT w="9525" cap="flat" cmpd="sng" algn="ctr">
                      <a:solidFill>
                        <a:schemeClr val="bg1">
                          <a:lumMod val="75000"/>
                        </a:schemeClr>
                      </a:solidFill>
                      <a:prstDash val="solid"/>
                      <a:round/>
                      <a:headEnd type="none" w="med" len="med"/>
                      <a:tailEnd type="none" w="med" len="med"/>
                    </a:lnT>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tc hMerge="1">
                  <a:txBody>
                    <a:bodyPr/>
                    <a:lstStyle/>
                    <a:p>
                      <a:pPr algn="ctr"/>
                      <a:endParaRPr lang="en-US" sz="800" dirty="0">
                        <a:solidFill>
                          <a:schemeClr val="tx1"/>
                        </a:solidFill>
                        <a:latin typeface="Century Gothic" panose="020B0502020202020204" pitchFamily="34" charset="0"/>
                      </a:endParaRPr>
                    </a:p>
                  </a:txBody>
                  <a:tcPr marL="112333" marR="112333" marT="56166" marB="56166" anchor="ctr">
                    <a:solidFill>
                      <a:schemeClr val="bg1"/>
                    </a:solidFill>
                  </a:tcPr>
                </a:tc>
                <a:extLst>
                  <a:ext uri="{0D108BD9-81ED-4DB2-BD59-A6C34878D82A}">
                    <a16:rowId xmlns:a16="http://schemas.microsoft.com/office/drawing/2014/main" val="1184915861"/>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プレビュー </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27906904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品質保証</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987612117"/>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メトリクス分析</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501896436"/>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バリアンス </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テスト</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accent2">
                        <a:lumMod val="20000"/>
                        <a:lumOff val="80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113863689"/>
                  </a:ext>
                </a:extLst>
              </a:tr>
              <a:tr h="502920">
                <a:tc>
                  <a:txBody>
                    <a:bodyPr/>
                    <a:lstStyle/>
                    <a:p>
                      <a:pPr algn="l" rtl="0" fontAlgn="ct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ユーザー受け</a:t>
                      </a:r>
                      <a:br>
                        <a:rPr lang="en-US" altLang="ja-JP" sz="800" b="0" i="0" u="none" strike="noStrike" baseline="0" dirty="0">
                          <a:solidFill>
                            <a:srgbClr val="000000"/>
                          </a:solidFill>
                          <a:effectLst/>
                          <a:latin typeface="Century Gothic" panose="020B0502020202020204" pitchFamily="34" charset="0"/>
                          <a:ea typeface="MS PGothic" panose="020B0600070205080204" pitchFamily="34" charset="-128"/>
                        </a:rPr>
                      </a:br>
                      <a:r>
                        <a:rPr lang="ja-JP" sz="800" b="0" i="0" u="none" strike="noStrike" baseline="0" dirty="0">
                          <a:solidFill>
                            <a:srgbClr val="000000"/>
                          </a:solidFill>
                          <a:effectLst/>
                          <a:latin typeface="Century Gothic" panose="020B0502020202020204" pitchFamily="34" charset="0"/>
                          <a:ea typeface="MS PGothic" panose="020B0600070205080204" pitchFamily="34" charset="-128"/>
                        </a:rPr>
                        <a:t>入れ</a:t>
                      </a:r>
                    </a:p>
                  </a:txBody>
                  <a:tcPr marR="0" marT="0" marB="0"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9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8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ctr"/>
                      <a:endParaRPr lang="en-US" sz="800" dirty="0">
                        <a:solidFill>
                          <a:schemeClr val="tx1"/>
                        </a:solidFill>
                        <a:latin typeface="Century Gothic" panose="020B0502020202020204" pitchFamily="34" charset="0"/>
                      </a:endParaRPr>
                    </a:p>
                  </a:txBody>
                  <a:tcPr marL="112333" marR="112333" marT="56166" marB="56166" anchor="ctr">
                    <a:lnL w="9525" cap="flat" cmpd="sng" algn="ctr">
                      <a:solidFill>
                        <a:schemeClr val="bg1">
                          <a:lumMod val="75000"/>
                        </a:schemeClr>
                      </a:solidFill>
                      <a:prstDash val="solid"/>
                      <a:round/>
                      <a:headEnd type="none" w="med" len="med"/>
                      <a:tailEnd type="none" w="med" len="med"/>
                    </a:lnL>
                    <a:lnR w="9525" cap="flat" cmpd="sng" algn="ctr">
                      <a:solidFill>
                        <a:schemeClr val="bg1">
                          <a:lumMod val="75000"/>
                        </a:schemeClr>
                      </a:solidFill>
                      <a:prstDash val="solid"/>
                      <a:round/>
                      <a:headEnd type="none" w="med" len="med"/>
                      <a:tailEnd type="none" w="med" len="med"/>
                    </a:lnR>
                    <a:lnT w="9525" cap="flat" cmpd="sng" algn="ctr">
                      <a:solidFill>
                        <a:schemeClr val="bg1">
                          <a:lumMod val="75000"/>
                        </a:schemeClr>
                      </a:solidFill>
                      <a:prstDash val="solid"/>
                      <a:round/>
                      <a:headEnd type="none" w="med" len="med"/>
                      <a:tailEnd type="none" w="med" len="med"/>
                    </a:lnT>
                    <a:lnB w="9525" cap="flat" cmpd="sng" algn="ctr">
                      <a:solidFill>
                        <a:schemeClr val="bg1">
                          <a:lumMod val="75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26307881"/>
                  </a:ext>
                </a:extLst>
              </a:tr>
            </a:tbl>
          </a:graphicData>
        </a:graphic>
      </p:graphicFrame>
      <p:sp>
        <p:nvSpPr>
          <p:cNvPr id="16" name="Rounded Rectangle 15">
            <a:extLst>
              <a:ext uri="{FF2B5EF4-FFF2-40B4-BE49-F238E27FC236}">
                <a16:creationId xmlns:a16="http://schemas.microsoft.com/office/drawing/2014/main" id="{8F84502B-F932-5C4C-84C9-D15ED8B8DEE5}"/>
              </a:ext>
            </a:extLst>
          </p:cNvPr>
          <p:cNvSpPr/>
          <p:nvPr/>
        </p:nvSpPr>
        <p:spPr>
          <a:xfrm>
            <a:off x="1959561" y="2080364"/>
            <a:ext cx="632811"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17" name="Rounded Rectangle 16">
            <a:extLst>
              <a:ext uri="{FF2B5EF4-FFF2-40B4-BE49-F238E27FC236}">
                <a16:creationId xmlns:a16="http://schemas.microsoft.com/office/drawing/2014/main" id="{3DD671E9-A6CE-D044-87A8-CB012E42F3CF}"/>
              </a:ext>
            </a:extLst>
          </p:cNvPr>
          <p:cNvSpPr/>
          <p:nvPr/>
        </p:nvSpPr>
        <p:spPr>
          <a:xfrm>
            <a:off x="4851621" y="2589165"/>
            <a:ext cx="879876" cy="274320"/>
          </a:xfrm>
          <a:prstGeom prst="roundRect">
            <a:avLst/>
          </a:prstGeom>
          <a:solidFill>
            <a:srgbClr val="C4F8F3"/>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ja-JP" sz="800" b="1">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1" name="Rounded Rectangle 20">
            <a:extLst>
              <a:ext uri="{FF2B5EF4-FFF2-40B4-BE49-F238E27FC236}">
                <a16:creationId xmlns:a16="http://schemas.microsoft.com/office/drawing/2014/main" id="{D33343BF-7AC2-BD44-A371-A0354F9E0479}"/>
              </a:ext>
            </a:extLst>
          </p:cNvPr>
          <p:cNvSpPr/>
          <p:nvPr/>
        </p:nvSpPr>
        <p:spPr>
          <a:xfrm>
            <a:off x="2592372" y="3092724"/>
            <a:ext cx="443060" cy="274320"/>
          </a:xfrm>
          <a:prstGeom prst="roundRect">
            <a:avLst/>
          </a:prstGeom>
          <a:solidFill>
            <a:srgbClr val="FFE699"/>
          </a:solidFill>
          <a:ln>
            <a:solidFill>
              <a:schemeClr val="bg1">
                <a:lumMod val="75000"/>
              </a:schemeClr>
            </a:solidFill>
          </a:ln>
          <a:effectLst>
            <a:reflection endPos="0" dir="5400000" sy="-100000" algn="bl" rotWithShape="0"/>
          </a:effectLst>
        </p:spPr>
        <p:style>
          <a:lnRef idx="1">
            <a:schemeClr val="accent1"/>
          </a:lnRef>
          <a:fillRef idx="3">
            <a:schemeClr val="accent1"/>
          </a:fillRef>
          <a:effectRef idx="2">
            <a:schemeClr val="accent1"/>
          </a:effectRef>
          <a:fontRef idx="minor">
            <a:schemeClr val="lt1"/>
          </a:fontRef>
        </p:style>
        <p:txBody>
          <a:bodyPr lIns="0" r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ja-JP" sz="800" b="1" dirty="0">
                <a:solidFill>
                  <a:schemeClr val="tx1"/>
                </a:solidFill>
                <a:latin typeface="Century Gothic" panose="020B0502020202020204" pitchFamily="34" charset="0"/>
                <a:ea typeface="MS PGothic" panose="020B0600070205080204" pitchFamily="34" charset="-128"/>
                <a:cs typeface="Arial" charset="0"/>
              </a:rPr>
              <a:t>文字列</a:t>
            </a:r>
          </a:p>
        </p:txBody>
      </p:sp>
      <p:sp>
        <p:nvSpPr>
          <p:cNvPr id="2" name="Google Shape;101;p2">
            <a:extLst>
              <a:ext uri="{FF2B5EF4-FFF2-40B4-BE49-F238E27FC236}">
                <a16:creationId xmlns:a16="http://schemas.microsoft.com/office/drawing/2014/main" id="{F6B0AD2B-520B-72AF-C15D-672BECB7F77E}"/>
              </a:ext>
            </a:extLst>
          </p:cNvPr>
          <p:cNvSpPr txBox="1"/>
          <p:nvPr/>
        </p:nvSpPr>
        <p:spPr>
          <a:xfrm>
            <a:off x="4968654" y="60276"/>
            <a:ext cx="7164731" cy="424728"/>
          </a:xfrm>
          <a:prstGeom prst="rect">
            <a:avLst/>
          </a:prstGeom>
          <a:noFill/>
          <a:ln>
            <a:noFill/>
          </a:ln>
        </p:spPr>
        <p:txBody>
          <a:bodyPr spcFirstLastPara="1" wrap="square" lIns="91425" tIns="73150" rIns="182875" bIns="73150" anchor="t" anchorCtr="0">
            <a:spAutoFit/>
          </a:bodyPr>
          <a:lstStyle/>
          <a:p>
            <a:pPr marL="0" marR="0" lvl="0" indent="0" algn="r" rtl="0">
              <a:spcBef>
                <a:spcPts val="0"/>
              </a:spcBef>
              <a:spcAft>
                <a:spcPts val="0"/>
              </a:spcAft>
              <a:buNone/>
            </a:pPr>
            <a:r>
              <a:rPr lang="ja-JP" sz="1800">
                <a:solidFill>
                  <a:srgbClr val="595959"/>
                </a:solidFill>
                <a:latin typeface="Century Gothic" panose="020B0502020202020204" pitchFamily="34" charset="0"/>
                <a:ea typeface="MS PGothic" panose="020B0600070205080204" pitchFamily="34" charset="-128"/>
                <a:cs typeface="Century Gothic"/>
                <a:sym typeface="Century Gothic"/>
              </a:rPr>
              <a:t>PowerPoint 形式のアジャイル製品開発ロードマップ テンプレート</a:t>
            </a:r>
          </a:p>
        </p:txBody>
      </p:sp>
      <p:sp>
        <p:nvSpPr>
          <p:cNvPr id="3" name="TextBox 2">
            <a:extLst>
              <a:ext uri="{FF2B5EF4-FFF2-40B4-BE49-F238E27FC236}">
                <a16:creationId xmlns:a16="http://schemas.microsoft.com/office/drawing/2014/main" id="{6C17D0EB-D9A3-964B-4C44-9BC19D48DD66}"/>
              </a:ext>
            </a:extLst>
          </p:cNvPr>
          <p:cNvSpPr txBox="1"/>
          <p:nvPr/>
        </p:nvSpPr>
        <p:spPr>
          <a:xfrm>
            <a:off x="3372599" y="4685669"/>
            <a:ext cx="8528094" cy="246221"/>
          </a:xfrm>
          <a:prstGeom prst="rect">
            <a:avLst/>
          </a:prstGeom>
          <a:noFill/>
        </p:spPr>
        <p:txBody>
          <a:bodyPr wrap="square" rtlCol="0">
            <a:spAutoFit/>
          </a:bodyPr>
          <a:lstStyle/>
          <a:p>
            <a:pPr rtl="0"/>
            <a:r>
              <a:rPr lang="ja-JP" sz="1000" b="1" dirty="0">
                <a:latin typeface="Century Gothic" panose="020B0502020202020204" pitchFamily="34" charset="0"/>
                <a:ea typeface="MS PGothic" panose="020B0600070205080204" pitchFamily="34" charset="-128"/>
              </a:rPr>
              <a:t>ステータス キー</a:t>
            </a:r>
            <a:r>
              <a:rPr lang="en-US" altLang="ja-JP" sz="1000" b="1"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1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2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3 </a:t>
            </a:r>
            <a:r>
              <a:rPr lang="en-US" altLang="ja-JP" sz="1000" dirty="0">
                <a:latin typeface="Century Gothic" panose="020B0502020202020204" pitchFamily="34" charset="0"/>
                <a:ea typeface="MS PGothic" panose="020B0600070205080204" pitchFamily="34" charset="-128"/>
              </a:rPr>
              <a:t>		</a:t>
            </a:r>
            <a:r>
              <a:rPr lang="ja-JP" sz="1000" dirty="0">
                <a:latin typeface="Century Gothic" panose="020B0502020202020204" pitchFamily="34" charset="0"/>
                <a:ea typeface="MS PGothic" panose="020B0600070205080204" pitchFamily="34" charset="-128"/>
              </a:rPr>
              <a:t>ストリーム 4</a:t>
            </a:r>
          </a:p>
        </p:txBody>
      </p:sp>
      <p:sp>
        <p:nvSpPr>
          <p:cNvPr id="6" name="Rounded Rectangle 5">
            <a:extLst>
              <a:ext uri="{FF2B5EF4-FFF2-40B4-BE49-F238E27FC236}">
                <a16:creationId xmlns:a16="http://schemas.microsoft.com/office/drawing/2014/main" id="{5D3B9E47-71D5-6FBC-AD22-A7DB9C98CF2A}"/>
              </a:ext>
            </a:extLst>
          </p:cNvPr>
          <p:cNvSpPr/>
          <p:nvPr/>
        </p:nvSpPr>
        <p:spPr>
          <a:xfrm>
            <a:off x="4940960" y="4738242"/>
            <a:ext cx="282425" cy="146304"/>
          </a:xfrm>
          <a:prstGeom prst="roundRect">
            <a:avLst/>
          </a:prstGeom>
          <a:solidFill>
            <a:srgbClr val="FFE699"/>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7" name="Rounded Rectangle 6">
            <a:extLst>
              <a:ext uri="{FF2B5EF4-FFF2-40B4-BE49-F238E27FC236}">
                <a16:creationId xmlns:a16="http://schemas.microsoft.com/office/drawing/2014/main" id="{9886D167-86E7-76CD-8950-E7CA440CA438}"/>
              </a:ext>
            </a:extLst>
          </p:cNvPr>
          <p:cNvSpPr/>
          <p:nvPr/>
        </p:nvSpPr>
        <p:spPr>
          <a:xfrm>
            <a:off x="6780362" y="4738242"/>
            <a:ext cx="282425" cy="146304"/>
          </a:xfrm>
          <a:prstGeom prst="roundRect">
            <a:avLst/>
          </a:prstGeom>
          <a:solidFill>
            <a:srgbClr val="FFC000"/>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8" name="Rounded Rectangle 7">
            <a:extLst>
              <a:ext uri="{FF2B5EF4-FFF2-40B4-BE49-F238E27FC236}">
                <a16:creationId xmlns:a16="http://schemas.microsoft.com/office/drawing/2014/main" id="{53302AD8-5DCD-A5C0-90DF-342EC3030D9D}"/>
              </a:ext>
            </a:extLst>
          </p:cNvPr>
          <p:cNvSpPr/>
          <p:nvPr/>
        </p:nvSpPr>
        <p:spPr>
          <a:xfrm>
            <a:off x="8624402" y="4738242"/>
            <a:ext cx="282425" cy="146304"/>
          </a:xfrm>
          <a:prstGeom prst="roundRect">
            <a:avLst/>
          </a:prstGeom>
          <a:solidFill>
            <a:srgbClr val="ABD2FF"/>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9" name="Rounded Rectangle 8">
            <a:extLst>
              <a:ext uri="{FF2B5EF4-FFF2-40B4-BE49-F238E27FC236}">
                <a16:creationId xmlns:a16="http://schemas.microsoft.com/office/drawing/2014/main" id="{2A800C5A-E321-E2EC-0459-556CA5DECA30}"/>
              </a:ext>
            </a:extLst>
          </p:cNvPr>
          <p:cNvSpPr/>
          <p:nvPr/>
        </p:nvSpPr>
        <p:spPr>
          <a:xfrm>
            <a:off x="10434803" y="4738242"/>
            <a:ext cx="282425" cy="146304"/>
          </a:xfrm>
          <a:prstGeom prst="roundRect">
            <a:avLst/>
          </a:prstGeom>
          <a:solidFill>
            <a:srgbClr val="C4F8F3"/>
          </a:solidFill>
          <a:ln>
            <a:solidFill>
              <a:schemeClr val="bg1">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600" b="1" dirty="0">
              <a:solidFill>
                <a:schemeClr val="tx1"/>
              </a:solidFill>
              <a:latin typeface="Century Gothic" panose="020B0502020202020204" pitchFamily="34" charset="0"/>
              <a:ea typeface="MS PGothic" panose="020B0600070205080204" pitchFamily="34" charset="-128"/>
              <a:cs typeface="Arial" charset="0"/>
            </a:endParaRPr>
          </a:p>
        </p:txBody>
      </p:sp>
      <p:sp>
        <p:nvSpPr>
          <p:cNvPr id="5" name="TextBox 4">
            <a:extLst>
              <a:ext uri="{FF2B5EF4-FFF2-40B4-BE49-F238E27FC236}">
                <a16:creationId xmlns:a16="http://schemas.microsoft.com/office/drawing/2014/main" id="{8F7CE54A-8441-71C4-469E-A7E2D484FBB1}"/>
              </a:ext>
            </a:extLst>
          </p:cNvPr>
          <p:cNvSpPr txBox="1"/>
          <p:nvPr/>
        </p:nvSpPr>
        <p:spPr>
          <a:xfrm>
            <a:off x="0" y="6532149"/>
            <a:ext cx="12192000" cy="332783"/>
          </a:xfrm>
          <a:prstGeom prst="rect">
            <a:avLst/>
          </a:prstGeom>
          <a:noFill/>
        </p:spPr>
        <p:txBody>
          <a:bodyPr wrap="square" rtlCol="0">
            <a:spAutoFit/>
          </a:bodyPr>
          <a:lstStyle/>
          <a:p>
            <a:pPr algn="ctr" rtl="0">
              <a:lnSpc>
                <a:spcPct val="150000"/>
              </a:lnSpc>
              <a:spcBef>
                <a:spcPts val="0"/>
              </a:spcBef>
              <a:spcAft>
                <a:spcPts val="1200"/>
              </a:spcAft>
            </a:pPr>
            <a:r>
              <a:rPr lang="en-US" altLang="ja-JP" sz="1200" i="1" dirty="0">
                <a:solidFill>
                  <a:srgbClr val="001033"/>
                </a:solidFill>
                <a:effectLst/>
                <a:latin typeface="Century Gothic" panose="020B0502020202020204" pitchFamily="34" charset="0"/>
                <a:ea typeface="MS PGothic" panose="020B0600070205080204" pitchFamily="34" charset="-128"/>
                <a:cs typeface="Times New Roman" panose="02020603050405020304" pitchFamily="18" charset="0"/>
              </a:rPr>
              <a:t>Smartsheet, Inc. </a:t>
            </a:r>
            <a:r>
              <a:rPr lang="zh-CN" altLang="ja-JP" sz="1200" i="1" dirty="0">
                <a:solidFill>
                  <a:srgbClr val="001033"/>
                </a:solidFill>
                <a:effectLst/>
                <a:latin typeface="Century Gothic" panose="020B0502020202020204" pitchFamily="34" charset="0"/>
                <a:ea typeface="MS PGothic" panose="020B0600070205080204" pitchFamily="34" charset="-128"/>
                <a:cs typeface="Times New Roman" panose="02020603050405020304" pitchFamily="18" charset="0"/>
              </a:rPr>
              <a:t>提供</a:t>
            </a:r>
            <a:endParaRPr lang="ja-JP" sz="1200" b="0" i="1" u="none" strike="noStrike" dirty="0">
              <a:solidFill>
                <a:srgbClr val="001033"/>
              </a:solidFill>
              <a:effectLst/>
              <a:latin typeface="Century Gothic" panose="020B0502020202020204" pitchFamily="34" charset="0"/>
              <a:ea typeface="MS PGothic" panose="020B0600070205080204" pitchFamily="34" charset="-128"/>
            </a:endParaRPr>
          </a:p>
        </p:txBody>
      </p:sp>
    </p:spTree>
    <p:extLst>
      <p:ext uri="{BB962C8B-B14F-4D97-AF65-F5344CB8AC3E}">
        <p14:creationId xmlns:p14="http://schemas.microsoft.com/office/powerpoint/2010/main" val="13695874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Google Shape;218;p4">
            <a:extLst>
              <a:ext uri="{FF2B5EF4-FFF2-40B4-BE49-F238E27FC236}">
                <a16:creationId xmlns:a16="http://schemas.microsoft.com/office/drawing/2014/main" id="{DB634E89-BDF3-C857-AABC-1A62EDB539E9}"/>
              </a:ext>
            </a:extLst>
          </p:cNvPr>
          <p:cNvGraphicFramePr/>
          <p:nvPr>
            <p:extLst>
              <p:ext uri="{D42A27DB-BD31-4B8C-83A1-F6EECF244321}">
                <p14:modId xmlns:p14="http://schemas.microsoft.com/office/powerpoint/2010/main" val="1110934304"/>
              </p:ext>
            </p:extLst>
          </p:nvPr>
        </p:nvGraphicFramePr>
        <p:xfrm>
          <a:off x="787790" y="1050352"/>
          <a:ext cx="10424292" cy="2468350"/>
        </p:xfrm>
        <a:graphic>
          <a:graphicData uri="http://schemas.openxmlformats.org/drawingml/2006/table">
            <a:tbl>
              <a:tblPr firstRow="1" firstCol="1" bandRow="1">
                <a:noFill/>
              </a:tblPr>
              <a:tblGrid>
                <a:gridCol w="10424292">
                  <a:extLst>
                    <a:ext uri="{9D8B030D-6E8A-4147-A177-3AD203B41FA5}">
                      <a16:colId xmlns:a16="http://schemas.microsoft.com/office/drawing/2014/main" val="20000"/>
                    </a:ext>
                  </a:extLst>
                </a:gridCol>
              </a:tblGrid>
              <a:tr h="2468350">
                <a:tc>
                  <a:txBody>
                    <a:bodyPr/>
                    <a:lstStyle/>
                    <a:p>
                      <a:pPr marL="0" marR="0" lvl="0" indent="0" algn="ctr" rtl="0">
                        <a:spcBef>
                          <a:spcPts val="0"/>
                        </a:spcBef>
                        <a:spcAft>
                          <a:spcPts val="0"/>
                        </a:spcAft>
                        <a:buNone/>
                      </a:pPr>
                      <a:r>
                        <a:rPr lang="ja-JP" sz="1600" b="1"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免責条項</a:t>
                      </a:r>
                    </a:p>
                    <a:p>
                      <a:pPr marL="0" marR="0" lvl="0" indent="0" algn="l" rtl="0">
                        <a:spcBef>
                          <a:spcPts val="0"/>
                        </a:spcBef>
                        <a:spcAft>
                          <a:spcPts val="0"/>
                        </a:spcAft>
                        <a:buNone/>
                      </a:pPr>
                      <a:r>
                        <a:rPr lang="ja-JP" sz="1200" b="0"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 </a:t>
                      </a:r>
                    </a:p>
                    <a:p>
                      <a:pPr marL="0" marR="0" lvl="0" indent="0" algn="l" rtl="0">
                        <a:spcBef>
                          <a:spcPts val="0"/>
                        </a:spcBef>
                        <a:spcAft>
                          <a:spcPts val="0"/>
                        </a:spcAft>
                        <a:buNone/>
                      </a:pPr>
                      <a:r>
                        <a:rPr lang="ja-JP" sz="1400" b="0" u="none" strike="noStrike" cap="none" baseline="0" dirty="0">
                          <a:solidFill>
                            <a:schemeClr val="dk1"/>
                          </a:solidFill>
                          <a:latin typeface="Century Gothic" panose="020B0502020202020204" pitchFamily="34" charset="0"/>
                          <a:ea typeface="MS PGothic" panose="020B0600070205080204" pitchFamily="34" charset="-128"/>
                          <a:cs typeface="Century Gothic"/>
                          <a:sym typeface="Century Gothic"/>
                        </a:rPr>
                        <a:t>Smartsheet がこの Web サイトに掲載している記事、テンプレート、または情報などは、あくまで参考としてご利用ください。Smartsheet は、情報の最新性および正確性の確保に努めますが、本 Web サイトまたは本 Web サイトに含まれる情報、記事、テンプレート、あるいは関連グラフィックに関する完全性、正確性、信頼性、適合性、または利用可能性について、明示または黙示のいかなる表明または保証も行いません。かかる情報に依拠して生じたいかなる結果についても Smartsheet は一切責任を負いませんので、各自の責任と判断のもとにご利用ください。</a:t>
                      </a:r>
                    </a:p>
                  </a:txBody>
                  <a:tcPr marL="228600" marR="73025" marT="0" marB="0" anchor="ctr">
                    <a:lnL w="76200" cap="flat" cmpd="sng">
                      <a:solidFill>
                        <a:srgbClr val="7F7F7F"/>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215812415"/>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Agile-Product-Roadmap-Template_PPT_new" id="{DD11C1B5-0D53-5347-AF2D-72523F36CD8E}" vid="{5E47101E-478A-5142-9B4B-007326EC4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IC-Agile-Product-Roadmap-Template_PPT</Template>
  <TotalTime>78</TotalTime>
  <Words>931</Words>
  <Application>Microsoft Office PowerPoint</Application>
  <PresentationFormat>Widescreen</PresentationFormat>
  <Paragraphs>193</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MS PGothic</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Sun Ye</cp:lastModifiedBy>
  <cp:revision>40</cp:revision>
  <dcterms:created xsi:type="dcterms:W3CDTF">2018-08-29T16:05:38Z</dcterms:created>
  <dcterms:modified xsi:type="dcterms:W3CDTF">2025-03-28T07:50:27Z</dcterms:modified>
</cp:coreProperties>
</file>