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7" r:id="rId2"/>
    <p:sldId id="256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866"/>
    <a:srgbClr val="F05C4F"/>
    <a:srgbClr val="9C92C8"/>
    <a:srgbClr val="C8C2E0"/>
    <a:srgbClr val="000000"/>
    <a:srgbClr val="97D0B1"/>
    <a:srgbClr val="406352"/>
    <a:srgbClr val="737373"/>
    <a:srgbClr val="33D6AD"/>
    <a:srgbClr val="001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4" autoAdjust="0"/>
    <p:restoredTop sz="94626"/>
  </p:normalViewPr>
  <p:slideViewPr>
    <p:cSldViewPr snapToGrid="0">
      <p:cViewPr>
        <p:scale>
          <a:sx n="100" d="100"/>
          <a:sy n="100" d="100"/>
        </p:scale>
        <p:origin x="16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7025-4018-49F6-B050-59D8F10E5030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D7A5B-DC59-4C1D-AF2E-A7C5BA8F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0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79d9e62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79d9e627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g2e79d9e627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D7A5B-DC59-4C1D-AF2E-A7C5BA8F20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8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D7A6-44BD-D6A9-D55B-B5901B834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AD59-4519-9FCD-B39C-187D6AF6C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110F-1EE8-124F-A9B0-C87D86F1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A349-B1E8-D267-6F22-19AF2686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7765-B180-2FE9-4959-9717F81A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5B4A-238F-7DD8-9008-AB9E737D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76227-3CFA-4CA4-E90F-BF7EC30C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08E3-78C3-C128-5BA1-63F00AD3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0FDA-1150-F2CE-9570-6EF3DDB1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A881-1EB5-113B-5564-24D96B2D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BD56C-1158-1330-B18E-6E5EED10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9280F-F22F-0D38-7A1D-6D533F0E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0EB41-FA28-65C0-8FD6-5B045AC7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1C96-E78C-66B3-424A-429615C8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F0FB-652D-7D13-E3CB-41FA05FF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E4CC-91D0-23BE-B341-CA0BA8C7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B640-BF25-831C-AE6B-24BA33A6A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7CAB-9CCC-5073-D260-F74FD120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03CE5-66C8-0F37-1BCB-F6775422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4C3CE-901D-6506-12C6-9D227C7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967A-2B7E-27F7-6FB6-E756E73A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7B5F3-2EE0-4C03-65BD-59779E53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982A7-A780-B568-1E19-9C4DFDA9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BE06-C164-E462-E7FC-A8BA3910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636C-24C4-E3CA-3320-0A9F4557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AAD2-37BE-F9CB-214B-B412C760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0116-014B-6263-F4E2-630EC654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B0F2D-8A14-0F9F-E979-65790408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59D1-E8B8-6D3F-08B6-0AB093D6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807FD-E0AF-8961-F864-B6CB93E6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493FB-0F2C-2AEC-3F0F-DCDC849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BB92-0B4A-4459-2307-CB85CDEE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D220-A626-4AD7-EEDB-7297C0A2F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54B2-E284-C60C-CFFF-435AAD9F8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57D66-B664-9076-336E-597882CE9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D92D0-1AD4-036D-7E6D-5D9C58525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BDA72-8887-E2A7-D70F-A3B84CBC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463FF-63FE-411E-820E-90AFA9D4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1345-2487-8CD8-C7BE-75060762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71C-ECDC-4E0B-035B-14BA1FB7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5225A-A95D-E532-DD6F-7D5B67EC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1EB7-DD64-A56E-D65C-08AFA08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B374C-8FB3-3858-EBF8-26A22DFB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5E991-EAE9-63A9-9D01-8633888F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2FA4C-0A8A-81D2-F176-2209C7E8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9BB-39F1-DC4B-DF1C-895B0648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C58-C7CB-DA18-8EAC-E77CDAB6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F3F-B32E-02F1-F395-AB64EB6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CF226-9817-20FB-7E62-461AE41C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8364A-C3DD-B9FA-29B2-FB6F3FAD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BB917-862C-00A6-5DB4-ABC4386F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BDBA3-CA6A-25EE-42A7-EC7044ED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80A4-EF5C-C09F-705A-FE0586E3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B3D25-C201-26FE-B4D5-FC2B1298E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83C74-C571-FF1D-5151-36B2443F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B2BDC-2992-C7BD-6C63-8AC20052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5DD9E-76CC-CB4D-D27E-67EEA3FA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54F1-71B6-6AF2-65B4-ABB249D6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A5F9E-D0E2-06E6-5BBA-ED33E5B1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1F33-6D35-FF6F-AB7C-4E8EB9880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BCB7-21D8-9DAF-B59B-25D902AE2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E09F09-59B3-489E-8070-C50CD83CC36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2A-E287-F097-A6D5-EFB9616E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3976-799C-A377-4815-94AB941C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D6AD"/>
            </a:gs>
            <a:gs pos="100000">
              <a:srgbClr val="737373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4AD65-1A1A-5D38-30AC-4EF78B2D8807}"/>
              </a:ext>
            </a:extLst>
          </p:cNvPr>
          <p:cNvSpPr txBox="1"/>
          <p:nvPr/>
        </p:nvSpPr>
        <p:spPr>
          <a:xfrm>
            <a:off x="346309" y="1855760"/>
            <a:ext cx="4002409" cy="426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sz="16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このテンプレートの使用場面: </a:t>
            </a:r>
            <a:br>
              <a:rPr lang="en-US" sz="16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6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 DMAIC ロードマップのスライド バージョンは、プレゼンテーション用に設計されています。このテンプレートは、プロジェクトのキックオフ ミーティング、進捗状況の更新、経営陣への説明会、その他の関係者とのミーティングで使用します。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sz="16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テンプレートの注目の機能: </a:t>
            </a:r>
            <a:br>
              <a:rPr lang="en-US" sz="16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6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このスライドでは、色を使用して視聴者の関心を引き、DMAIC の各フェーズの重要な要素に注意を向けさせます。</a:t>
            </a:r>
          </a:p>
        </p:txBody>
      </p:sp>
      <p:sp>
        <p:nvSpPr>
          <p:cNvPr id="91" name="Google Shape;91;p13"/>
          <p:cNvSpPr txBox="1"/>
          <p:nvPr/>
        </p:nvSpPr>
        <p:spPr>
          <a:xfrm>
            <a:off x="361545" y="258506"/>
            <a:ext cx="9904246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200" b="1" dirty="0">
                <a:solidFill>
                  <a:srgbClr val="011033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DMAIC ロードマップ スライド テンプレート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5A7A97-3C75-7207-2B24-17FFA857957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606" t="12627" r="1610" b="7461"/>
          <a:stretch/>
        </p:blipFill>
        <p:spPr>
          <a:xfrm>
            <a:off x="5142368" y="2408221"/>
            <a:ext cx="6545656" cy="3040079"/>
          </a:xfrm>
          <a:prstGeom prst="rect">
            <a:avLst/>
          </a:prstGeom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5B934A-E7A7-AD1C-6351-82931AF99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078085"/>
              </p:ext>
            </p:extLst>
          </p:nvPr>
        </p:nvGraphicFramePr>
        <p:xfrm>
          <a:off x="232095" y="881553"/>
          <a:ext cx="11727810" cy="5434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562">
                  <a:extLst>
                    <a:ext uri="{9D8B030D-6E8A-4147-A177-3AD203B41FA5}">
                      <a16:colId xmlns:a16="http://schemas.microsoft.com/office/drawing/2014/main" val="3179864698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3567863479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3605758972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29710720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353649163"/>
                    </a:ext>
                  </a:extLst>
                </a:gridCol>
              </a:tblGrid>
              <a:tr h="889593">
                <a:tc>
                  <a:txBody>
                    <a:bodyPr/>
                    <a:lstStyle/>
                    <a:p>
                      <a:pPr algn="ctr"/>
                      <a:endParaRPr lang="en-US" sz="5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algn="ctr" rtl="0"/>
                      <a:r>
                        <a:rPr lang="ja-JP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定義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6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algn="ctr" rtl="0"/>
                      <a:r>
                        <a:rPr lang="ja-JP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測定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D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algn="ctr" rtl="0"/>
                      <a:r>
                        <a:rPr lang="ja-JP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分析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2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algn="ctr" rtl="0"/>
                      <a:r>
                        <a:rPr lang="ja-JP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改善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5C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algn="ctr" rtl="0"/>
                      <a:r>
                        <a:rPr lang="ja-JP" baseline="0"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管理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8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30562"/>
                  </a:ext>
                </a:extLst>
              </a:tr>
              <a:tr h="4544591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endParaRPr lang="en-US" sz="16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endParaRPr lang="en-US" sz="16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endParaRPr lang="en-US" sz="16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サンプル テキスト</a:t>
                      </a:r>
                    </a:p>
                    <a:p>
                      <a:endParaRPr lang="en-US" sz="16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336444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0A5F7C2-25F9-3128-D720-9E8798403175}"/>
              </a:ext>
            </a:extLst>
          </p:cNvPr>
          <p:cNvSpPr>
            <a:spLocks noChangeAspect="1"/>
          </p:cNvSpPr>
          <p:nvPr/>
        </p:nvSpPr>
        <p:spPr>
          <a:xfrm>
            <a:off x="943547" y="1385730"/>
            <a:ext cx="914400" cy="914400"/>
          </a:xfrm>
          <a:prstGeom prst="roundRect">
            <a:avLst/>
          </a:prstGeom>
          <a:solidFill>
            <a:srgbClr val="40635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4400" b="1">
                <a:latin typeface="Century Gothic" panose="020B0502020202020204" pitchFamily="34" charset="0"/>
                <a:ea typeface="MS PGothic" panose="020B0600070205080204" pitchFamily="34" charset="-128"/>
              </a:rPr>
              <a:t>D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214B867-14ED-E723-1999-1F7FAB438F93}"/>
              </a:ext>
            </a:extLst>
          </p:cNvPr>
          <p:cNvSpPr>
            <a:spLocks noChangeAspect="1"/>
          </p:cNvSpPr>
          <p:nvPr/>
        </p:nvSpPr>
        <p:spPr>
          <a:xfrm>
            <a:off x="3304300" y="1385730"/>
            <a:ext cx="914400" cy="914400"/>
          </a:xfrm>
          <a:prstGeom prst="roundRect">
            <a:avLst/>
          </a:prstGeom>
          <a:solidFill>
            <a:srgbClr val="97D0B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4400" b="1">
                <a:latin typeface="Century Gothic" panose="020B0502020202020204" pitchFamily="34" charset="0"/>
                <a:ea typeface="MS PGothic" panose="020B0600070205080204" pitchFamily="34" charset="-128"/>
              </a:rPr>
              <a:t>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665BD-FACC-8E75-9049-3643CDBDCA7E}"/>
              </a:ext>
            </a:extLst>
          </p:cNvPr>
          <p:cNvSpPr>
            <a:spLocks noChangeAspect="1"/>
          </p:cNvSpPr>
          <p:nvPr/>
        </p:nvSpPr>
        <p:spPr>
          <a:xfrm>
            <a:off x="5638800" y="1385730"/>
            <a:ext cx="914400" cy="914400"/>
          </a:xfrm>
          <a:prstGeom prst="roundRect">
            <a:avLst/>
          </a:prstGeom>
          <a:solidFill>
            <a:srgbClr val="9C92C8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4400" b="1">
                <a:latin typeface="Century Gothic" panose="020B0502020202020204" pitchFamily="34" charset="0"/>
                <a:ea typeface="MS PGothic" panose="020B0600070205080204" pitchFamily="34" charset="-128"/>
              </a:rPr>
              <a:t>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340CEF0-025B-2A20-B658-F659671FE454}"/>
              </a:ext>
            </a:extLst>
          </p:cNvPr>
          <p:cNvSpPr>
            <a:spLocks noChangeAspect="1"/>
          </p:cNvSpPr>
          <p:nvPr/>
        </p:nvSpPr>
        <p:spPr>
          <a:xfrm>
            <a:off x="8009712" y="1385730"/>
            <a:ext cx="914400" cy="914400"/>
          </a:xfrm>
          <a:prstGeom prst="roundRect">
            <a:avLst/>
          </a:prstGeom>
          <a:solidFill>
            <a:srgbClr val="F05C4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4400" b="1">
                <a:latin typeface="Century Gothic" panose="020B0502020202020204" pitchFamily="34" charset="0"/>
                <a:ea typeface="MS PGothic" panose="020B0600070205080204" pitchFamily="34" charset="-128"/>
              </a:rPr>
              <a:t>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E322453-96F5-BB43-C593-95E149BDCA93}"/>
              </a:ext>
            </a:extLst>
          </p:cNvPr>
          <p:cNvSpPr>
            <a:spLocks noChangeAspect="1"/>
          </p:cNvSpPr>
          <p:nvPr/>
        </p:nvSpPr>
        <p:spPr>
          <a:xfrm>
            <a:off x="10334053" y="1385730"/>
            <a:ext cx="914400" cy="914400"/>
          </a:xfrm>
          <a:prstGeom prst="roundRect">
            <a:avLst/>
          </a:prstGeom>
          <a:solidFill>
            <a:srgbClr val="29286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4400" b="1">
                <a:latin typeface="Century Gothic" panose="020B0502020202020204" pitchFamily="34" charset="0"/>
                <a:ea typeface="MS PGothic" panose="020B0600070205080204" pitchFamily="34" charset="-128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EA558F-2BA9-24E0-CD66-A49A1D91A513}"/>
              </a:ext>
            </a:extLst>
          </p:cNvPr>
          <p:cNvSpPr txBox="1"/>
          <p:nvPr/>
        </p:nvSpPr>
        <p:spPr>
          <a:xfrm>
            <a:off x="232095" y="186282"/>
            <a:ext cx="44847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ja-JP" sz="2800" b="1" i="0" u="none" strike="noStrike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DMAIC</a:t>
            </a:r>
            <a:r>
              <a:rPr lang="ja-JP" sz="2800" b="1" i="0" u="none" strike="noStrike" dirty="0">
                <a:solidFill>
                  <a:srgbClr val="011033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ロードマップ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743D0A-9E58-AE6F-3C6C-5437549892C8}"/>
              </a:ext>
            </a:extLst>
          </p:cNvPr>
          <p:cNvSpPr txBox="1"/>
          <p:nvPr/>
        </p:nvSpPr>
        <p:spPr>
          <a:xfrm>
            <a:off x="232096" y="6462586"/>
            <a:ext cx="11727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ja-JP" sz="1200" i="1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Century Gothic" panose="020B0502020202020204" pitchFamily="34" charset="0"/>
              </a:rPr>
              <a:t>Smartsheet, Inc. 提供</a:t>
            </a:r>
          </a:p>
        </p:txBody>
      </p:sp>
    </p:spTree>
    <p:extLst>
      <p:ext uri="{BB962C8B-B14F-4D97-AF65-F5344CB8AC3E}">
        <p14:creationId xmlns:p14="http://schemas.microsoft.com/office/powerpoint/2010/main" val="363125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991853"/>
              </p:ext>
            </p:extLst>
          </p:nvPr>
        </p:nvGraphicFramePr>
        <p:xfrm>
          <a:off x="787790" y="1050352"/>
          <a:ext cx="1046566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566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282</Words>
  <Application>Microsoft Office PowerPoint</Application>
  <PresentationFormat>Widescreen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Agustina Moschcovich</dc:creator>
  <cp:lastModifiedBy>Sun Ye</cp:lastModifiedBy>
  <cp:revision>23</cp:revision>
  <dcterms:created xsi:type="dcterms:W3CDTF">2024-06-23T02:36:30Z</dcterms:created>
  <dcterms:modified xsi:type="dcterms:W3CDTF">2025-05-14T12:11:38Z</dcterms:modified>
</cp:coreProperties>
</file>