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5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866"/>
    <a:srgbClr val="F05C4F"/>
    <a:srgbClr val="9C92C8"/>
    <a:srgbClr val="C8C2E0"/>
    <a:srgbClr val="000000"/>
    <a:srgbClr val="97D0B1"/>
    <a:srgbClr val="406352"/>
    <a:srgbClr val="737373"/>
    <a:srgbClr val="33D6AD"/>
    <a:srgbClr val="001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" autoAdjust="0"/>
    <p:restoredTop sz="94626"/>
  </p:normalViewPr>
  <p:slideViewPr>
    <p:cSldViewPr snapToGrid="0">
      <p:cViewPr>
        <p:scale>
          <a:sx n="100" d="100"/>
          <a:sy n="100" d="100"/>
        </p:scale>
        <p:origin x="16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D7A5B-DC59-4C1D-AF2E-A7C5BA8F20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87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D6AD"/>
            </a:gs>
            <a:gs pos="100000">
              <a:srgbClr val="737373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46309" y="1855760"/>
            <a:ext cx="4002409" cy="426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このテンプレートの使用場面: </a:t>
            </a:r>
            <a:br>
              <a:rPr lang="en-US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 DMAIC ロードマップのスライド バージョンは、プレゼンテーション用に設計されています。このテンプレートは、プロジェクトのキックオフ ミーティング、進捗状況の更新、経営陣への説明会、その他の関係者とのミーティングで使用します。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br>
              <a:rPr lang="en-US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このスライドでは、色を使用して視聴者の関心を引き、DMAIC の各フェーズの重要な要素に注意を向けさせます。</a:t>
            </a:r>
          </a:p>
        </p:txBody>
      </p:sp>
      <p:sp>
        <p:nvSpPr>
          <p:cNvPr id="91" name="Google Shape;91;p13"/>
          <p:cNvSpPr txBox="1"/>
          <p:nvPr/>
        </p:nvSpPr>
        <p:spPr>
          <a:xfrm>
            <a:off x="361545" y="258506"/>
            <a:ext cx="9904246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DMAIC ロードマップ スライド テンプレート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5A7A97-3C75-7207-2B24-17FFA857957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06" t="12627" r="1610" b="7461"/>
          <a:stretch/>
        </p:blipFill>
        <p:spPr>
          <a:xfrm>
            <a:off x="5142368" y="2408221"/>
            <a:ext cx="6545656" cy="3040079"/>
          </a:xfrm>
          <a:prstGeom prst="rect">
            <a:avLst/>
          </a:prstGeom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5B934A-E7A7-AD1C-6351-82931AF99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78085"/>
              </p:ext>
            </p:extLst>
          </p:nvPr>
        </p:nvGraphicFramePr>
        <p:xfrm>
          <a:off x="232095" y="881553"/>
          <a:ext cx="11727810" cy="5434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562">
                  <a:extLst>
                    <a:ext uri="{9D8B030D-6E8A-4147-A177-3AD203B41FA5}">
                      <a16:colId xmlns:a16="http://schemas.microsoft.com/office/drawing/2014/main" val="3179864698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3567863479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3605758972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29710720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353649163"/>
                    </a:ext>
                  </a:extLst>
                </a:gridCol>
              </a:tblGrid>
              <a:tr h="889593">
                <a:tc>
                  <a:txBody>
                    <a:bodyPr/>
                    <a:lstStyle/>
                    <a:p>
                      <a:pPr algn="ctr"/>
                      <a:endParaRPr lang="en-US" sz="5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algn="ctr" rtl="0"/>
                      <a:r>
                        <a:rPr lang="ja-JP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定義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635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algn="ctr" rtl="0"/>
                      <a:r>
                        <a:rPr lang="ja-JP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測定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0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algn="ctr" rtl="0"/>
                      <a:r>
                        <a:rPr lang="ja-JP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分析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2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algn="ctr" rtl="0"/>
                      <a:r>
                        <a:rPr lang="ja-JP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改善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C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aseline="0" dirty="0"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algn="ctr" rtl="0"/>
                      <a:r>
                        <a:rPr lang="ja-JP" baseline="0"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管理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28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30562"/>
                  </a:ext>
                </a:extLst>
              </a:tr>
              <a:tr h="4544591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endParaRPr lang="en-US" sz="16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endParaRPr lang="en-US" sz="16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endParaRPr lang="en-US" sz="16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サンプル テキスト</a:t>
                      </a:r>
                    </a:p>
                    <a:p>
                      <a:endParaRPr lang="en-US" sz="16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685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336444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A5F7C2-25F9-3128-D720-9E8798403175}"/>
              </a:ext>
            </a:extLst>
          </p:cNvPr>
          <p:cNvSpPr>
            <a:spLocks noChangeAspect="1"/>
          </p:cNvSpPr>
          <p:nvPr/>
        </p:nvSpPr>
        <p:spPr>
          <a:xfrm>
            <a:off x="943547" y="1385730"/>
            <a:ext cx="914400" cy="914400"/>
          </a:xfrm>
          <a:prstGeom prst="roundRect">
            <a:avLst/>
          </a:prstGeom>
          <a:solidFill>
            <a:srgbClr val="40635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4400" b="1">
                <a:latin typeface="Century Gothic" panose="020B0502020202020204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14B867-14ED-E723-1999-1F7FAB438F93}"/>
              </a:ext>
            </a:extLst>
          </p:cNvPr>
          <p:cNvSpPr>
            <a:spLocks noChangeAspect="1"/>
          </p:cNvSpPr>
          <p:nvPr/>
        </p:nvSpPr>
        <p:spPr>
          <a:xfrm>
            <a:off x="3304300" y="1385730"/>
            <a:ext cx="914400" cy="914400"/>
          </a:xfrm>
          <a:prstGeom prst="roundRect">
            <a:avLst/>
          </a:prstGeom>
          <a:solidFill>
            <a:srgbClr val="97D0B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4400" b="1">
                <a:latin typeface="Century Gothic" panose="020B0502020202020204" pitchFamily="34" charset="0"/>
                <a:ea typeface="MS PGothic" panose="020B0600070205080204" pitchFamily="34" charset="-128"/>
              </a:rPr>
              <a:t>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665BD-FACC-8E75-9049-3643CDBDCA7E}"/>
              </a:ext>
            </a:extLst>
          </p:cNvPr>
          <p:cNvSpPr>
            <a:spLocks noChangeAspect="1"/>
          </p:cNvSpPr>
          <p:nvPr/>
        </p:nvSpPr>
        <p:spPr>
          <a:xfrm>
            <a:off x="5638800" y="1385730"/>
            <a:ext cx="914400" cy="914400"/>
          </a:xfrm>
          <a:prstGeom prst="roundRect">
            <a:avLst/>
          </a:prstGeom>
          <a:solidFill>
            <a:srgbClr val="9C92C8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4400" b="1">
                <a:latin typeface="Century Gothic" panose="020B0502020202020204" pitchFamily="34" charset="0"/>
                <a:ea typeface="MS PGothic" panose="020B0600070205080204" pitchFamily="34" charset="-128"/>
              </a:rPr>
              <a:t>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40CEF0-025B-2A20-B658-F659671FE454}"/>
              </a:ext>
            </a:extLst>
          </p:cNvPr>
          <p:cNvSpPr>
            <a:spLocks noChangeAspect="1"/>
          </p:cNvSpPr>
          <p:nvPr/>
        </p:nvSpPr>
        <p:spPr>
          <a:xfrm>
            <a:off x="8009712" y="1385730"/>
            <a:ext cx="914400" cy="914400"/>
          </a:xfrm>
          <a:prstGeom prst="roundRect">
            <a:avLst/>
          </a:prstGeom>
          <a:solidFill>
            <a:srgbClr val="F05C4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4400" b="1">
                <a:latin typeface="Century Gothic" panose="020B0502020202020204" pitchFamily="34" charset="0"/>
                <a:ea typeface="MS PGothic" panose="020B0600070205080204" pitchFamily="34" charset="-128"/>
              </a:rPr>
              <a:t>I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E322453-96F5-BB43-C593-95E149BDCA93}"/>
              </a:ext>
            </a:extLst>
          </p:cNvPr>
          <p:cNvSpPr>
            <a:spLocks noChangeAspect="1"/>
          </p:cNvSpPr>
          <p:nvPr/>
        </p:nvSpPr>
        <p:spPr>
          <a:xfrm>
            <a:off x="10334053" y="1385730"/>
            <a:ext cx="914400" cy="914400"/>
          </a:xfrm>
          <a:prstGeom prst="roundRect">
            <a:avLst/>
          </a:prstGeom>
          <a:solidFill>
            <a:srgbClr val="29286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4400" b="1">
                <a:latin typeface="Century Gothic" panose="020B0502020202020204" pitchFamily="34" charset="0"/>
                <a:ea typeface="MS PGothic" panose="020B0600070205080204" pitchFamily="34" charset="-128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EA558F-2BA9-24E0-CD66-A49A1D91A513}"/>
              </a:ext>
            </a:extLst>
          </p:cNvPr>
          <p:cNvSpPr txBox="1"/>
          <p:nvPr/>
        </p:nvSpPr>
        <p:spPr>
          <a:xfrm>
            <a:off x="232095" y="186282"/>
            <a:ext cx="44847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ja-JP" sz="2800" b="1" i="0" u="none" strike="noStrike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DMAIC</a:t>
            </a:r>
            <a:r>
              <a:rPr lang="ja-JP" sz="2800" b="1" i="0" u="none" strike="noStrike" dirty="0">
                <a:solidFill>
                  <a:srgbClr val="01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ロードマップ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743D0A-9E58-AE6F-3C6C-5437549892C8}"/>
              </a:ext>
            </a:extLst>
          </p:cNvPr>
          <p:cNvSpPr txBox="1"/>
          <p:nvPr/>
        </p:nvSpPr>
        <p:spPr>
          <a:xfrm>
            <a:off x="232096" y="6462586"/>
            <a:ext cx="11727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ja-JP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Smartsheet, Inc. 提供</a:t>
            </a:r>
          </a:p>
        </p:txBody>
      </p:sp>
    </p:spTree>
    <p:extLst>
      <p:ext uri="{BB962C8B-B14F-4D97-AF65-F5344CB8AC3E}">
        <p14:creationId xmlns:p14="http://schemas.microsoft.com/office/powerpoint/2010/main" val="363125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991853"/>
              </p:ext>
            </p:extLst>
          </p:nvPr>
        </p:nvGraphicFramePr>
        <p:xfrm>
          <a:off x="787790" y="1050352"/>
          <a:ext cx="1046566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566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282</Words>
  <Application>Microsoft Office PowerPoint</Application>
  <PresentationFormat>Widescreen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Sun Ye</cp:lastModifiedBy>
  <cp:revision>23</cp:revision>
  <dcterms:created xsi:type="dcterms:W3CDTF">2024-06-23T02:36:30Z</dcterms:created>
  <dcterms:modified xsi:type="dcterms:W3CDTF">2025-05-14T12:11:38Z</dcterms:modified>
</cp:coreProperties>
</file>