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97" r:id="rId2"/>
    <p:sldId id="299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5564"/>
    <a:srgbClr val="FFCE54"/>
    <a:srgbClr val="A0D468"/>
    <a:srgbClr val="4FC1E8"/>
    <a:srgbClr val="AC92EB"/>
    <a:srgbClr val="156082"/>
    <a:srgbClr val="292866"/>
    <a:srgbClr val="F05C4F"/>
    <a:srgbClr val="9C92C8"/>
    <a:srgbClr val="C8C2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4" autoAdjust="0"/>
    <p:restoredTop sz="94702"/>
  </p:normalViewPr>
  <p:slideViewPr>
    <p:cSldViewPr snapToGrid="0">
      <p:cViewPr varScale="1">
        <p:scale>
          <a:sx n="102" d="100"/>
          <a:sy n="102" d="100"/>
        </p:scale>
        <p:origin x="14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B7025-4018-49F6-B050-59D8F10E5030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D7A5B-DC59-4C1D-AF2E-A7C5BA8F2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07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e79d9e627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e79d9e6279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g2e79d9e6279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2D7A5B-DC59-4C1D-AF2E-A7C5BA8F20F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841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2D7A6-44BD-D6A9-D55B-B5901B834D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5EAD59-4519-9FCD-B39C-187D6AF6CC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5110F-1EE8-124F-A9B0-C87D86F1F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6A349-B1E8-D267-6F22-19AF2686F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87765-B180-2FE9-4959-9717F81A6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82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15B4A-238F-7DD8-9008-AB9E737DB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576227-3CFA-4CA4-E90F-BF7EC30C3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508E3-78C3-C128-5BA1-63F00AD33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50FDA-1150-F2CE-9570-6EF3DDB12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CA881-1EB5-113B-5564-24D96B2D0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678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FBD56C-1158-1330-B18E-6E5EED108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49280F-F22F-0D38-7A1D-6D533F0E18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0EB41-FA28-65C0-8FD6-5B045AC78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71C96-E78C-66B3-424A-429615C8A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EF0FB-652D-7D13-E3CB-41FA05FF1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56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FE4CC-91D0-23BE-B341-CA0BA8C77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5B640-BF25-831C-AE6B-24BA33A6A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87CAB-9CCC-5073-D260-F74FD1200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F03CE5-66C8-0F37-1BCB-F67754220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4C3CE-901D-6506-12C6-9D227C707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6967A-2B7E-27F7-6FB6-E756E73A2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7B5F3-2EE0-4C03-65BD-59779E53C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982A7-A780-B568-1E19-9C4DFDA9E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7BE06-C164-E462-E7FC-A8BA39100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D636C-24C4-E3CA-3320-0A9F4557A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22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FAAD2-37BE-F9CB-214B-B412C7605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00116-014B-6263-F4E2-630EC65454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7B0F2D-8A14-0F9F-E979-657904083B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7659D1-E8B8-6D3F-08B6-0AB093D6D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9807FD-E0AF-8961-F864-B6CB93E64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6493FB-0F2C-2AEC-3F0F-DCDC84960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79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0BB92-0B4A-4459-2307-CB85CDEEA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CAD220-A626-4AD7-EEDB-7297C0A2F8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3054B2-E284-C60C-CFFF-435AAD9F8F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457D66-B664-9076-336E-597882CE98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BD92D0-1AD4-036D-7E6D-5D9C58525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2BDA72-8887-E2A7-D70F-A3B84CBCF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C463FF-63FE-411E-820E-90AFA9D48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DC1345-2487-8CD8-C7BE-750607621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346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FC71C-ECDC-4E0B-035B-14BA1FB76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65225A-A95D-E532-DD6F-7D5B67EC3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0F1EB7-DD64-A56E-D65C-08AFA0830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8B374C-8FB3-3858-EBF8-26A22DFBF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37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35E991-EAE9-63A9-9D01-8633888F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E2FA4C-0A8A-81D2-F176-2209C7E86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4C79BB-39F1-DC4B-DF1C-895B06489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703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3FC58-C7CB-DA18-8EAC-E77CDAB6A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51F3F-B32E-02F1-F395-AB64EB624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ECF226-9817-20FB-7E62-461AE41CB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A8364A-C3DD-B9FA-29B2-FB6F3FAD6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BB917-862C-00A6-5DB4-ABC4386F5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BDBA3-CA6A-25EE-42A7-EC7044ED1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95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980A4-EF5C-C09F-705A-FE0586E3B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9B3D25-C201-26FE-B4D5-FC2B1298E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283C74-C571-FF1D-5151-36B2443F71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4B2BDC-2992-C7BD-6C63-8AC200524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85DD9E-76CC-CB4D-D27E-67EEA3FA9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FF54F1-71B6-6AF2-65B4-ABB249D69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304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AA5F9E-D0E2-06E6-5BBA-ED33E5B15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E71F33-6D35-FF6F-AB7C-4E8EB9880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ABCB7-21D8-9DAF-B59B-25D902AE28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E09F09-59B3-489E-8070-C50CD83CC36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C322A-E287-F097-A6D5-EFB9616E0A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23976-799C-A377-4815-94AB941CAB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01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accent4">
                <a:lumMod val="40000"/>
                <a:lumOff val="6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色の抽象的な波">
            <a:extLst>
              <a:ext uri="{FF2B5EF4-FFF2-40B4-BE49-F238E27FC236}">
                <a16:creationId xmlns:a16="http://schemas.microsoft.com/office/drawing/2014/main" id="{B1D04371-86F1-1A47-905B-FCAA3726DFA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7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961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3644" b="16179"/>
          <a:stretch/>
        </p:blipFill>
        <p:spPr>
          <a:xfrm flipH="1">
            <a:off x="-1" y="-8600"/>
            <a:ext cx="12192001" cy="68666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DC4AD65-1A1A-5D38-30AC-4EF78B2D8807}"/>
              </a:ext>
            </a:extLst>
          </p:cNvPr>
          <p:cNvSpPr txBox="1"/>
          <p:nvPr/>
        </p:nvSpPr>
        <p:spPr>
          <a:xfrm>
            <a:off x="346309" y="1855760"/>
            <a:ext cx="4065435" cy="4260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ja-JP" sz="16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このテンプレートの使用場面: </a:t>
            </a:r>
            <a:br>
              <a:rPr lang="en-US" sz="16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r>
              <a:rPr lang="ja-JP" sz="16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プロジェクトの開始時にこのフローチャート テンプレートを使用することで、DMAIC 手法の概要を提供し、プロジェクトの構造を視覚的に提示することができます。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ja-JP" sz="16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テンプレートの注目の機能: </a:t>
            </a:r>
            <a:br>
              <a:rPr lang="en-US" sz="16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</a:br>
            <a:r>
              <a:rPr lang="ja-JP" sz="16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このテンプレートでは、フローチャート図形を使用して DMAIC プロセスを説明します。フローチャートには、DMAIC の各フェーズのアクティビティ例が含まれており、特定のプロジェクトに合わせて編集できます。</a:t>
            </a:r>
          </a:p>
        </p:txBody>
      </p:sp>
      <p:sp>
        <p:nvSpPr>
          <p:cNvPr id="91" name="Google Shape;91;p13"/>
          <p:cNvSpPr txBox="1"/>
          <p:nvPr/>
        </p:nvSpPr>
        <p:spPr>
          <a:xfrm>
            <a:off x="361544" y="258506"/>
            <a:ext cx="7641813" cy="150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4200" b="1" dirty="0">
                <a:solidFill>
                  <a:srgbClr val="011033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DMAIC プロセス </a:t>
            </a:r>
            <a:br>
              <a:rPr lang="en-US" altLang="ja-JP" sz="4200" b="1" dirty="0">
                <a:solidFill>
                  <a:srgbClr val="011033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</a:br>
            <a:r>
              <a:rPr lang="ja-JP" sz="4200" b="1" dirty="0">
                <a:solidFill>
                  <a:srgbClr val="011033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フローチャート テンプレート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4BD65C-DABF-8F97-8B17-FC62BE3632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39912" y="2013115"/>
            <a:ext cx="6899006" cy="3880691"/>
          </a:xfrm>
          <a:prstGeom prst="rect">
            <a:avLst/>
          </a:prstGeom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 descr="色の抽象的な波">
            <a:extLst>
              <a:ext uri="{FF2B5EF4-FFF2-40B4-BE49-F238E27FC236}">
                <a16:creationId xmlns:a16="http://schemas.microsoft.com/office/drawing/2014/main" id="{B800A62C-D3C3-B0E9-EF03-4F76BF0F233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7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961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3644" b="16179"/>
          <a:stretch/>
        </p:blipFill>
        <p:spPr>
          <a:xfrm flipH="1">
            <a:off x="-1" y="-8600"/>
            <a:ext cx="12192001" cy="68666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9EA558F-2BA9-24E0-CD66-A49A1D91A513}"/>
              </a:ext>
            </a:extLst>
          </p:cNvPr>
          <p:cNvSpPr txBox="1"/>
          <p:nvPr/>
        </p:nvSpPr>
        <p:spPr>
          <a:xfrm>
            <a:off x="1832934" y="390207"/>
            <a:ext cx="193785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ja-JP" sz="2800" i="0" u="none" strike="noStrike" spc="30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フェーズ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C8E5A8-6164-E1D9-A867-BFCA910B7332}"/>
              </a:ext>
            </a:extLst>
          </p:cNvPr>
          <p:cNvSpPr/>
          <p:nvPr/>
        </p:nvSpPr>
        <p:spPr>
          <a:xfrm>
            <a:off x="1832936" y="956924"/>
            <a:ext cx="1937855" cy="872455"/>
          </a:xfrm>
          <a:prstGeom prst="rect">
            <a:avLst/>
          </a:prstGeom>
          <a:solidFill>
            <a:srgbClr val="AC92EB"/>
          </a:solidFill>
          <a:ln>
            <a:solidFill>
              <a:srgbClr val="AC92E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2600" ker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定義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6FE1B55-DB7F-3820-CDCB-B475C0DD1023}"/>
              </a:ext>
            </a:extLst>
          </p:cNvPr>
          <p:cNvSpPr/>
          <p:nvPr/>
        </p:nvSpPr>
        <p:spPr>
          <a:xfrm>
            <a:off x="1832936" y="2089144"/>
            <a:ext cx="1937855" cy="872455"/>
          </a:xfrm>
          <a:prstGeom prst="rect">
            <a:avLst/>
          </a:prstGeom>
          <a:solidFill>
            <a:srgbClr val="4FC1E8"/>
          </a:solidFill>
          <a:ln>
            <a:solidFill>
              <a:srgbClr val="4FC1E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2600" ker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測定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1A34086-E349-244B-9A21-5B3005DDCF46}"/>
              </a:ext>
            </a:extLst>
          </p:cNvPr>
          <p:cNvSpPr/>
          <p:nvPr/>
        </p:nvSpPr>
        <p:spPr>
          <a:xfrm>
            <a:off x="1832935" y="3221364"/>
            <a:ext cx="1937855" cy="872455"/>
          </a:xfrm>
          <a:prstGeom prst="rect">
            <a:avLst/>
          </a:prstGeom>
          <a:solidFill>
            <a:srgbClr val="A0D468"/>
          </a:solidFill>
          <a:ln>
            <a:solidFill>
              <a:srgbClr val="A0D46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2600" ker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分析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E711E6A-ECDD-B95B-2A5B-4D9ADB6880D1}"/>
              </a:ext>
            </a:extLst>
          </p:cNvPr>
          <p:cNvSpPr/>
          <p:nvPr/>
        </p:nvSpPr>
        <p:spPr>
          <a:xfrm>
            <a:off x="1832935" y="4353584"/>
            <a:ext cx="1937855" cy="872455"/>
          </a:xfrm>
          <a:prstGeom prst="rect">
            <a:avLst/>
          </a:prstGeom>
          <a:solidFill>
            <a:srgbClr val="FFCE54"/>
          </a:solidFill>
          <a:ln>
            <a:solidFill>
              <a:srgbClr val="FFCE5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2600" ker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改善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469DF19-6D49-8E06-170C-AB95C301784E}"/>
              </a:ext>
            </a:extLst>
          </p:cNvPr>
          <p:cNvSpPr/>
          <p:nvPr/>
        </p:nvSpPr>
        <p:spPr>
          <a:xfrm>
            <a:off x="1832934" y="5485804"/>
            <a:ext cx="1937855" cy="872455"/>
          </a:xfrm>
          <a:prstGeom prst="rect">
            <a:avLst/>
          </a:prstGeom>
          <a:solidFill>
            <a:srgbClr val="ED5564"/>
          </a:solidFill>
          <a:ln>
            <a:solidFill>
              <a:srgbClr val="ED55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2600" ker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管理 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AEDA4C-22E6-5568-2C81-F6AD20820FFB}"/>
              </a:ext>
            </a:extLst>
          </p:cNvPr>
          <p:cNvSpPr/>
          <p:nvPr/>
        </p:nvSpPr>
        <p:spPr>
          <a:xfrm>
            <a:off x="4159313" y="1032424"/>
            <a:ext cx="2264481" cy="721454"/>
          </a:xfrm>
          <a:prstGeom prst="rect">
            <a:avLst/>
          </a:prstGeom>
          <a:solidFill>
            <a:srgbClr val="AC92EB">
              <a:alpha val="50196"/>
            </a:srgbClr>
          </a:solidFill>
          <a:ln>
            <a:solidFill>
              <a:srgbClr val="AC92E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400" kern="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問題の特定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C90097-01CB-CACE-20CD-A779B27B858C}"/>
              </a:ext>
            </a:extLst>
          </p:cNvPr>
          <p:cNvSpPr/>
          <p:nvPr/>
        </p:nvSpPr>
        <p:spPr>
          <a:xfrm>
            <a:off x="6811382" y="1032424"/>
            <a:ext cx="2264481" cy="721454"/>
          </a:xfrm>
          <a:prstGeom prst="rect">
            <a:avLst/>
          </a:prstGeom>
          <a:solidFill>
            <a:srgbClr val="AC92EB">
              <a:alpha val="50196"/>
            </a:srgbClr>
          </a:solidFill>
          <a:ln>
            <a:solidFill>
              <a:srgbClr val="AC92E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400" ker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プロジェクト目標の定義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C181C15-5400-122D-588F-F9ADCDCFEEA0}"/>
              </a:ext>
            </a:extLst>
          </p:cNvPr>
          <p:cNvSpPr/>
          <p:nvPr/>
        </p:nvSpPr>
        <p:spPr>
          <a:xfrm>
            <a:off x="9462142" y="1032424"/>
            <a:ext cx="2264481" cy="721454"/>
          </a:xfrm>
          <a:prstGeom prst="rect">
            <a:avLst/>
          </a:prstGeom>
          <a:solidFill>
            <a:srgbClr val="AC92EB">
              <a:alpha val="50196"/>
            </a:srgbClr>
          </a:solidFill>
          <a:ln>
            <a:solidFill>
              <a:srgbClr val="AC92E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400" ker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顧客要件 (CTQ) の定義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ABF15D7-BD8F-D251-A314-5D4677F288FA}"/>
              </a:ext>
            </a:extLst>
          </p:cNvPr>
          <p:cNvSpPr/>
          <p:nvPr/>
        </p:nvSpPr>
        <p:spPr>
          <a:xfrm>
            <a:off x="4159313" y="2164644"/>
            <a:ext cx="2250212" cy="721454"/>
          </a:xfrm>
          <a:prstGeom prst="rect">
            <a:avLst/>
          </a:prstGeom>
          <a:solidFill>
            <a:srgbClr val="4FC1E8">
              <a:alpha val="50196"/>
            </a:srgbClr>
          </a:solidFill>
          <a:ln>
            <a:solidFill>
              <a:srgbClr val="4FC1E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400" kern="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現在のプロセスの</a:t>
            </a:r>
            <a:br>
              <a:rPr lang="en-US" altLang="ja-JP" sz="1400" kern="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400" kern="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マッピング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9722B1C-1CB3-CAA5-A726-2800F538A43A}"/>
              </a:ext>
            </a:extLst>
          </p:cNvPr>
          <p:cNvSpPr/>
          <p:nvPr/>
        </p:nvSpPr>
        <p:spPr>
          <a:xfrm>
            <a:off x="6811382" y="2164644"/>
            <a:ext cx="2250212" cy="721454"/>
          </a:xfrm>
          <a:prstGeom prst="rect">
            <a:avLst/>
          </a:prstGeom>
          <a:solidFill>
            <a:srgbClr val="4FC1E8">
              <a:alpha val="50196"/>
            </a:srgbClr>
          </a:solidFill>
          <a:ln>
            <a:solidFill>
              <a:srgbClr val="4FC1E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400" ker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データの収集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245D75E-5436-0C3D-461B-C4CC909973EE}"/>
              </a:ext>
            </a:extLst>
          </p:cNvPr>
          <p:cNvSpPr/>
          <p:nvPr/>
        </p:nvSpPr>
        <p:spPr>
          <a:xfrm>
            <a:off x="9462142" y="2164644"/>
            <a:ext cx="2250212" cy="721454"/>
          </a:xfrm>
          <a:prstGeom prst="rect">
            <a:avLst/>
          </a:prstGeom>
          <a:solidFill>
            <a:srgbClr val="4FC1E8">
              <a:alpha val="50196"/>
            </a:srgbClr>
          </a:solidFill>
          <a:ln>
            <a:solidFill>
              <a:srgbClr val="4FC1E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algn="ctr" rtl="0"/>
            <a:r>
              <a:rPr lang="ja-JP" sz="1400" kern="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ベースライン </a:t>
            </a:r>
            <a:br>
              <a:rPr lang="en-US" altLang="ja-JP" sz="1400" kern="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400" kern="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パフォーマンスの確立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205900E-4132-30AF-C0EE-20914EDA8736}"/>
              </a:ext>
            </a:extLst>
          </p:cNvPr>
          <p:cNvSpPr/>
          <p:nvPr/>
        </p:nvSpPr>
        <p:spPr>
          <a:xfrm>
            <a:off x="4159313" y="3294342"/>
            <a:ext cx="2278751" cy="721454"/>
          </a:xfrm>
          <a:prstGeom prst="rect">
            <a:avLst/>
          </a:prstGeom>
          <a:solidFill>
            <a:srgbClr val="A0D468">
              <a:alpha val="50196"/>
            </a:srgbClr>
          </a:solidFill>
          <a:ln>
            <a:solidFill>
              <a:srgbClr val="A0D46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400" ker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欠陥の根本原因の特定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FB656B5-1959-EC14-6EDA-C80F431D31DA}"/>
              </a:ext>
            </a:extLst>
          </p:cNvPr>
          <p:cNvSpPr/>
          <p:nvPr/>
        </p:nvSpPr>
        <p:spPr>
          <a:xfrm>
            <a:off x="6811382" y="3294342"/>
            <a:ext cx="2278751" cy="721454"/>
          </a:xfrm>
          <a:prstGeom prst="rect">
            <a:avLst/>
          </a:prstGeom>
          <a:solidFill>
            <a:srgbClr val="A0D468">
              <a:alpha val="50196"/>
            </a:srgbClr>
          </a:solidFill>
          <a:ln>
            <a:solidFill>
              <a:srgbClr val="A0D46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400" ker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データの分析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3CDDA4C-0342-4C39-B8F5-1B46D1A109AC}"/>
              </a:ext>
            </a:extLst>
          </p:cNvPr>
          <p:cNvSpPr/>
          <p:nvPr/>
        </p:nvSpPr>
        <p:spPr>
          <a:xfrm>
            <a:off x="9462142" y="3294342"/>
            <a:ext cx="2278751" cy="721454"/>
          </a:xfrm>
          <a:prstGeom prst="rect">
            <a:avLst/>
          </a:prstGeom>
          <a:solidFill>
            <a:srgbClr val="A0D468">
              <a:alpha val="50196"/>
            </a:srgbClr>
          </a:solidFill>
          <a:ln>
            <a:solidFill>
              <a:srgbClr val="A0D46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400" ker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根本原因の検証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1B8A19D-C676-5719-B9A2-6D735D3EFDA9}"/>
              </a:ext>
            </a:extLst>
          </p:cNvPr>
          <p:cNvSpPr/>
          <p:nvPr/>
        </p:nvSpPr>
        <p:spPr>
          <a:xfrm>
            <a:off x="4159313" y="4429084"/>
            <a:ext cx="2262893" cy="721454"/>
          </a:xfrm>
          <a:prstGeom prst="rect">
            <a:avLst/>
          </a:prstGeom>
          <a:solidFill>
            <a:srgbClr val="FFCE54">
              <a:alpha val="50196"/>
            </a:srgbClr>
          </a:solidFill>
          <a:ln>
            <a:solidFill>
              <a:srgbClr val="FFCE5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400" ker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改善策の策定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AC0FB5C-0A1D-4265-48F5-95C64B3B27B5}"/>
              </a:ext>
            </a:extLst>
          </p:cNvPr>
          <p:cNvSpPr/>
          <p:nvPr/>
        </p:nvSpPr>
        <p:spPr>
          <a:xfrm>
            <a:off x="6811382" y="4429084"/>
            <a:ext cx="2262893" cy="721454"/>
          </a:xfrm>
          <a:prstGeom prst="rect">
            <a:avLst/>
          </a:prstGeom>
          <a:solidFill>
            <a:srgbClr val="FFCE54">
              <a:alpha val="50196"/>
            </a:srgbClr>
          </a:solidFill>
          <a:ln>
            <a:solidFill>
              <a:srgbClr val="FFCE5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400" ker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変更の実施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CAA3BEE-A1B4-30F7-04E1-08472849D14F}"/>
              </a:ext>
            </a:extLst>
          </p:cNvPr>
          <p:cNvSpPr/>
          <p:nvPr/>
        </p:nvSpPr>
        <p:spPr>
          <a:xfrm>
            <a:off x="9462142" y="4429084"/>
            <a:ext cx="2262893" cy="721454"/>
          </a:xfrm>
          <a:prstGeom prst="rect">
            <a:avLst/>
          </a:prstGeom>
          <a:solidFill>
            <a:srgbClr val="FFCE54">
              <a:alpha val="50196"/>
            </a:srgbClr>
          </a:solidFill>
          <a:ln>
            <a:solidFill>
              <a:srgbClr val="FFCE5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400" ker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改善の検証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237F218-F454-2F51-6D0F-3CC318E455BD}"/>
              </a:ext>
            </a:extLst>
          </p:cNvPr>
          <p:cNvSpPr/>
          <p:nvPr/>
        </p:nvSpPr>
        <p:spPr>
          <a:xfrm>
            <a:off x="4159313" y="5563826"/>
            <a:ext cx="2262893" cy="721454"/>
          </a:xfrm>
          <a:prstGeom prst="rect">
            <a:avLst/>
          </a:prstGeom>
          <a:solidFill>
            <a:srgbClr val="ED5564">
              <a:alpha val="50196"/>
            </a:srgbClr>
          </a:solidFill>
          <a:ln>
            <a:solidFill>
              <a:srgbClr val="ED55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400" ker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管理システムの実装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0C80624-E365-08B0-63CC-308CAB06BF70}"/>
              </a:ext>
            </a:extLst>
          </p:cNvPr>
          <p:cNvSpPr/>
          <p:nvPr/>
        </p:nvSpPr>
        <p:spPr>
          <a:xfrm>
            <a:off x="6811382" y="5563826"/>
            <a:ext cx="2262893" cy="721454"/>
          </a:xfrm>
          <a:prstGeom prst="rect">
            <a:avLst/>
          </a:prstGeom>
          <a:solidFill>
            <a:srgbClr val="ED5564">
              <a:alpha val="50196"/>
            </a:srgbClr>
          </a:solidFill>
          <a:ln>
            <a:solidFill>
              <a:srgbClr val="ED55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400" kern="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プロセス </a:t>
            </a:r>
            <a:br>
              <a:rPr lang="en-US" altLang="ja-JP" sz="1400" kern="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400" kern="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パフォーマンスの監視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2A1B076-C478-556A-580C-C5271CC2B66A}"/>
              </a:ext>
            </a:extLst>
          </p:cNvPr>
          <p:cNvSpPr/>
          <p:nvPr/>
        </p:nvSpPr>
        <p:spPr>
          <a:xfrm>
            <a:off x="9462142" y="5563826"/>
            <a:ext cx="2262893" cy="721454"/>
          </a:xfrm>
          <a:prstGeom prst="rect">
            <a:avLst/>
          </a:prstGeom>
          <a:solidFill>
            <a:srgbClr val="ED5564">
              <a:alpha val="50196"/>
            </a:srgbClr>
          </a:solidFill>
          <a:ln>
            <a:solidFill>
              <a:srgbClr val="ED55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400" ker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改善の維持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B0AED1C-09BA-3BE9-3299-A0A218534D9B}"/>
              </a:ext>
            </a:extLst>
          </p:cNvPr>
          <p:cNvCxnSpPr>
            <a:stCxn id="4" idx="3"/>
            <a:endCxn id="15" idx="1"/>
          </p:cNvCxnSpPr>
          <p:nvPr/>
        </p:nvCxnSpPr>
        <p:spPr>
          <a:xfrm flipV="1">
            <a:off x="3770791" y="1393151"/>
            <a:ext cx="388522" cy="1"/>
          </a:xfrm>
          <a:prstGeom prst="straightConnector1">
            <a:avLst/>
          </a:prstGeom>
          <a:ln w="63500">
            <a:solidFill>
              <a:srgbClr val="AC92EB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D502565-C85E-A2D3-50CC-D5F1CA2EB9F9}"/>
              </a:ext>
            </a:extLst>
          </p:cNvPr>
          <p:cNvCxnSpPr>
            <a:stCxn id="15" idx="3"/>
            <a:endCxn id="16" idx="1"/>
          </p:cNvCxnSpPr>
          <p:nvPr/>
        </p:nvCxnSpPr>
        <p:spPr>
          <a:xfrm>
            <a:off x="6423794" y="1393151"/>
            <a:ext cx="387588" cy="0"/>
          </a:xfrm>
          <a:prstGeom prst="straightConnector1">
            <a:avLst/>
          </a:prstGeom>
          <a:ln w="63500">
            <a:solidFill>
              <a:srgbClr val="AC92EB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EDBF09E-B3F7-7B5A-3705-C339665CF3A5}"/>
              </a:ext>
            </a:extLst>
          </p:cNvPr>
          <p:cNvCxnSpPr>
            <a:stCxn id="16" idx="3"/>
            <a:endCxn id="17" idx="1"/>
          </p:cNvCxnSpPr>
          <p:nvPr/>
        </p:nvCxnSpPr>
        <p:spPr>
          <a:xfrm>
            <a:off x="9075863" y="1393151"/>
            <a:ext cx="386279" cy="0"/>
          </a:xfrm>
          <a:prstGeom prst="straightConnector1">
            <a:avLst/>
          </a:prstGeom>
          <a:ln w="63500">
            <a:solidFill>
              <a:srgbClr val="AC92EB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343319C-0BFB-CD91-ED3A-65DCED9BB764}"/>
              </a:ext>
            </a:extLst>
          </p:cNvPr>
          <p:cNvCxnSpPr>
            <a:stCxn id="9" idx="3"/>
            <a:endCxn id="18" idx="1"/>
          </p:cNvCxnSpPr>
          <p:nvPr/>
        </p:nvCxnSpPr>
        <p:spPr>
          <a:xfrm flipV="1">
            <a:off x="3770791" y="2525371"/>
            <a:ext cx="388522" cy="1"/>
          </a:xfrm>
          <a:prstGeom prst="straightConnector1">
            <a:avLst/>
          </a:prstGeom>
          <a:ln w="63500">
            <a:solidFill>
              <a:srgbClr val="4FC1E8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4380783-F814-2A6E-BB70-18569200FFF4}"/>
              </a:ext>
            </a:extLst>
          </p:cNvPr>
          <p:cNvCxnSpPr>
            <a:stCxn id="18" idx="3"/>
            <a:endCxn id="19" idx="1"/>
          </p:cNvCxnSpPr>
          <p:nvPr/>
        </p:nvCxnSpPr>
        <p:spPr>
          <a:xfrm>
            <a:off x="6409525" y="2525371"/>
            <a:ext cx="401857" cy="0"/>
          </a:xfrm>
          <a:prstGeom prst="straightConnector1">
            <a:avLst/>
          </a:prstGeom>
          <a:ln w="63500">
            <a:solidFill>
              <a:srgbClr val="4FC1E8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5770A265-81BD-54E5-90C6-160B1F0F6598}"/>
              </a:ext>
            </a:extLst>
          </p:cNvPr>
          <p:cNvCxnSpPr>
            <a:stCxn id="19" idx="3"/>
            <a:endCxn id="20" idx="1"/>
          </p:cNvCxnSpPr>
          <p:nvPr/>
        </p:nvCxnSpPr>
        <p:spPr>
          <a:xfrm>
            <a:off x="9061593" y="2525371"/>
            <a:ext cx="400548" cy="0"/>
          </a:xfrm>
          <a:prstGeom prst="straightConnector1">
            <a:avLst/>
          </a:prstGeom>
          <a:ln w="63500">
            <a:solidFill>
              <a:srgbClr val="4FC1E8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954267F-B64A-24AD-3F03-F60768AFC1BD}"/>
              </a:ext>
            </a:extLst>
          </p:cNvPr>
          <p:cNvCxnSpPr>
            <a:stCxn id="11" idx="3"/>
            <a:endCxn id="21" idx="1"/>
          </p:cNvCxnSpPr>
          <p:nvPr/>
        </p:nvCxnSpPr>
        <p:spPr>
          <a:xfrm flipV="1">
            <a:off x="3770790" y="3655069"/>
            <a:ext cx="388523" cy="2523"/>
          </a:xfrm>
          <a:prstGeom prst="straightConnector1">
            <a:avLst/>
          </a:prstGeom>
          <a:ln w="63500">
            <a:solidFill>
              <a:srgbClr val="A0D468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60A00BD-A911-9914-4B59-E8EAA3B2C164}"/>
              </a:ext>
            </a:extLst>
          </p:cNvPr>
          <p:cNvCxnSpPr>
            <a:stCxn id="21" idx="3"/>
            <a:endCxn id="22" idx="1"/>
          </p:cNvCxnSpPr>
          <p:nvPr/>
        </p:nvCxnSpPr>
        <p:spPr>
          <a:xfrm>
            <a:off x="6438064" y="3655069"/>
            <a:ext cx="373318" cy="0"/>
          </a:xfrm>
          <a:prstGeom prst="straightConnector1">
            <a:avLst/>
          </a:prstGeom>
          <a:ln w="63500">
            <a:solidFill>
              <a:srgbClr val="A0D468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3B1D545-F93F-9A91-D345-D1148990C222}"/>
              </a:ext>
            </a:extLst>
          </p:cNvPr>
          <p:cNvCxnSpPr>
            <a:stCxn id="22" idx="3"/>
            <a:endCxn id="23" idx="1"/>
          </p:cNvCxnSpPr>
          <p:nvPr/>
        </p:nvCxnSpPr>
        <p:spPr>
          <a:xfrm>
            <a:off x="9090133" y="3655069"/>
            <a:ext cx="372009" cy="0"/>
          </a:xfrm>
          <a:prstGeom prst="straightConnector1">
            <a:avLst/>
          </a:prstGeom>
          <a:ln w="63500">
            <a:solidFill>
              <a:srgbClr val="A0D468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D12C1A3-FCAD-9DCD-BC94-753799074CA9}"/>
              </a:ext>
            </a:extLst>
          </p:cNvPr>
          <p:cNvCxnSpPr>
            <a:stCxn id="12" idx="3"/>
            <a:endCxn id="24" idx="1"/>
          </p:cNvCxnSpPr>
          <p:nvPr/>
        </p:nvCxnSpPr>
        <p:spPr>
          <a:xfrm flipV="1">
            <a:off x="3770790" y="4789811"/>
            <a:ext cx="388523" cy="1"/>
          </a:xfrm>
          <a:prstGeom prst="straightConnector1">
            <a:avLst/>
          </a:prstGeom>
          <a:ln w="63500">
            <a:solidFill>
              <a:srgbClr val="FFCE5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2324AA1-98ED-F49F-28B3-BACE03C97232}"/>
              </a:ext>
            </a:extLst>
          </p:cNvPr>
          <p:cNvCxnSpPr>
            <a:stCxn id="24" idx="3"/>
            <a:endCxn id="25" idx="1"/>
          </p:cNvCxnSpPr>
          <p:nvPr/>
        </p:nvCxnSpPr>
        <p:spPr>
          <a:xfrm>
            <a:off x="6422206" y="4789811"/>
            <a:ext cx="389176" cy="0"/>
          </a:xfrm>
          <a:prstGeom prst="straightConnector1">
            <a:avLst/>
          </a:prstGeom>
          <a:ln w="63500">
            <a:solidFill>
              <a:srgbClr val="FFCE5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C70529B-4C74-3623-1BA2-E491B5E17732}"/>
              </a:ext>
            </a:extLst>
          </p:cNvPr>
          <p:cNvCxnSpPr>
            <a:stCxn id="25" idx="3"/>
            <a:endCxn id="26" idx="1"/>
          </p:cNvCxnSpPr>
          <p:nvPr/>
        </p:nvCxnSpPr>
        <p:spPr>
          <a:xfrm>
            <a:off x="9074275" y="4789811"/>
            <a:ext cx="387867" cy="0"/>
          </a:xfrm>
          <a:prstGeom prst="straightConnector1">
            <a:avLst/>
          </a:prstGeom>
          <a:ln w="63500">
            <a:solidFill>
              <a:srgbClr val="FFCE5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C7E2E221-7EAF-1FA3-8344-0FA80D11045C}"/>
              </a:ext>
            </a:extLst>
          </p:cNvPr>
          <p:cNvCxnSpPr>
            <a:stCxn id="13" idx="3"/>
            <a:endCxn id="27" idx="1"/>
          </p:cNvCxnSpPr>
          <p:nvPr/>
        </p:nvCxnSpPr>
        <p:spPr>
          <a:xfrm>
            <a:off x="3770789" y="5922032"/>
            <a:ext cx="388524" cy="2521"/>
          </a:xfrm>
          <a:prstGeom prst="straightConnector1">
            <a:avLst/>
          </a:prstGeom>
          <a:ln w="63500">
            <a:solidFill>
              <a:srgbClr val="ED556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E0E6B380-5BF2-27A5-B9CA-EDB25231A8EF}"/>
              </a:ext>
            </a:extLst>
          </p:cNvPr>
          <p:cNvCxnSpPr>
            <a:stCxn id="27" idx="3"/>
            <a:endCxn id="28" idx="1"/>
          </p:cNvCxnSpPr>
          <p:nvPr/>
        </p:nvCxnSpPr>
        <p:spPr>
          <a:xfrm>
            <a:off x="6422206" y="5924553"/>
            <a:ext cx="389176" cy="0"/>
          </a:xfrm>
          <a:prstGeom prst="straightConnector1">
            <a:avLst/>
          </a:prstGeom>
          <a:ln w="63500">
            <a:solidFill>
              <a:srgbClr val="ED556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9A0EAE8C-2F98-0A40-A96D-1AD3731E6407}"/>
              </a:ext>
            </a:extLst>
          </p:cNvPr>
          <p:cNvCxnSpPr>
            <a:cxnSpLocks/>
            <a:stCxn id="28" idx="3"/>
            <a:endCxn id="29" idx="1"/>
          </p:cNvCxnSpPr>
          <p:nvPr/>
        </p:nvCxnSpPr>
        <p:spPr>
          <a:xfrm>
            <a:off x="9074275" y="5924553"/>
            <a:ext cx="387867" cy="0"/>
          </a:xfrm>
          <a:prstGeom prst="straightConnector1">
            <a:avLst/>
          </a:prstGeom>
          <a:ln w="63500">
            <a:solidFill>
              <a:srgbClr val="ED556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1824752F-3DCA-ABB5-B8B0-B91217BF0BFA}"/>
              </a:ext>
            </a:extLst>
          </p:cNvPr>
          <p:cNvCxnSpPr>
            <a:cxnSpLocks/>
            <a:stCxn id="4" idx="2"/>
            <a:endCxn id="9" idx="0"/>
          </p:cNvCxnSpPr>
          <p:nvPr/>
        </p:nvCxnSpPr>
        <p:spPr>
          <a:xfrm>
            <a:off x="2801864" y="1829379"/>
            <a:ext cx="0" cy="259765"/>
          </a:xfrm>
          <a:prstGeom prst="straightConnector1">
            <a:avLst/>
          </a:prstGeom>
          <a:ln w="88900">
            <a:solidFill>
              <a:srgbClr val="AC92EB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4DA6554E-208F-AABB-47F6-BAFBF3E081B6}"/>
              </a:ext>
            </a:extLst>
          </p:cNvPr>
          <p:cNvCxnSpPr>
            <a:cxnSpLocks/>
            <a:stCxn id="9" idx="2"/>
            <a:endCxn id="11" idx="0"/>
          </p:cNvCxnSpPr>
          <p:nvPr/>
        </p:nvCxnSpPr>
        <p:spPr>
          <a:xfrm flipH="1">
            <a:off x="2801863" y="2961599"/>
            <a:ext cx="1" cy="259765"/>
          </a:xfrm>
          <a:prstGeom prst="straightConnector1">
            <a:avLst/>
          </a:prstGeom>
          <a:ln w="88900">
            <a:solidFill>
              <a:srgbClr val="4FC1E8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314A7C25-41D5-E016-6A3C-15E25AEFE176}"/>
              </a:ext>
            </a:extLst>
          </p:cNvPr>
          <p:cNvCxnSpPr>
            <a:cxnSpLocks/>
            <a:stCxn id="11" idx="2"/>
            <a:endCxn id="12" idx="0"/>
          </p:cNvCxnSpPr>
          <p:nvPr/>
        </p:nvCxnSpPr>
        <p:spPr>
          <a:xfrm>
            <a:off x="2801863" y="4093819"/>
            <a:ext cx="0" cy="259765"/>
          </a:xfrm>
          <a:prstGeom prst="straightConnector1">
            <a:avLst/>
          </a:prstGeom>
          <a:ln w="88900">
            <a:solidFill>
              <a:srgbClr val="A0D468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C441B2FC-EA00-2197-F619-8B9C02E94EC2}"/>
              </a:ext>
            </a:extLst>
          </p:cNvPr>
          <p:cNvCxnSpPr>
            <a:cxnSpLocks/>
            <a:stCxn id="12" idx="2"/>
            <a:endCxn id="13" idx="0"/>
          </p:cNvCxnSpPr>
          <p:nvPr/>
        </p:nvCxnSpPr>
        <p:spPr>
          <a:xfrm flipH="1">
            <a:off x="2801862" y="5226039"/>
            <a:ext cx="1" cy="259765"/>
          </a:xfrm>
          <a:prstGeom prst="straightConnector1">
            <a:avLst/>
          </a:prstGeom>
          <a:ln w="88900">
            <a:solidFill>
              <a:srgbClr val="FFCE5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: Rounded Corners 3">
            <a:extLst>
              <a:ext uri="{FF2B5EF4-FFF2-40B4-BE49-F238E27FC236}">
                <a16:creationId xmlns:a16="http://schemas.microsoft.com/office/drawing/2014/main" id="{F33E7A6B-B8EE-E543-6CD0-C06E7D312675}"/>
              </a:ext>
            </a:extLst>
          </p:cNvPr>
          <p:cNvSpPr/>
          <p:nvPr/>
        </p:nvSpPr>
        <p:spPr>
          <a:xfrm>
            <a:off x="589382" y="914979"/>
            <a:ext cx="914400" cy="9144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3600" b="1" kern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3" name="Rectangle: Rounded Corners 8">
            <a:extLst>
              <a:ext uri="{FF2B5EF4-FFF2-40B4-BE49-F238E27FC236}">
                <a16:creationId xmlns:a16="http://schemas.microsoft.com/office/drawing/2014/main" id="{52F1257F-7177-CD5F-DCBD-B10DE3243F7F}"/>
              </a:ext>
            </a:extLst>
          </p:cNvPr>
          <p:cNvSpPr/>
          <p:nvPr/>
        </p:nvSpPr>
        <p:spPr>
          <a:xfrm>
            <a:off x="589382" y="2095411"/>
            <a:ext cx="914400" cy="9144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3600" b="1" kern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6" name="Rectangle: Rounded Corners 10">
            <a:extLst>
              <a:ext uri="{FF2B5EF4-FFF2-40B4-BE49-F238E27FC236}">
                <a16:creationId xmlns:a16="http://schemas.microsoft.com/office/drawing/2014/main" id="{8C2A4EA9-EC69-C214-9A23-BD982A912A7A}"/>
              </a:ext>
            </a:extLst>
          </p:cNvPr>
          <p:cNvSpPr/>
          <p:nvPr/>
        </p:nvSpPr>
        <p:spPr>
          <a:xfrm>
            <a:off x="589382" y="3255411"/>
            <a:ext cx="914400" cy="9144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3600" b="1" kern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8" name="Rectangle: Rounded Corners 11">
            <a:extLst>
              <a:ext uri="{FF2B5EF4-FFF2-40B4-BE49-F238E27FC236}">
                <a16:creationId xmlns:a16="http://schemas.microsoft.com/office/drawing/2014/main" id="{5B31E9F5-454D-7046-C7A4-18345F6F936F}"/>
              </a:ext>
            </a:extLst>
          </p:cNvPr>
          <p:cNvSpPr/>
          <p:nvPr/>
        </p:nvSpPr>
        <p:spPr>
          <a:xfrm>
            <a:off x="589382" y="4341370"/>
            <a:ext cx="914400" cy="9144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3600" b="1" kern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30" name="Rectangle: Rounded Corners 12">
            <a:extLst>
              <a:ext uri="{FF2B5EF4-FFF2-40B4-BE49-F238E27FC236}">
                <a16:creationId xmlns:a16="http://schemas.microsoft.com/office/drawing/2014/main" id="{5EFEE80E-5C4A-80F4-ED2A-422437C5725E}"/>
              </a:ext>
            </a:extLst>
          </p:cNvPr>
          <p:cNvSpPr/>
          <p:nvPr/>
        </p:nvSpPr>
        <p:spPr>
          <a:xfrm>
            <a:off x="589382" y="5458976"/>
            <a:ext cx="914400" cy="914400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3600" b="1" kern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C34987A-9C28-119D-7D2B-A3AAC8CE7FF3}"/>
              </a:ext>
            </a:extLst>
          </p:cNvPr>
          <p:cNvSpPr txBox="1"/>
          <p:nvPr/>
        </p:nvSpPr>
        <p:spPr>
          <a:xfrm>
            <a:off x="448962" y="6462586"/>
            <a:ext cx="11262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/>
            <a:r>
              <a:rPr lang="ja-JP" sz="1200" i="1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Century Gothic" panose="020B0502020202020204" pitchFamily="34" charset="0"/>
              </a:rPr>
              <a:t>Smartsheet, Inc. 提供</a:t>
            </a:r>
          </a:p>
        </p:txBody>
      </p:sp>
    </p:spTree>
    <p:extLst>
      <p:ext uri="{BB962C8B-B14F-4D97-AF65-F5344CB8AC3E}">
        <p14:creationId xmlns:p14="http://schemas.microsoft.com/office/powerpoint/2010/main" val="1068283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331861"/>
              </p:ext>
            </p:extLst>
          </p:nvPr>
        </p:nvGraphicFramePr>
        <p:xfrm>
          <a:off x="787790" y="1050352"/>
          <a:ext cx="10420400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20400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296</Words>
  <Application>Microsoft Office PowerPoint</Application>
  <PresentationFormat>Widescreen</PresentationFormat>
  <Paragraphs>36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Century Gothic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Agustina Moschcovich</dc:creator>
  <cp:lastModifiedBy>Sun Ye</cp:lastModifiedBy>
  <cp:revision>44</cp:revision>
  <dcterms:created xsi:type="dcterms:W3CDTF">2024-06-23T02:36:30Z</dcterms:created>
  <dcterms:modified xsi:type="dcterms:W3CDTF">2025-05-13T08:25:10Z</dcterms:modified>
</cp:coreProperties>
</file>