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7" r:id="rId2"/>
    <p:sldId id="299" r:id="rId3"/>
    <p:sldId id="306" r:id="rId4"/>
    <p:sldId id="309" r:id="rId5"/>
    <p:sldId id="300" r:id="rId6"/>
    <p:sldId id="323" r:id="rId7"/>
    <p:sldId id="305" r:id="rId8"/>
    <p:sldId id="314" r:id="rId9"/>
    <p:sldId id="389" r:id="rId10"/>
    <p:sldId id="388" r:id="rId11"/>
    <p:sldId id="302" r:id="rId12"/>
    <p:sldId id="324" r:id="rId13"/>
    <p:sldId id="382" r:id="rId14"/>
    <p:sldId id="383" r:id="rId15"/>
    <p:sldId id="315" r:id="rId16"/>
    <p:sldId id="303" r:id="rId17"/>
    <p:sldId id="384" r:id="rId18"/>
    <p:sldId id="385" r:id="rId19"/>
    <p:sldId id="386" r:id="rId20"/>
    <p:sldId id="304" r:id="rId21"/>
    <p:sldId id="387" r:id="rId22"/>
    <p:sldId id="390" r:id="rId23"/>
    <p:sldId id="301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033"/>
    <a:srgbClr val="4FC1E8"/>
    <a:srgbClr val="F05C4F"/>
    <a:srgbClr val="D4AFB9"/>
    <a:srgbClr val="FFCE54"/>
    <a:srgbClr val="A0D468"/>
    <a:srgbClr val="7EC4CF"/>
    <a:srgbClr val="D1CFE2"/>
    <a:srgbClr val="FDEDD9"/>
    <a:srgbClr val="DAEA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4" autoAdjust="0"/>
    <p:restoredTop sz="94726"/>
  </p:normalViewPr>
  <p:slideViewPr>
    <p:cSldViewPr snapToGrid="0">
      <p:cViewPr varScale="1">
        <p:scale>
          <a:sx n="106" d="100"/>
          <a:sy n="106" d="100"/>
        </p:scale>
        <p:origin x="14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変動率</c:v>
                </c:pt>
              </c:strCache>
            </c:strRef>
          </c:tx>
          <c:spPr>
            <a:solidFill>
              <a:srgbClr val="FFCE5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4AFB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4CA-457A-850D-482E6AB419C6}"/>
              </c:ext>
            </c:extLst>
          </c:dPt>
          <c:dPt>
            <c:idx val="2"/>
            <c:invertIfNegative val="0"/>
            <c:bubble3D val="0"/>
            <c:spPr>
              <a:solidFill>
                <a:srgbClr val="A0D46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4CA-457A-850D-482E6AB419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部品ごと</c:v>
                </c:pt>
                <c:pt idx="1">
                  <c:v>再現性</c:v>
                </c:pt>
                <c:pt idx="2">
                  <c:v>反復性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10</c:v>
                </c:pt>
                <c:pt idx="1">
                  <c:v>40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CA-457A-850D-482E6AB419C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59173712"/>
        <c:axId val="1559161712"/>
      </c:barChart>
      <c:catAx>
        <c:axId val="15591737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ysClr val="windowText" lastClr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en-US"/>
          </a:p>
        </c:txPr>
        <c:crossAx val="1559161712"/>
        <c:crosses val="autoZero"/>
        <c:auto val="1"/>
        <c:lblAlgn val="ctr"/>
        <c:lblOffset val="100"/>
        <c:noMultiLvlLbl val="0"/>
      </c:catAx>
      <c:valAx>
        <c:axId val="1559161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1559173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B7025-4018-49F6-B050-59D8F10E5030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D7A5B-DC59-4C1D-AF2E-A7C5BA8F2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80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e79d9e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e79d9e62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g2e79d9e627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360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2D7A6-44BD-D6A9-D55B-B5901B834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EAD59-4519-9FCD-B39C-187D6AF6CC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0" indent="0" algn="ctr">
              <a:buNone/>
              <a:defRPr sz="2000"/>
            </a:lvl2pPr>
            <a:lvl3pPr marL="914341" indent="0" algn="ctr">
              <a:buNone/>
              <a:defRPr sz="1800"/>
            </a:lvl3pPr>
            <a:lvl4pPr marL="1371511" indent="0" algn="ctr">
              <a:buNone/>
              <a:defRPr sz="1600"/>
            </a:lvl4pPr>
            <a:lvl5pPr marL="1828681" indent="0" algn="ctr">
              <a:buNone/>
              <a:defRPr sz="1600"/>
            </a:lvl5pPr>
            <a:lvl6pPr marL="2285851" indent="0" algn="ctr">
              <a:buNone/>
              <a:defRPr sz="1600"/>
            </a:lvl6pPr>
            <a:lvl7pPr marL="2743022" indent="0" algn="ctr">
              <a:buNone/>
              <a:defRPr sz="1600"/>
            </a:lvl7pPr>
            <a:lvl8pPr marL="3200192" indent="0" algn="ctr">
              <a:buNone/>
              <a:defRPr sz="1600"/>
            </a:lvl8pPr>
            <a:lvl9pPr marL="365736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45110F-1EE8-124F-A9B0-C87D86F1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6A349-B1E8-D267-6F22-19AF2686F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7765-B180-2FE9-4959-9717F81A6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8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15B4A-238F-7DD8-9008-AB9E737DB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76227-3CFA-4CA4-E90F-BF7EC30C3B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508E3-78C3-C128-5BA1-63F00AD33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50FDA-1150-F2CE-9570-6EF3DDB12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CA881-1EB5-113B-5564-24D96B2D0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78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FBD56C-1158-1330-B18E-6E5EED108E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49280F-F22F-0D38-7A1D-6D533F0E1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0EB41-FA28-65C0-8FD6-5B045AC7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71C96-E78C-66B3-424A-429615C8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F0FB-652D-7D13-E3CB-41FA05FF1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5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FE4CC-91D0-23BE-B341-CA0BA8C7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5B640-BF25-831C-AE6B-24BA33A6A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87CAB-9CCC-5073-D260-F74FD1200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03CE5-66C8-0F37-1BCB-F67754220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C3CE-901D-6506-12C6-9D227C707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6967A-2B7E-27F7-6FB6-E756E73A2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7B5F3-2EE0-4C03-65BD-59779E53C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7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41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1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68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85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02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19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362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3982A7-A780-B568-1E19-9C4DFDA9E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7BE06-C164-E462-E7FC-A8BA39100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636C-24C4-E3CA-3320-0A9F4557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5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FAAD2-37BE-F9CB-214B-B412C7605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00116-014B-6263-F4E2-630EC6545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7B0F2D-8A14-0F9F-E979-657904083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59D1-E8B8-6D3F-08B6-0AB093D6D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807FD-E0AF-8961-F864-B6CB93E64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493FB-0F2C-2AEC-3F0F-DCDC8496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67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0BB92-0B4A-4459-2307-CB85CDEEA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AD220-A626-4AD7-EEDB-7297C0A2F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054B2-E284-C60C-CFFF-435AAD9F8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7D66-B664-9076-336E-597882CE9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0" indent="0">
              <a:buNone/>
              <a:defRPr sz="2000" b="1"/>
            </a:lvl2pPr>
            <a:lvl3pPr marL="914341" indent="0">
              <a:buNone/>
              <a:defRPr sz="1800" b="1"/>
            </a:lvl3pPr>
            <a:lvl4pPr marL="1371511" indent="0">
              <a:buNone/>
              <a:defRPr sz="1600" b="1"/>
            </a:lvl4pPr>
            <a:lvl5pPr marL="1828681" indent="0">
              <a:buNone/>
              <a:defRPr sz="1600" b="1"/>
            </a:lvl5pPr>
            <a:lvl6pPr marL="2285851" indent="0">
              <a:buNone/>
              <a:defRPr sz="1600" b="1"/>
            </a:lvl6pPr>
            <a:lvl7pPr marL="2743022" indent="0">
              <a:buNone/>
              <a:defRPr sz="1600" b="1"/>
            </a:lvl7pPr>
            <a:lvl8pPr marL="3200192" indent="0">
              <a:buNone/>
              <a:defRPr sz="1600" b="1"/>
            </a:lvl8pPr>
            <a:lvl9pPr marL="365736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D92D0-1AD4-036D-7E6D-5D9C58525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BDA72-8887-E2A7-D70F-A3B84CBCF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C463FF-63FE-411E-820E-90AFA9D4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DC1345-2487-8CD8-C7BE-750607621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346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FC71C-ECDC-4E0B-035B-14BA1FB76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65225A-A95D-E532-DD6F-7D5B67EC3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1EB7-DD64-A56E-D65C-08AFA0830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8B374C-8FB3-3858-EBF8-26A22DFBF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3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35E991-EAE9-63A9-9D01-8633888F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2FA4C-0A8A-81D2-F176-2209C7E86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C79BB-39F1-DC4B-DF1C-895B06489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03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FC58-C7CB-DA18-8EAC-E77CDAB6A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351F3F-B32E-02F1-F395-AB64EB624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ECF226-9817-20FB-7E62-461AE41CB9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0" indent="0">
              <a:buNone/>
              <a:defRPr sz="1400"/>
            </a:lvl2pPr>
            <a:lvl3pPr marL="914341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1" indent="0">
              <a:buNone/>
              <a:defRPr sz="1000"/>
            </a:lvl6pPr>
            <a:lvl7pPr marL="2743022" indent="0">
              <a:buNone/>
              <a:defRPr sz="1000"/>
            </a:lvl7pPr>
            <a:lvl8pPr marL="3200192" indent="0">
              <a:buNone/>
              <a:defRPr sz="1000"/>
            </a:lvl8pPr>
            <a:lvl9pPr marL="365736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8364A-C3DD-B9FA-29B2-FB6F3FAD6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BB917-862C-00A6-5DB4-ABC4386F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BDBA3-CA6A-25EE-42A7-EC7044ED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9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980A4-EF5C-C09F-705A-FE0586E3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9B3D25-C201-26FE-B4D5-FC2B1298E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41" indent="0">
              <a:buNone/>
              <a:defRPr sz="2400"/>
            </a:lvl3pPr>
            <a:lvl4pPr marL="1371511" indent="0">
              <a:buNone/>
              <a:defRPr sz="2000"/>
            </a:lvl4pPr>
            <a:lvl5pPr marL="1828681" indent="0">
              <a:buNone/>
              <a:defRPr sz="2000"/>
            </a:lvl5pPr>
            <a:lvl6pPr marL="2285851" indent="0">
              <a:buNone/>
              <a:defRPr sz="2000"/>
            </a:lvl6pPr>
            <a:lvl7pPr marL="2743022" indent="0">
              <a:buNone/>
              <a:defRPr sz="2000"/>
            </a:lvl7pPr>
            <a:lvl8pPr marL="3200192" indent="0">
              <a:buNone/>
              <a:defRPr sz="2000"/>
            </a:lvl8pPr>
            <a:lvl9pPr marL="365736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283C74-C571-FF1D-5151-36B2443F7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0" indent="0">
              <a:buNone/>
              <a:defRPr sz="1400"/>
            </a:lvl2pPr>
            <a:lvl3pPr marL="914341" indent="0">
              <a:buNone/>
              <a:defRPr sz="1200"/>
            </a:lvl3pPr>
            <a:lvl4pPr marL="1371511" indent="0">
              <a:buNone/>
              <a:defRPr sz="1000"/>
            </a:lvl4pPr>
            <a:lvl5pPr marL="1828681" indent="0">
              <a:buNone/>
              <a:defRPr sz="1000"/>
            </a:lvl5pPr>
            <a:lvl6pPr marL="2285851" indent="0">
              <a:buNone/>
              <a:defRPr sz="1000"/>
            </a:lvl6pPr>
            <a:lvl7pPr marL="2743022" indent="0">
              <a:buNone/>
              <a:defRPr sz="1000"/>
            </a:lvl7pPr>
            <a:lvl8pPr marL="3200192" indent="0">
              <a:buNone/>
              <a:defRPr sz="1000"/>
            </a:lvl8pPr>
            <a:lvl9pPr marL="365736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B2BDC-2992-C7BD-6C63-8AC200524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9F09-59B3-489E-8070-C50CD83CC36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5DD9E-76CC-CB4D-D27E-67EEA3FA9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F54F1-71B6-6AF2-65B4-ABB249D6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AA5F9E-D0E2-06E6-5BBA-ED33E5B15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E71F33-6D35-FF6F-AB7C-4E8EB9880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ABCB7-21D8-9DAF-B59B-25D902AE2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09F09-59B3-489E-8070-C50CD83CC364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C322A-E287-F097-A6D5-EFB9616E0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C23976-799C-A377-4815-94AB941CAB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803649-8F28-4ADE-8A7F-AF0847E9D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0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5" indent="-228585" algn="l" defTabSz="9143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5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66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3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7" indent="-228585" algn="l" defTabSz="9143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1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2" algn="l" defTabSz="9143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jp.smartsheet.com/try-it?trp=7827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smartsheet.com/content/dmaic-template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C4AD65-1A1A-5D38-30AC-4EF78B2D8807}"/>
              </a:ext>
            </a:extLst>
          </p:cNvPr>
          <p:cNvSpPr txBox="1"/>
          <p:nvPr/>
        </p:nvSpPr>
        <p:spPr>
          <a:xfrm>
            <a:off x="346310" y="1855760"/>
            <a:ext cx="5749691" cy="426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  <a:spcAft>
                <a:spcPts val="1200"/>
              </a:spcAft>
            </a:pPr>
            <a:r>
              <a:rPr lang="ja-JP" sz="16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このテンプレートの使用場面: </a:t>
            </a:r>
            <a:b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6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このプレゼンテーション テンプレートを使用することで、包括的な DMAIC レポートを作成できます。DMAIC プロジェクトの進行中、特に重要なマイルストーンでテンプレートを使用して、進捗状況、所見、結果を関係者に提示します。</a:t>
            </a:r>
          </a:p>
          <a:p>
            <a:pPr rtl="0">
              <a:lnSpc>
                <a:spcPct val="150000"/>
              </a:lnSpc>
              <a:spcAft>
                <a:spcPts val="1200"/>
              </a:spcAft>
            </a:pPr>
            <a:r>
              <a:rPr lang="ja-JP" sz="1600" b="1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テンプレートの注目の機能: </a:t>
            </a:r>
            <a:br>
              <a:rPr lang="en-US" sz="1600" b="1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60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このテンプレートには、プロジェクト憲章、SIPOC、ベースライン データ、根本原因分析、改善計画など、DMAIC の各フェーズのスライドが用意されています。プロセス マップやフィッシュボーン図などのビジュアルは、ユーザーがデータを効果的に整理して伝達するのに役立ちます。</a:t>
            </a:r>
          </a:p>
        </p:txBody>
      </p:sp>
      <p:sp>
        <p:nvSpPr>
          <p:cNvPr id="91" name="Google Shape;91;p13"/>
          <p:cNvSpPr txBox="1"/>
          <p:nvPr/>
        </p:nvSpPr>
        <p:spPr>
          <a:xfrm>
            <a:off x="361546" y="258508"/>
            <a:ext cx="10187047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rtl="0"/>
            <a:r>
              <a:rPr lang="ja-JP" sz="4200" b="1" dirty="0">
                <a:solidFill>
                  <a:srgbClr val="011033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DMAIC プレゼンテーション テンプレート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87DFA66-60B7-E6F5-2C3C-8E3BB9597433}"/>
              </a:ext>
            </a:extLst>
          </p:cNvPr>
          <p:cNvGrpSpPr/>
          <p:nvPr/>
        </p:nvGrpSpPr>
        <p:grpSpPr>
          <a:xfrm>
            <a:off x="6520934" y="2431798"/>
            <a:ext cx="5272908" cy="2879718"/>
            <a:chOff x="6360677" y="2648615"/>
            <a:chExt cx="5272908" cy="287971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6B5D831-B186-EAB8-CE69-8848123B7FAC}"/>
                </a:ext>
              </a:extLst>
            </p:cNvPr>
            <p:cNvSpPr/>
            <p:nvPr/>
          </p:nvSpPr>
          <p:spPr>
            <a:xfrm>
              <a:off x="6360677" y="2648615"/>
              <a:ext cx="5272908" cy="287971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dist="38100" dir="9300000" sx="102000" sy="102000" algn="ctr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E37C63A-AA3F-A1D1-E360-4C37EB4251F6}"/>
                </a:ext>
              </a:extLst>
            </p:cNvPr>
            <p:cNvGrpSpPr/>
            <p:nvPr/>
          </p:nvGrpSpPr>
          <p:grpSpPr>
            <a:xfrm>
              <a:off x="6452271" y="2713799"/>
              <a:ext cx="5089721" cy="2749350"/>
              <a:chOff x="7176247" y="3945337"/>
              <a:chExt cx="4657049" cy="2515630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322BC0DB-5706-11D3-CD9D-DCCAB49CA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76247" y="3945337"/>
                <a:ext cx="731583" cy="411516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C91024EC-9320-15C0-6E43-AB3B6B6414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76247" y="4471365"/>
                <a:ext cx="731583" cy="411516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A09F72BA-CDFB-F0C4-05C6-D3BE316C5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76247" y="4997394"/>
                <a:ext cx="731583" cy="41151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AB77B8AB-9FB8-2AAB-F786-B2639AA426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76247" y="5523423"/>
                <a:ext cx="731583" cy="41151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C6ECFEE-6F9E-6AB4-55AF-CF4E9BDD01D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176247" y="6049451"/>
                <a:ext cx="731583" cy="411516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EF5CAD1E-9C0E-344C-438C-7684CC0865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92715" y="3945337"/>
                <a:ext cx="1889924" cy="1063082"/>
              </a:xfrm>
              <a:prstGeom prst="rect">
                <a:avLst/>
              </a:prstGeom>
            </p:spPr>
          </p:pic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9FFA4B14-40AB-29BD-6A3D-3A5DCCBD11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42041" y="3945337"/>
                <a:ext cx="1889924" cy="1063082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3177E2D7-E351-BE92-D8CB-5E7BDC419C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06198" y="5055380"/>
                <a:ext cx="1219306" cy="685859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6CB20EE-322D-7A7F-19C0-76C7D5514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306198" y="5775108"/>
                <a:ext cx="1219306" cy="685859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62D0D355-047D-330F-0C8B-80CBF5D674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13990" y="5775108"/>
                <a:ext cx="1219306" cy="68585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B8F48311-070D-B31F-7BCE-39C8C27BEB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13990" y="5055380"/>
                <a:ext cx="1219306" cy="685859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57DE26D3-4790-7B2D-B21A-2AAB5DB6EF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92715" y="5775108"/>
                <a:ext cx="1219306" cy="685859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BBE99B23-604A-D1EB-E8B4-AB068162A2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992715" y="5055380"/>
                <a:ext cx="1219306" cy="685859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516343A-54B1-29FF-3B9B-E176EC107B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680630"/>
              </p:ext>
            </p:extLst>
          </p:nvPr>
        </p:nvGraphicFramePr>
        <p:xfrm>
          <a:off x="6339281" y="1330069"/>
          <a:ext cx="5257800" cy="4499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A3E7B307-AD87-C68A-2343-3582A7112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2623" y="0"/>
            <a:ext cx="6126755" cy="990600"/>
          </a:xfrm>
        </p:spPr>
        <p:txBody>
          <a:bodyPr>
            <a:normAutofit/>
          </a:bodyPr>
          <a:lstStyle/>
          <a:p>
            <a:pPr algn="ctr" rtl="0"/>
            <a:r>
              <a:rPr lang="ja-JP" sz="4000" b="1">
                <a:latin typeface="Century Gothic" panose="020B0502020202020204" pitchFamily="34" charset="0"/>
                <a:ea typeface="MS PGothic" panose="020B0600070205080204" pitchFamily="34" charset="-128"/>
              </a:rPr>
              <a:t>ゲージ R&amp;R 調査結果</a:t>
            </a:r>
            <a:br>
              <a:rPr lang="en-US" sz="4000" b="1" dirty="0"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kumimoji="0" lang="ja-JP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測定システムの変動の分析</a:t>
            </a:r>
          </a:p>
        </p:txBody>
      </p:sp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5962303B-6E11-8FD3-DD96-AE620DD092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2547117"/>
              </p:ext>
            </p:extLst>
          </p:nvPr>
        </p:nvGraphicFramePr>
        <p:xfrm>
          <a:off x="715511" y="2790156"/>
          <a:ext cx="4804446" cy="1368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6881">
                  <a:extLst>
                    <a:ext uri="{9D8B030D-6E8A-4147-A177-3AD203B41FA5}">
                      <a16:colId xmlns:a16="http://schemas.microsoft.com/office/drawing/2014/main" val="3075524001"/>
                    </a:ext>
                  </a:extLst>
                </a:gridCol>
                <a:gridCol w="1586083">
                  <a:extLst>
                    <a:ext uri="{9D8B030D-6E8A-4147-A177-3AD203B41FA5}">
                      <a16:colId xmlns:a16="http://schemas.microsoft.com/office/drawing/2014/main" val="2622290149"/>
                    </a:ext>
                  </a:extLst>
                </a:gridCol>
                <a:gridCol w="1601482">
                  <a:extLst>
                    <a:ext uri="{9D8B030D-6E8A-4147-A177-3AD203B41FA5}">
                      <a16:colId xmlns:a16="http://schemas.microsoft.com/office/drawing/2014/main" val="29657705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変動の原因</a:t>
                      </a:r>
                    </a:p>
                  </a:txBody>
                  <a:tcPr marL="63500" marR="63500" marT="63500" marB="6350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変動率</a:t>
                      </a:r>
                    </a:p>
                  </a:txBody>
                  <a:tcPr marL="63500" marR="63500" marT="63500" marB="6350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kern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解釈</a:t>
                      </a:r>
                    </a:p>
                  </a:txBody>
                  <a:tcPr marL="63500" marR="63500" marT="63500" marB="6350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541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kern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反復性</a:t>
                      </a:r>
                    </a:p>
                  </a:txBody>
                  <a:tcPr marL="63500" marR="63500" marT="63500" marB="6350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0D46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kern="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3500" marR="63500" marT="63500" marB="635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kern="100" baseline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3500" marR="63500" marT="63500" marB="635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118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kern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再現性 </a:t>
                      </a:r>
                    </a:p>
                  </a:txBody>
                  <a:tcPr marL="63500" marR="63500" marT="63500" marB="6350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5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kern="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3500" marR="63500" marT="63500" marB="635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kern="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3500" marR="63500" marT="63500" marB="635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5145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kern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部品ごと</a:t>
                      </a:r>
                    </a:p>
                  </a:txBody>
                  <a:tcPr marL="63500" marR="63500" marT="63500" marB="6350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AFB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kern="100" baseline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3500" marR="63500" marT="63500" marB="635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400" kern="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63500" marR="63500" marT="63500" marB="6350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215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973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283BD60-2BC8-F9F9-562F-E05CFA28EAD2}"/>
              </a:ext>
            </a:extLst>
          </p:cNvPr>
          <p:cNvGrpSpPr/>
          <p:nvPr/>
        </p:nvGrpSpPr>
        <p:grpSpPr>
          <a:xfrm>
            <a:off x="3466113" y="1685837"/>
            <a:ext cx="5259773" cy="3486330"/>
            <a:chOff x="3892372" y="1775925"/>
            <a:chExt cx="5259771" cy="34863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4C8D8F-13AF-B75F-BBC0-DE949D79AFD7}"/>
                </a:ext>
              </a:extLst>
            </p:cNvPr>
            <p:cNvSpPr txBox="1"/>
            <p:nvPr/>
          </p:nvSpPr>
          <p:spPr>
            <a:xfrm>
              <a:off x="3892372" y="4061925"/>
              <a:ext cx="5259771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rtl="0"/>
              <a:r>
                <a:rPr lang="ja-JP" sz="7200" b="1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分析フェーズ</a:t>
              </a:r>
            </a:p>
          </p:txBody>
        </p:sp>
        <p:pic>
          <p:nvPicPr>
            <p:cNvPr id="3" name="Graphic 2" descr="単色塗りつぶしの、歯車がある頭部">
              <a:extLst>
                <a:ext uri="{FF2B5EF4-FFF2-40B4-BE49-F238E27FC236}">
                  <a16:creationId xmlns:a16="http://schemas.microsoft.com/office/drawing/2014/main" id="{76624223-EC76-4509-D99C-2955D6E3DE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64784" y="1775925"/>
              <a:ext cx="22860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88280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63FB02C-691B-A6D9-E0A8-4C4F83D3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926" y="0"/>
            <a:ext cx="6890148" cy="990600"/>
          </a:xfrm>
        </p:spPr>
        <p:txBody>
          <a:bodyPr>
            <a:normAutofit/>
          </a:bodyPr>
          <a:lstStyle/>
          <a:p>
            <a:pPr algn="ctr" rtl="0"/>
            <a:r>
              <a:rPr lang="ja-JP" b="1" dirty="0">
                <a:latin typeface="Century Gothic" panose="020B0502020202020204" pitchFamily="34" charset="0"/>
                <a:ea typeface="MS PGothic" panose="020B0600070205080204" pitchFamily="34" charset="-128"/>
              </a:rPr>
              <a:t>パレート図:</a:t>
            </a:r>
            <a:br>
              <a:rPr lang="en-US" sz="4000" b="1" dirty="0"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400" i="1" kern="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問題に寄与している最も重要な要因を示すビジュアル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9FE8F-963B-77B8-B08C-F7DC6792EBE5}"/>
              </a:ext>
            </a:extLst>
          </p:cNvPr>
          <p:cNvSpPr txBox="1"/>
          <p:nvPr/>
        </p:nvSpPr>
        <p:spPr>
          <a:xfrm>
            <a:off x="1381408" y="5867400"/>
            <a:ext cx="9751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b="1" dirty="0">
                <a:latin typeface="Century Gothic" panose="020B0502020202020204" pitchFamily="34" charset="0"/>
                <a:ea typeface="MS PGothic" panose="020B0600070205080204" pitchFamily="34" charset="-128"/>
              </a:rPr>
              <a:t>このグラフを使用およびカスタマイズするには、</a:t>
            </a:r>
            <a:r>
              <a:rPr lang="ja-JP" b="1" dirty="0">
                <a:latin typeface="Century Gothic" panose="020B0502020202020204" pitchFamily="34" charset="0"/>
                <a:ea typeface="MS PGothic" panose="020B0600070205080204" pitchFamily="34" charset="-128"/>
                <a:hlinkClick r:id="rId2"/>
              </a:rPr>
              <a:t>DMAIC パレート図テンプレート</a:t>
            </a:r>
            <a:r>
              <a:rPr lang="ja-JP" b="1" dirty="0">
                <a:latin typeface="Century Gothic" panose="020B0502020202020204" pitchFamily="34" charset="0"/>
                <a:ea typeface="MS PGothic" panose="020B0600070205080204" pitchFamily="34" charset="-128"/>
              </a:rPr>
              <a:t>を参照してください。</a:t>
            </a:r>
          </a:p>
        </p:txBody>
      </p:sp>
      <p:pic>
        <p:nvPicPr>
          <p:cNvPr id="5" name="Picture 4" descr="A graph with a green line&#10;&#10;AI-generated content may be incorrect.">
            <a:extLst>
              <a:ext uri="{FF2B5EF4-FFF2-40B4-BE49-F238E27FC236}">
                <a16:creationId xmlns:a16="http://schemas.microsoft.com/office/drawing/2014/main" id="{0CFA60C6-2165-2A3F-E855-383AB1D486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-1" r="347" b="1380"/>
          <a:stretch/>
        </p:blipFill>
        <p:spPr>
          <a:xfrm>
            <a:off x="1484770" y="1640471"/>
            <a:ext cx="9294996" cy="365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664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13638EC-6EC7-69B6-3DE4-6D343E4E4998}"/>
              </a:ext>
            </a:extLst>
          </p:cNvPr>
          <p:cNvGrpSpPr/>
          <p:nvPr/>
        </p:nvGrpSpPr>
        <p:grpSpPr>
          <a:xfrm>
            <a:off x="0" y="990600"/>
            <a:ext cx="11205713" cy="5566087"/>
            <a:chOff x="-774849" y="298472"/>
            <a:chExt cx="12545281" cy="6259140"/>
          </a:xfrm>
        </p:grpSpPr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94AD5568-9B71-5A1F-EC5F-900CA4FBA0B1}"/>
                </a:ext>
              </a:extLst>
            </p:cNvPr>
            <p:cNvSpPr/>
            <p:nvPr/>
          </p:nvSpPr>
          <p:spPr>
            <a:xfrm>
              <a:off x="6628074" y="5894354"/>
              <a:ext cx="2963119" cy="509286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D4AF3CF3-B1FC-AA42-1F51-9075AA3BBB0D}"/>
                </a:ext>
              </a:extLst>
            </p:cNvPr>
            <p:cNvSpPr/>
            <p:nvPr/>
          </p:nvSpPr>
          <p:spPr>
            <a:xfrm>
              <a:off x="3455848" y="5894354"/>
              <a:ext cx="2963119" cy="509286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609D9F56-016F-2173-33B6-940547BDCBF6}"/>
                </a:ext>
              </a:extLst>
            </p:cNvPr>
            <p:cNvSpPr/>
            <p:nvPr/>
          </p:nvSpPr>
          <p:spPr>
            <a:xfrm>
              <a:off x="283624" y="5894354"/>
              <a:ext cx="2963119" cy="509286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A98AC425-58B2-924D-B31F-C5242E906AD2}"/>
                </a:ext>
              </a:extLst>
            </p:cNvPr>
            <p:cNvSpPr/>
            <p:nvPr/>
          </p:nvSpPr>
          <p:spPr>
            <a:xfrm>
              <a:off x="6628074" y="450872"/>
              <a:ext cx="2963119" cy="509286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B85FD8F0-FEA1-1C70-6195-1837BB7A7D2E}"/>
                </a:ext>
              </a:extLst>
            </p:cNvPr>
            <p:cNvSpPr/>
            <p:nvPr/>
          </p:nvSpPr>
          <p:spPr>
            <a:xfrm>
              <a:off x="3455848" y="450872"/>
              <a:ext cx="2963119" cy="509286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E8A3D416-6277-4E99-3A35-A1E2F19A156F}"/>
                </a:ext>
              </a:extLst>
            </p:cNvPr>
            <p:cNvSpPr/>
            <p:nvPr/>
          </p:nvSpPr>
          <p:spPr>
            <a:xfrm>
              <a:off x="283624" y="450872"/>
              <a:ext cx="2963119" cy="509286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3E3777FC-9770-BF58-09B8-D81CD5106C7D}"/>
                </a:ext>
              </a:extLst>
            </p:cNvPr>
            <p:cNvCxnSpPr/>
            <p:nvPr/>
          </p:nvCxnSpPr>
          <p:spPr>
            <a:xfrm flipV="1">
              <a:off x="8563889" y="3662164"/>
              <a:ext cx="2314937" cy="2314937"/>
            </a:xfrm>
            <a:prstGeom prst="line">
              <a:avLst/>
            </a:prstGeom>
            <a:ln w="38100" cap="rnd">
              <a:gradFill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35E6780-DCEC-6B7B-775E-DF939074BB19}"/>
                </a:ext>
              </a:extLst>
            </p:cNvPr>
            <p:cNvCxnSpPr>
              <a:cxnSpLocks/>
            </p:cNvCxnSpPr>
            <p:nvPr/>
          </p:nvCxnSpPr>
          <p:spPr>
            <a:xfrm>
              <a:off x="8569678" y="879676"/>
              <a:ext cx="2314937" cy="2314937"/>
            </a:xfrm>
            <a:prstGeom prst="line">
              <a:avLst/>
            </a:prstGeom>
            <a:ln w="38100" cap="rnd">
              <a:gradFill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FB1894B-0EA3-9B20-E08D-1E513206FC98}"/>
                </a:ext>
              </a:extLst>
            </p:cNvPr>
            <p:cNvCxnSpPr>
              <a:cxnSpLocks/>
            </p:cNvCxnSpPr>
            <p:nvPr/>
          </p:nvCxnSpPr>
          <p:spPr>
            <a:xfrm>
              <a:off x="5397452" y="881210"/>
              <a:ext cx="2314937" cy="2314937"/>
            </a:xfrm>
            <a:prstGeom prst="line">
              <a:avLst/>
            </a:prstGeom>
            <a:ln w="38100" cap="rnd">
              <a:gradFill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67210A83-5CAB-F204-B685-59396D886903}"/>
                </a:ext>
              </a:extLst>
            </p:cNvPr>
            <p:cNvCxnSpPr>
              <a:cxnSpLocks/>
            </p:cNvCxnSpPr>
            <p:nvPr/>
          </p:nvCxnSpPr>
          <p:spPr>
            <a:xfrm>
              <a:off x="2194853" y="879676"/>
              <a:ext cx="2314937" cy="2314937"/>
            </a:xfrm>
            <a:prstGeom prst="line">
              <a:avLst/>
            </a:prstGeom>
            <a:ln w="38100" cap="rnd">
              <a:gradFill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F9D092A-0C8D-48F1-40B4-6AC9DF53FEC1}"/>
                </a:ext>
              </a:extLst>
            </p:cNvPr>
            <p:cNvCxnSpPr/>
            <p:nvPr/>
          </p:nvCxnSpPr>
          <p:spPr>
            <a:xfrm flipV="1">
              <a:off x="5391663" y="3660630"/>
              <a:ext cx="2314937" cy="2314937"/>
            </a:xfrm>
            <a:prstGeom prst="line">
              <a:avLst/>
            </a:prstGeom>
            <a:ln w="38100" cap="rnd">
              <a:gradFill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4D86E6-9BD4-83D9-BC42-4769FD581DD0}"/>
                </a:ext>
              </a:extLst>
            </p:cNvPr>
            <p:cNvCxnSpPr/>
            <p:nvPr/>
          </p:nvCxnSpPr>
          <p:spPr>
            <a:xfrm flipV="1">
              <a:off x="2189064" y="3662164"/>
              <a:ext cx="2314937" cy="2314937"/>
            </a:xfrm>
            <a:prstGeom prst="line">
              <a:avLst/>
            </a:prstGeom>
            <a:ln w="38100" cap="rnd">
              <a:gradFill>
                <a:gsLst>
                  <a:gs pos="0">
                    <a:schemeClr val="bg2">
                      <a:lumMod val="75000"/>
                    </a:schemeClr>
                  </a:gs>
                  <a:gs pos="100000">
                    <a:schemeClr val="bg2">
                      <a:lumMod val="25000"/>
                    </a:schemeClr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7B6859D5-09CB-6BBA-3ABC-C3F978496DEF}"/>
                </a:ext>
              </a:extLst>
            </p:cNvPr>
            <p:cNvSpPr/>
            <p:nvPr/>
          </p:nvSpPr>
          <p:spPr>
            <a:xfrm>
              <a:off x="1213337" y="3313659"/>
              <a:ext cx="9970319" cy="214902"/>
            </a:xfrm>
            <a:prstGeom prst="roundRect">
              <a:avLst>
                <a:gd name="adj" fmla="val 50000"/>
              </a:avLst>
            </a:prstGeom>
            <a:gradFill>
              <a:gsLst>
                <a:gs pos="35000">
                  <a:schemeClr val="tx1">
                    <a:lumMod val="65000"/>
                    <a:lumOff val="35000"/>
                  </a:schemeClr>
                </a:gs>
                <a:gs pos="0">
                  <a:schemeClr val="bg2">
                    <a:lumMod val="75000"/>
                  </a:schemeClr>
                </a:gs>
                <a:gs pos="89000">
                  <a:schemeClr val="bg2">
                    <a:lumMod val="1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134" name="Right Triangle 133">
              <a:extLst>
                <a:ext uri="{FF2B5EF4-FFF2-40B4-BE49-F238E27FC236}">
                  <a16:creationId xmlns:a16="http://schemas.microsoft.com/office/drawing/2014/main" id="{8AF392FB-000D-3094-6972-9ADD72A12DDF}"/>
                </a:ext>
              </a:extLst>
            </p:cNvPr>
            <p:cNvSpPr/>
            <p:nvPr/>
          </p:nvSpPr>
          <p:spPr>
            <a:xfrm rot="13500000">
              <a:off x="-771896" y="2447802"/>
              <a:ext cx="1985223" cy="1991129"/>
            </a:xfrm>
            <a:custGeom>
              <a:avLst/>
              <a:gdLst>
                <a:gd name="connsiteX0" fmla="*/ 0 w 1689094"/>
                <a:gd name="connsiteY0" fmla="*/ 1689094 h 1689094"/>
                <a:gd name="connsiteX1" fmla="*/ 0 w 1689094"/>
                <a:gd name="connsiteY1" fmla="*/ 0 h 1689094"/>
                <a:gd name="connsiteX2" fmla="*/ 1689094 w 1689094"/>
                <a:gd name="connsiteY2" fmla="*/ 1689094 h 1689094"/>
                <a:gd name="connsiteX3" fmla="*/ 0 w 1689094"/>
                <a:gd name="connsiteY3" fmla="*/ 1689094 h 1689094"/>
                <a:gd name="connsiteX0" fmla="*/ 0 w 1689094"/>
                <a:gd name="connsiteY0" fmla="*/ 1689094 h 1689094"/>
                <a:gd name="connsiteX1" fmla="*/ 0 w 1689094"/>
                <a:gd name="connsiteY1" fmla="*/ 0 h 1689094"/>
                <a:gd name="connsiteX2" fmla="*/ 867990 w 1689094"/>
                <a:gd name="connsiteY2" fmla="*/ 852972 h 1689094"/>
                <a:gd name="connsiteX3" fmla="*/ 1689094 w 1689094"/>
                <a:gd name="connsiteY3" fmla="*/ 1689094 h 1689094"/>
                <a:gd name="connsiteX4" fmla="*/ 0 w 1689094"/>
                <a:gd name="connsiteY4" fmla="*/ 1689094 h 1689094"/>
                <a:gd name="connsiteX0" fmla="*/ 0 w 1689094"/>
                <a:gd name="connsiteY0" fmla="*/ 1689094 h 1689094"/>
                <a:gd name="connsiteX1" fmla="*/ 0 w 1689094"/>
                <a:gd name="connsiteY1" fmla="*/ 0 h 1689094"/>
                <a:gd name="connsiteX2" fmla="*/ 638823 w 1689094"/>
                <a:gd name="connsiteY2" fmla="*/ 1131246 h 1689094"/>
                <a:gd name="connsiteX3" fmla="*/ 1689094 w 1689094"/>
                <a:gd name="connsiteY3" fmla="*/ 1689094 h 1689094"/>
                <a:gd name="connsiteX4" fmla="*/ 0 w 1689094"/>
                <a:gd name="connsiteY4" fmla="*/ 1689094 h 1689094"/>
                <a:gd name="connsiteX0" fmla="*/ 0 w 1689094"/>
                <a:gd name="connsiteY0" fmla="*/ 1689094 h 1689094"/>
                <a:gd name="connsiteX1" fmla="*/ 0 w 1689094"/>
                <a:gd name="connsiteY1" fmla="*/ 0 h 1689094"/>
                <a:gd name="connsiteX2" fmla="*/ 638823 w 1689094"/>
                <a:gd name="connsiteY2" fmla="*/ 1131246 h 1689094"/>
                <a:gd name="connsiteX3" fmla="*/ 1689094 w 1689094"/>
                <a:gd name="connsiteY3" fmla="*/ 1689094 h 1689094"/>
                <a:gd name="connsiteX4" fmla="*/ 0 w 1689094"/>
                <a:gd name="connsiteY4" fmla="*/ 1689094 h 1689094"/>
                <a:gd name="connsiteX0" fmla="*/ 0 w 1689094"/>
                <a:gd name="connsiteY0" fmla="*/ 1689094 h 1689094"/>
                <a:gd name="connsiteX1" fmla="*/ 0 w 1689094"/>
                <a:gd name="connsiteY1" fmla="*/ 0 h 1689094"/>
                <a:gd name="connsiteX2" fmla="*/ 638823 w 1689094"/>
                <a:gd name="connsiteY2" fmla="*/ 1131246 h 1689094"/>
                <a:gd name="connsiteX3" fmla="*/ 1689094 w 1689094"/>
                <a:gd name="connsiteY3" fmla="*/ 1689094 h 1689094"/>
                <a:gd name="connsiteX4" fmla="*/ 0 w 1689094"/>
                <a:gd name="connsiteY4" fmla="*/ 1689094 h 1689094"/>
                <a:gd name="connsiteX0" fmla="*/ 0 w 1689094"/>
                <a:gd name="connsiteY0" fmla="*/ 1689094 h 1689094"/>
                <a:gd name="connsiteX1" fmla="*/ 0 w 1689094"/>
                <a:gd name="connsiteY1" fmla="*/ 0 h 1689094"/>
                <a:gd name="connsiteX2" fmla="*/ 638823 w 1689094"/>
                <a:gd name="connsiteY2" fmla="*/ 1131246 h 1689094"/>
                <a:gd name="connsiteX3" fmla="*/ 1689094 w 1689094"/>
                <a:gd name="connsiteY3" fmla="*/ 1689094 h 1689094"/>
                <a:gd name="connsiteX4" fmla="*/ 0 w 1689094"/>
                <a:gd name="connsiteY4" fmla="*/ 1689094 h 1689094"/>
                <a:gd name="connsiteX0" fmla="*/ 0 w 1689094"/>
                <a:gd name="connsiteY0" fmla="*/ 1689094 h 1689094"/>
                <a:gd name="connsiteX1" fmla="*/ 0 w 1689094"/>
                <a:gd name="connsiteY1" fmla="*/ 0 h 1689094"/>
                <a:gd name="connsiteX2" fmla="*/ 638823 w 1689094"/>
                <a:gd name="connsiteY2" fmla="*/ 1131246 h 1689094"/>
                <a:gd name="connsiteX3" fmla="*/ 1689094 w 1689094"/>
                <a:gd name="connsiteY3" fmla="*/ 1689094 h 1689094"/>
                <a:gd name="connsiteX4" fmla="*/ 0 w 1689094"/>
                <a:gd name="connsiteY4" fmla="*/ 1689094 h 1689094"/>
                <a:gd name="connsiteX0" fmla="*/ 0 w 1689094"/>
                <a:gd name="connsiteY0" fmla="*/ 1689094 h 1689094"/>
                <a:gd name="connsiteX1" fmla="*/ 0 w 1689094"/>
                <a:gd name="connsiteY1" fmla="*/ 0 h 1689094"/>
                <a:gd name="connsiteX2" fmla="*/ 638823 w 1689094"/>
                <a:gd name="connsiteY2" fmla="*/ 1131246 h 1689094"/>
                <a:gd name="connsiteX3" fmla="*/ 1689094 w 1689094"/>
                <a:gd name="connsiteY3" fmla="*/ 1689094 h 1689094"/>
                <a:gd name="connsiteX4" fmla="*/ 0 w 1689094"/>
                <a:gd name="connsiteY4" fmla="*/ 1689094 h 1689094"/>
                <a:gd name="connsiteX0" fmla="*/ 0 w 1689094"/>
                <a:gd name="connsiteY0" fmla="*/ 1689094 h 1779515"/>
                <a:gd name="connsiteX1" fmla="*/ 0 w 1689094"/>
                <a:gd name="connsiteY1" fmla="*/ 0 h 1779515"/>
                <a:gd name="connsiteX2" fmla="*/ 638823 w 1689094"/>
                <a:gd name="connsiteY2" fmla="*/ 1131246 h 1779515"/>
                <a:gd name="connsiteX3" fmla="*/ 1689094 w 1689094"/>
                <a:gd name="connsiteY3" fmla="*/ 1689094 h 1779515"/>
                <a:gd name="connsiteX4" fmla="*/ 0 w 1689094"/>
                <a:gd name="connsiteY4" fmla="*/ 1689094 h 1779515"/>
                <a:gd name="connsiteX0" fmla="*/ 26184 w 1715278"/>
                <a:gd name="connsiteY0" fmla="*/ 1689094 h 1779515"/>
                <a:gd name="connsiteX1" fmla="*/ 26184 w 1715278"/>
                <a:gd name="connsiteY1" fmla="*/ 0 h 1779515"/>
                <a:gd name="connsiteX2" fmla="*/ 665007 w 1715278"/>
                <a:gd name="connsiteY2" fmla="*/ 1131246 h 1779515"/>
                <a:gd name="connsiteX3" fmla="*/ 1715278 w 1715278"/>
                <a:gd name="connsiteY3" fmla="*/ 1689094 h 1779515"/>
                <a:gd name="connsiteX4" fmla="*/ 26184 w 1715278"/>
                <a:gd name="connsiteY4" fmla="*/ 1689094 h 1779515"/>
                <a:gd name="connsiteX0" fmla="*/ 20970 w 1710064"/>
                <a:gd name="connsiteY0" fmla="*/ 1689094 h 1779515"/>
                <a:gd name="connsiteX1" fmla="*/ 20970 w 1710064"/>
                <a:gd name="connsiteY1" fmla="*/ 0 h 1779515"/>
                <a:gd name="connsiteX2" fmla="*/ 659793 w 1710064"/>
                <a:gd name="connsiteY2" fmla="*/ 1131246 h 1779515"/>
                <a:gd name="connsiteX3" fmla="*/ 1710064 w 1710064"/>
                <a:gd name="connsiteY3" fmla="*/ 1689094 h 1779515"/>
                <a:gd name="connsiteX4" fmla="*/ 20970 w 1710064"/>
                <a:gd name="connsiteY4" fmla="*/ 1689094 h 1779515"/>
                <a:gd name="connsiteX0" fmla="*/ 85143 w 1774237"/>
                <a:gd name="connsiteY0" fmla="*/ 1689094 h 1779515"/>
                <a:gd name="connsiteX1" fmla="*/ 85143 w 1774237"/>
                <a:gd name="connsiteY1" fmla="*/ 0 h 1779515"/>
                <a:gd name="connsiteX2" fmla="*/ 723966 w 1774237"/>
                <a:gd name="connsiteY2" fmla="*/ 1131246 h 1779515"/>
                <a:gd name="connsiteX3" fmla="*/ 1774237 w 1774237"/>
                <a:gd name="connsiteY3" fmla="*/ 1689094 h 1779515"/>
                <a:gd name="connsiteX4" fmla="*/ 85143 w 1774237"/>
                <a:gd name="connsiteY4" fmla="*/ 1689094 h 177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74237" h="1779515">
                  <a:moveTo>
                    <a:pt x="85143" y="1689094"/>
                  </a:moveTo>
                  <a:cubicBezTo>
                    <a:pt x="344795" y="1122385"/>
                    <a:pt x="-200130" y="877563"/>
                    <a:pt x="85143" y="0"/>
                  </a:cubicBezTo>
                  <a:cubicBezTo>
                    <a:pt x="298084" y="377082"/>
                    <a:pt x="723822" y="459520"/>
                    <a:pt x="723966" y="1131246"/>
                  </a:cubicBezTo>
                  <a:cubicBezTo>
                    <a:pt x="1188640" y="1088027"/>
                    <a:pt x="1424147" y="1503145"/>
                    <a:pt x="1774237" y="1689094"/>
                  </a:cubicBezTo>
                  <a:cubicBezTo>
                    <a:pt x="1079542" y="1937794"/>
                    <a:pt x="961876" y="1583052"/>
                    <a:pt x="85143" y="1689094"/>
                  </a:cubicBezTo>
                  <a:close/>
                </a:path>
              </a:pathLst>
            </a:custGeom>
            <a:gradFill>
              <a:gsLst>
                <a:gs pos="18000">
                  <a:schemeClr val="bg2">
                    <a:lumMod val="25000"/>
                  </a:schemeClr>
                </a:gs>
                <a:gs pos="80000">
                  <a:schemeClr val="bg2">
                    <a:lumMod val="75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1F3C1A05-2C90-C47E-95E8-455266213106}"/>
                </a:ext>
              </a:extLst>
            </p:cNvPr>
            <p:cNvGrpSpPr/>
            <p:nvPr/>
          </p:nvGrpSpPr>
          <p:grpSpPr>
            <a:xfrm>
              <a:off x="9433859" y="2186711"/>
              <a:ext cx="2336573" cy="2373825"/>
              <a:chOff x="9905048" y="2422210"/>
              <a:chExt cx="1966453" cy="1997804"/>
            </a:xfrm>
          </p:grpSpPr>
          <p:sp>
            <p:nvSpPr>
              <p:cNvPr id="135" name="Right Triangle 134">
                <a:extLst>
                  <a:ext uri="{FF2B5EF4-FFF2-40B4-BE49-F238E27FC236}">
                    <a16:creationId xmlns:a16="http://schemas.microsoft.com/office/drawing/2014/main" id="{4DF128F1-6D12-522F-DEA2-768A58E554DF}"/>
                  </a:ext>
                </a:extLst>
              </p:cNvPr>
              <p:cNvSpPr/>
              <p:nvPr/>
            </p:nvSpPr>
            <p:spPr>
              <a:xfrm rot="13500000">
                <a:off x="9889373" y="2437885"/>
                <a:ext cx="1997804" cy="1966453"/>
              </a:xfrm>
              <a:custGeom>
                <a:avLst/>
                <a:gdLst>
                  <a:gd name="connsiteX0" fmla="*/ 0 w 2098210"/>
                  <a:gd name="connsiteY0" fmla="*/ 2098210 h 2098210"/>
                  <a:gd name="connsiteX1" fmla="*/ 0 w 2098210"/>
                  <a:gd name="connsiteY1" fmla="*/ 0 h 2098210"/>
                  <a:gd name="connsiteX2" fmla="*/ 2098210 w 2098210"/>
                  <a:gd name="connsiteY2" fmla="*/ 2098210 h 2098210"/>
                  <a:gd name="connsiteX3" fmla="*/ 0 w 2098210"/>
                  <a:gd name="connsiteY3" fmla="*/ 2098210 h 2098210"/>
                  <a:gd name="connsiteX0" fmla="*/ 0 w 2747897"/>
                  <a:gd name="connsiteY0" fmla="*/ 2766548 h 2766548"/>
                  <a:gd name="connsiteX1" fmla="*/ 649687 w 2747897"/>
                  <a:gd name="connsiteY1" fmla="*/ 0 h 2766548"/>
                  <a:gd name="connsiteX2" fmla="*/ 2747897 w 2747897"/>
                  <a:gd name="connsiteY2" fmla="*/ 2098210 h 2766548"/>
                  <a:gd name="connsiteX3" fmla="*/ 0 w 2747897"/>
                  <a:gd name="connsiteY3" fmla="*/ 2766548 h 2766548"/>
                  <a:gd name="connsiteX0" fmla="*/ 78500 w 2826397"/>
                  <a:gd name="connsiteY0" fmla="*/ 2766548 h 2766548"/>
                  <a:gd name="connsiteX1" fmla="*/ 728187 w 2826397"/>
                  <a:gd name="connsiteY1" fmla="*/ 0 h 2766548"/>
                  <a:gd name="connsiteX2" fmla="*/ 2826397 w 2826397"/>
                  <a:gd name="connsiteY2" fmla="*/ 2098210 h 2766548"/>
                  <a:gd name="connsiteX3" fmla="*/ 78500 w 2826397"/>
                  <a:gd name="connsiteY3" fmla="*/ 2766548 h 2766548"/>
                  <a:gd name="connsiteX0" fmla="*/ 78500 w 2826397"/>
                  <a:gd name="connsiteY0" fmla="*/ 2766548 h 2856205"/>
                  <a:gd name="connsiteX1" fmla="*/ 728187 w 2826397"/>
                  <a:gd name="connsiteY1" fmla="*/ 0 h 2856205"/>
                  <a:gd name="connsiteX2" fmla="*/ 2826397 w 2826397"/>
                  <a:gd name="connsiteY2" fmla="*/ 2098210 h 2856205"/>
                  <a:gd name="connsiteX3" fmla="*/ 78500 w 2826397"/>
                  <a:gd name="connsiteY3" fmla="*/ 2766548 h 2856205"/>
                  <a:gd name="connsiteX0" fmla="*/ 134934 w 2882831"/>
                  <a:gd name="connsiteY0" fmla="*/ 2766548 h 2856205"/>
                  <a:gd name="connsiteX1" fmla="*/ 784621 w 2882831"/>
                  <a:gd name="connsiteY1" fmla="*/ 0 h 2856205"/>
                  <a:gd name="connsiteX2" fmla="*/ 2882831 w 2882831"/>
                  <a:gd name="connsiteY2" fmla="*/ 2098210 h 2856205"/>
                  <a:gd name="connsiteX3" fmla="*/ 134934 w 2882831"/>
                  <a:gd name="connsiteY3" fmla="*/ 2766548 h 2856205"/>
                  <a:gd name="connsiteX0" fmla="*/ 134934 w 2882831"/>
                  <a:gd name="connsiteY0" fmla="*/ 2766548 h 2899461"/>
                  <a:gd name="connsiteX1" fmla="*/ 784621 w 2882831"/>
                  <a:gd name="connsiteY1" fmla="*/ 0 h 2899461"/>
                  <a:gd name="connsiteX2" fmla="*/ 2882831 w 2882831"/>
                  <a:gd name="connsiteY2" fmla="*/ 2098210 h 2899461"/>
                  <a:gd name="connsiteX3" fmla="*/ 134934 w 2882831"/>
                  <a:gd name="connsiteY3" fmla="*/ 2766548 h 2899461"/>
                  <a:gd name="connsiteX0" fmla="*/ 134934 w 2882831"/>
                  <a:gd name="connsiteY0" fmla="*/ 2766548 h 2899461"/>
                  <a:gd name="connsiteX1" fmla="*/ 784621 w 2882831"/>
                  <a:gd name="connsiteY1" fmla="*/ 0 h 2899461"/>
                  <a:gd name="connsiteX2" fmla="*/ 2882831 w 2882831"/>
                  <a:gd name="connsiteY2" fmla="*/ 2098210 h 2899461"/>
                  <a:gd name="connsiteX3" fmla="*/ 134934 w 2882831"/>
                  <a:gd name="connsiteY3" fmla="*/ 2766548 h 2899461"/>
                  <a:gd name="connsiteX0" fmla="*/ 134934 w 2882831"/>
                  <a:gd name="connsiteY0" fmla="*/ 2766548 h 2899461"/>
                  <a:gd name="connsiteX1" fmla="*/ 784621 w 2882831"/>
                  <a:gd name="connsiteY1" fmla="*/ 0 h 2899461"/>
                  <a:gd name="connsiteX2" fmla="*/ 2882831 w 2882831"/>
                  <a:gd name="connsiteY2" fmla="*/ 2098210 h 2899461"/>
                  <a:gd name="connsiteX3" fmla="*/ 134934 w 2882831"/>
                  <a:gd name="connsiteY3" fmla="*/ 2766548 h 2899461"/>
                  <a:gd name="connsiteX0" fmla="*/ 134934 w 2882831"/>
                  <a:gd name="connsiteY0" fmla="*/ 2766548 h 3017556"/>
                  <a:gd name="connsiteX1" fmla="*/ 784621 w 2882831"/>
                  <a:gd name="connsiteY1" fmla="*/ 0 h 3017556"/>
                  <a:gd name="connsiteX2" fmla="*/ 2882831 w 2882831"/>
                  <a:gd name="connsiteY2" fmla="*/ 2098210 h 3017556"/>
                  <a:gd name="connsiteX3" fmla="*/ 347285 w 2882831"/>
                  <a:gd name="connsiteY3" fmla="*/ 2813085 h 3017556"/>
                  <a:gd name="connsiteX4" fmla="*/ 134934 w 2882831"/>
                  <a:gd name="connsiteY4" fmla="*/ 2766548 h 3017556"/>
                  <a:gd name="connsiteX0" fmla="*/ 134934 w 2882831"/>
                  <a:gd name="connsiteY0" fmla="*/ 2766548 h 2894973"/>
                  <a:gd name="connsiteX1" fmla="*/ 784621 w 2882831"/>
                  <a:gd name="connsiteY1" fmla="*/ 0 h 2894973"/>
                  <a:gd name="connsiteX2" fmla="*/ 2882831 w 2882831"/>
                  <a:gd name="connsiteY2" fmla="*/ 2098210 h 2894973"/>
                  <a:gd name="connsiteX3" fmla="*/ 347285 w 2882831"/>
                  <a:gd name="connsiteY3" fmla="*/ 2813085 h 2894973"/>
                  <a:gd name="connsiteX4" fmla="*/ 134934 w 2882831"/>
                  <a:gd name="connsiteY4" fmla="*/ 2766548 h 2894973"/>
                  <a:gd name="connsiteX0" fmla="*/ 134934 w 2882831"/>
                  <a:gd name="connsiteY0" fmla="*/ 2766548 h 2894973"/>
                  <a:gd name="connsiteX1" fmla="*/ 784621 w 2882831"/>
                  <a:gd name="connsiteY1" fmla="*/ 0 h 2894973"/>
                  <a:gd name="connsiteX2" fmla="*/ 2882831 w 2882831"/>
                  <a:gd name="connsiteY2" fmla="*/ 2098210 h 2894973"/>
                  <a:gd name="connsiteX3" fmla="*/ 347285 w 2882831"/>
                  <a:gd name="connsiteY3" fmla="*/ 2813085 h 2894973"/>
                  <a:gd name="connsiteX4" fmla="*/ 134934 w 2882831"/>
                  <a:gd name="connsiteY4" fmla="*/ 2766548 h 2894973"/>
                  <a:gd name="connsiteX0" fmla="*/ 106979 w 2854876"/>
                  <a:gd name="connsiteY0" fmla="*/ 2766548 h 2894973"/>
                  <a:gd name="connsiteX1" fmla="*/ 42670 w 2854876"/>
                  <a:gd name="connsiteY1" fmla="*/ 2486687 h 2894973"/>
                  <a:gd name="connsiteX2" fmla="*/ 756666 w 2854876"/>
                  <a:gd name="connsiteY2" fmla="*/ 0 h 2894973"/>
                  <a:gd name="connsiteX3" fmla="*/ 2854876 w 2854876"/>
                  <a:gd name="connsiteY3" fmla="*/ 2098210 h 2894973"/>
                  <a:gd name="connsiteX4" fmla="*/ 319330 w 2854876"/>
                  <a:gd name="connsiteY4" fmla="*/ 2813085 h 2894973"/>
                  <a:gd name="connsiteX5" fmla="*/ 106979 w 2854876"/>
                  <a:gd name="connsiteY5" fmla="*/ 2766548 h 2894973"/>
                  <a:gd name="connsiteX0" fmla="*/ 108925 w 2856822"/>
                  <a:gd name="connsiteY0" fmla="*/ 2766548 h 2894973"/>
                  <a:gd name="connsiteX1" fmla="*/ 44616 w 2856822"/>
                  <a:gd name="connsiteY1" fmla="*/ 2486687 h 2894973"/>
                  <a:gd name="connsiteX2" fmla="*/ 758612 w 2856822"/>
                  <a:gd name="connsiteY2" fmla="*/ 0 h 2894973"/>
                  <a:gd name="connsiteX3" fmla="*/ 2856822 w 2856822"/>
                  <a:gd name="connsiteY3" fmla="*/ 2098210 h 2894973"/>
                  <a:gd name="connsiteX4" fmla="*/ 321276 w 2856822"/>
                  <a:gd name="connsiteY4" fmla="*/ 2813085 h 2894973"/>
                  <a:gd name="connsiteX5" fmla="*/ 108925 w 2856822"/>
                  <a:gd name="connsiteY5" fmla="*/ 2766548 h 2894973"/>
                  <a:gd name="connsiteX0" fmla="*/ 385586 w 2856822"/>
                  <a:gd name="connsiteY0" fmla="*/ 2427716 h 2846252"/>
                  <a:gd name="connsiteX1" fmla="*/ 44616 w 2856822"/>
                  <a:gd name="connsiteY1" fmla="*/ 2486687 h 2846252"/>
                  <a:gd name="connsiteX2" fmla="*/ 758612 w 2856822"/>
                  <a:gd name="connsiteY2" fmla="*/ 0 h 2846252"/>
                  <a:gd name="connsiteX3" fmla="*/ 2856822 w 2856822"/>
                  <a:gd name="connsiteY3" fmla="*/ 2098210 h 2846252"/>
                  <a:gd name="connsiteX4" fmla="*/ 321276 w 2856822"/>
                  <a:gd name="connsiteY4" fmla="*/ 2813085 h 2846252"/>
                  <a:gd name="connsiteX5" fmla="*/ 385586 w 2856822"/>
                  <a:gd name="connsiteY5" fmla="*/ 2427716 h 2846252"/>
                  <a:gd name="connsiteX0" fmla="*/ 385586 w 2856822"/>
                  <a:gd name="connsiteY0" fmla="*/ 2427716 h 2846252"/>
                  <a:gd name="connsiteX1" fmla="*/ 44616 w 2856822"/>
                  <a:gd name="connsiteY1" fmla="*/ 2486687 h 2846252"/>
                  <a:gd name="connsiteX2" fmla="*/ 758612 w 2856822"/>
                  <a:gd name="connsiteY2" fmla="*/ 0 h 2846252"/>
                  <a:gd name="connsiteX3" fmla="*/ 2856822 w 2856822"/>
                  <a:gd name="connsiteY3" fmla="*/ 2098210 h 2846252"/>
                  <a:gd name="connsiteX4" fmla="*/ 321276 w 2856822"/>
                  <a:gd name="connsiteY4" fmla="*/ 2813085 h 2846252"/>
                  <a:gd name="connsiteX5" fmla="*/ 385586 w 2856822"/>
                  <a:gd name="connsiteY5" fmla="*/ 2427716 h 2846252"/>
                  <a:gd name="connsiteX0" fmla="*/ 385586 w 2856822"/>
                  <a:gd name="connsiteY0" fmla="*/ 2427716 h 2846252"/>
                  <a:gd name="connsiteX1" fmla="*/ 44616 w 2856822"/>
                  <a:gd name="connsiteY1" fmla="*/ 2486687 h 2846252"/>
                  <a:gd name="connsiteX2" fmla="*/ 758612 w 2856822"/>
                  <a:gd name="connsiteY2" fmla="*/ 0 h 2846252"/>
                  <a:gd name="connsiteX3" fmla="*/ 2856822 w 2856822"/>
                  <a:gd name="connsiteY3" fmla="*/ 2098210 h 2846252"/>
                  <a:gd name="connsiteX4" fmla="*/ 321276 w 2856822"/>
                  <a:gd name="connsiteY4" fmla="*/ 2813085 h 2846252"/>
                  <a:gd name="connsiteX5" fmla="*/ 385586 w 2856822"/>
                  <a:gd name="connsiteY5" fmla="*/ 2427716 h 2846252"/>
                  <a:gd name="connsiteX0" fmla="*/ 385586 w 2856822"/>
                  <a:gd name="connsiteY0" fmla="*/ 2427716 h 2846252"/>
                  <a:gd name="connsiteX1" fmla="*/ 44616 w 2856822"/>
                  <a:gd name="connsiteY1" fmla="*/ 2486687 h 2846252"/>
                  <a:gd name="connsiteX2" fmla="*/ 758612 w 2856822"/>
                  <a:gd name="connsiteY2" fmla="*/ 0 h 2846252"/>
                  <a:gd name="connsiteX3" fmla="*/ 2856822 w 2856822"/>
                  <a:gd name="connsiteY3" fmla="*/ 2098210 h 2846252"/>
                  <a:gd name="connsiteX4" fmla="*/ 321276 w 2856822"/>
                  <a:gd name="connsiteY4" fmla="*/ 2813085 h 2846252"/>
                  <a:gd name="connsiteX5" fmla="*/ 385586 w 2856822"/>
                  <a:gd name="connsiteY5" fmla="*/ 2427716 h 2846252"/>
                  <a:gd name="connsiteX0" fmla="*/ 385586 w 2856822"/>
                  <a:gd name="connsiteY0" fmla="*/ 2427716 h 2846252"/>
                  <a:gd name="connsiteX1" fmla="*/ 44616 w 2856822"/>
                  <a:gd name="connsiteY1" fmla="*/ 2486687 h 2846252"/>
                  <a:gd name="connsiteX2" fmla="*/ 758612 w 2856822"/>
                  <a:gd name="connsiteY2" fmla="*/ 0 h 2846252"/>
                  <a:gd name="connsiteX3" fmla="*/ 2856822 w 2856822"/>
                  <a:gd name="connsiteY3" fmla="*/ 2098210 h 2846252"/>
                  <a:gd name="connsiteX4" fmla="*/ 321276 w 2856822"/>
                  <a:gd name="connsiteY4" fmla="*/ 2813085 h 2846252"/>
                  <a:gd name="connsiteX5" fmla="*/ 385586 w 2856822"/>
                  <a:gd name="connsiteY5" fmla="*/ 2427716 h 2846252"/>
                  <a:gd name="connsiteX0" fmla="*/ 416672 w 2856822"/>
                  <a:gd name="connsiteY0" fmla="*/ 2458802 h 2846252"/>
                  <a:gd name="connsiteX1" fmla="*/ 44616 w 2856822"/>
                  <a:gd name="connsiteY1" fmla="*/ 2486687 h 2846252"/>
                  <a:gd name="connsiteX2" fmla="*/ 758612 w 2856822"/>
                  <a:gd name="connsiteY2" fmla="*/ 0 h 2846252"/>
                  <a:gd name="connsiteX3" fmla="*/ 2856822 w 2856822"/>
                  <a:gd name="connsiteY3" fmla="*/ 2098210 h 2846252"/>
                  <a:gd name="connsiteX4" fmla="*/ 321276 w 2856822"/>
                  <a:gd name="connsiteY4" fmla="*/ 2813085 h 2846252"/>
                  <a:gd name="connsiteX5" fmla="*/ 416672 w 2856822"/>
                  <a:gd name="connsiteY5" fmla="*/ 2458802 h 2846252"/>
                  <a:gd name="connsiteX0" fmla="*/ 416672 w 2856822"/>
                  <a:gd name="connsiteY0" fmla="*/ 2458802 h 2846252"/>
                  <a:gd name="connsiteX1" fmla="*/ 44616 w 2856822"/>
                  <a:gd name="connsiteY1" fmla="*/ 2486687 h 2846252"/>
                  <a:gd name="connsiteX2" fmla="*/ 758612 w 2856822"/>
                  <a:gd name="connsiteY2" fmla="*/ 0 h 2846252"/>
                  <a:gd name="connsiteX3" fmla="*/ 2856822 w 2856822"/>
                  <a:gd name="connsiteY3" fmla="*/ 2098210 h 2846252"/>
                  <a:gd name="connsiteX4" fmla="*/ 321276 w 2856822"/>
                  <a:gd name="connsiteY4" fmla="*/ 2813085 h 2846252"/>
                  <a:gd name="connsiteX5" fmla="*/ 416672 w 2856822"/>
                  <a:gd name="connsiteY5" fmla="*/ 2458802 h 2846252"/>
                  <a:gd name="connsiteX0" fmla="*/ 416672 w 2856822"/>
                  <a:gd name="connsiteY0" fmla="*/ 2458802 h 2846252"/>
                  <a:gd name="connsiteX1" fmla="*/ 44616 w 2856822"/>
                  <a:gd name="connsiteY1" fmla="*/ 2486687 h 2846252"/>
                  <a:gd name="connsiteX2" fmla="*/ 758612 w 2856822"/>
                  <a:gd name="connsiteY2" fmla="*/ 0 h 2846252"/>
                  <a:gd name="connsiteX3" fmla="*/ 2856822 w 2856822"/>
                  <a:gd name="connsiteY3" fmla="*/ 2098210 h 2846252"/>
                  <a:gd name="connsiteX4" fmla="*/ 321276 w 2856822"/>
                  <a:gd name="connsiteY4" fmla="*/ 2813085 h 2846252"/>
                  <a:gd name="connsiteX5" fmla="*/ 416672 w 2856822"/>
                  <a:gd name="connsiteY5" fmla="*/ 2458802 h 2846252"/>
                  <a:gd name="connsiteX0" fmla="*/ 461171 w 2901321"/>
                  <a:gd name="connsiteY0" fmla="*/ 2458802 h 2846252"/>
                  <a:gd name="connsiteX1" fmla="*/ 89115 w 2901321"/>
                  <a:gd name="connsiteY1" fmla="*/ 2486687 h 2846252"/>
                  <a:gd name="connsiteX2" fmla="*/ 803111 w 2901321"/>
                  <a:gd name="connsiteY2" fmla="*/ 0 h 2846252"/>
                  <a:gd name="connsiteX3" fmla="*/ 2901321 w 2901321"/>
                  <a:gd name="connsiteY3" fmla="*/ 2098210 h 2846252"/>
                  <a:gd name="connsiteX4" fmla="*/ 365775 w 2901321"/>
                  <a:gd name="connsiteY4" fmla="*/ 2813085 h 2846252"/>
                  <a:gd name="connsiteX5" fmla="*/ 461171 w 2901321"/>
                  <a:gd name="connsiteY5" fmla="*/ 2458802 h 2846252"/>
                  <a:gd name="connsiteX0" fmla="*/ 477010 w 2917160"/>
                  <a:gd name="connsiteY0" fmla="*/ 2458802 h 2846252"/>
                  <a:gd name="connsiteX1" fmla="*/ 104954 w 2917160"/>
                  <a:gd name="connsiteY1" fmla="*/ 2486687 h 2846252"/>
                  <a:gd name="connsiteX2" fmla="*/ 818950 w 2917160"/>
                  <a:gd name="connsiteY2" fmla="*/ 0 h 2846252"/>
                  <a:gd name="connsiteX3" fmla="*/ 2917160 w 2917160"/>
                  <a:gd name="connsiteY3" fmla="*/ 2098210 h 2846252"/>
                  <a:gd name="connsiteX4" fmla="*/ 381614 w 2917160"/>
                  <a:gd name="connsiteY4" fmla="*/ 2813085 h 2846252"/>
                  <a:gd name="connsiteX5" fmla="*/ 477010 w 2917160"/>
                  <a:gd name="connsiteY5" fmla="*/ 2458802 h 2846252"/>
                  <a:gd name="connsiteX0" fmla="*/ 477010 w 2917160"/>
                  <a:gd name="connsiteY0" fmla="*/ 2458802 h 2866120"/>
                  <a:gd name="connsiteX1" fmla="*/ 104954 w 2917160"/>
                  <a:gd name="connsiteY1" fmla="*/ 2486687 h 2866120"/>
                  <a:gd name="connsiteX2" fmla="*/ 818950 w 2917160"/>
                  <a:gd name="connsiteY2" fmla="*/ 0 h 2866120"/>
                  <a:gd name="connsiteX3" fmla="*/ 2917160 w 2917160"/>
                  <a:gd name="connsiteY3" fmla="*/ 2098210 h 2866120"/>
                  <a:gd name="connsiteX4" fmla="*/ 381614 w 2917160"/>
                  <a:gd name="connsiteY4" fmla="*/ 2813085 h 2866120"/>
                  <a:gd name="connsiteX5" fmla="*/ 477010 w 2917160"/>
                  <a:gd name="connsiteY5" fmla="*/ 2458802 h 2866120"/>
                  <a:gd name="connsiteX0" fmla="*/ 471664 w 2911814"/>
                  <a:gd name="connsiteY0" fmla="*/ 2458802 h 2866120"/>
                  <a:gd name="connsiteX1" fmla="*/ 105824 w 2911814"/>
                  <a:gd name="connsiteY1" fmla="*/ 2542641 h 2866120"/>
                  <a:gd name="connsiteX2" fmla="*/ 813604 w 2911814"/>
                  <a:gd name="connsiteY2" fmla="*/ 0 h 2866120"/>
                  <a:gd name="connsiteX3" fmla="*/ 2911814 w 2911814"/>
                  <a:gd name="connsiteY3" fmla="*/ 2098210 h 2866120"/>
                  <a:gd name="connsiteX4" fmla="*/ 376268 w 2911814"/>
                  <a:gd name="connsiteY4" fmla="*/ 2813085 h 2866120"/>
                  <a:gd name="connsiteX5" fmla="*/ 471664 w 2911814"/>
                  <a:gd name="connsiteY5" fmla="*/ 2458802 h 2866120"/>
                  <a:gd name="connsiteX0" fmla="*/ 471664 w 2911814"/>
                  <a:gd name="connsiteY0" fmla="*/ 2458802 h 2866120"/>
                  <a:gd name="connsiteX1" fmla="*/ 105824 w 2911814"/>
                  <a:gd name="connsiteY1" fmla="*/ 2542641 h 2866120"/>
                  <a:gd name="connsiteX2" fmla="*/ 813604 w 2911814"/>
                  <a:gd name="connsiteY2" fmla="*/ 0 h 2866120"/>
                  <a:gd name="connsiteX3" fmla="*/ 2911814 w 2911814"/>
                  <a:gd name="connsiteY3" fmla="*/ 2098210 h 2866120"/>
                  <a:gd name="connsiteX4" fmla="*/ 376268 w 2911814"/>
                  <a:gd name="connsiteY4" fmla="*/ 2813085 h 2866120"/>
                  <a:gd name="connsiteX5" fmla="*/ 471664 w 2911814"/>
                  <a:gd name="connsiteY5" fmla="*/ 2458802 h 2866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11814" h="2866120">
                    <a:moveTo>
                      <a:pt x="471664" y="2458802"/>
                    </a:moveTo>
                    <a:cubicBezTo>
                      <a:pt x="357166" y="2385749"/>
                      <a:pt x="174730" y="2490822"/>
                      <a:pt x="105824" y="2542641"/>
                    </a:cubicBezTo>
                    <a:cubicBezTo>
                      <a:pt x="-202440" y="2050465"/>
                      <a:pt x="201909" y="618068"/>
                      <a:pt x="813604" y="0"/>
                    </a:cubicBezTo>
                    <a:cubicBezTo>
                      <a:pt x="1404208" y="1243400"/>
                      <a:pt x="1761671" y="1495172"/>
                      <a:pt x="2911814" y="2098210"/>
                    </a:cubicBezTo>
                    <a:cubicBezTo>
                      <a:pt x="2183022" y="2806416"/>
                      <a:pt x="887096" y="2965922"/>
                      <a:pt x="376268" y="2813085"/>
                    </a:cubicBezTo>
                    <a:cubicBezTo>
                      <a:pt x="452956" y="2694443"/>
                      <a:pt x="495139" y="2601251"/>
                      <a:pt x="471664" y="2458802"/>
                    </a:cubicBezTo>
                    <a:close/>
                  </a:path>
                </a:pathLst>
              </a:custGeom>
              <a:gradFill>
                <a:gsLst>
                  <a:gs pos="96000">
                    <a:schemeClr val="bg2">
                      <a:lumMod val="25000"/>
                    </a:schemeClr>
                  </a:gs>
                  <a:gs pos="33000">
                    <a:schemeClr val="bg2">
                      <a:lumMod val="1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 dirty="0">
                  <a:latin typeface="Century Gothic" panose="020B0502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3F4B6089-947F-BA44-6244-0DBC3998FC7A}"/>
                  </a:ext>
                </a:extLst>
              </p:cNvPr>
              <p:cNvSpPr/>
              <p:nvPr/>
            </p:nvSpPr>
            <p:spPr>
              <a:xfrm>
                <a:off x="10961141" y="2945608"/>
                <a:ext cx="285226" cy="2852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Century Gothic" panose="020B0502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1F1A4AE-7731-B4D5-4E6B-E970799ED27C}"/>
                </a:ext>
              </a:extLst>
            </p:cNvPr>
            <p:cNvSpPr/>
            <p:nvPr/>
          </p:nvSpPr>
          <p:spPr>
            <a:xfrm>
              <a:off x="6506496" y="298472"/>
              <a:ext cx="2963119" cy="509286"/>
            </a:xfrm>
            <a:prstGeom prst="roundRect">
              <a:avLst>
                <a:gd name="adj" fmla="val 50000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6F10979A-941C-9B54-650F-BB83575B7D57}"/>
                </a:ext>
              </a:extLst>
            </p:cNvPr>
            <p:cNvSpPr/>
            <p:nvPr/>
          </p:nvSpPr>
          <p:spPr>
            <a:xfrm>
              <a:off x="3334270" y="298472"/>
              <a:ext cx="2963119" cy="509286"/>
            </a:xfrm>
            <a:prstGeom prst="roundRect">
              <a:avLst>
                <a:gd name="adj" fmla="val 50000"/>
              </a:avLst>
            </a:prstGeom>
            <a:solidFill>
              <a:srgbClr val="FFCE5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62DB82EC-ED07-32E9-768D-4ADA67D46C20}"/>
                </a:ext>
              </a:extLst>
            </p:cNvPr>
            <p:cNvSpPr/>
            <p:nvPr/>
          </p:nvSpPr>
          <p:spPr>
            <a:xfrm>
              <a:off x="162046" y="298472"/>
              <a:ext cx="2963119" cy="509286"/>
            </a:xfrm>
            <a:prstGeom prst="roundRect">
              <a:avLst>
                <a:gd name="adj" fmla="val 50000"/>
              </a:avLst>
            </a:prstGeom>
            <a:solidFill>
              <a:srgbClr val="D4AFB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1B559353-1AEE-4A06-D3F2-38D4986FC1EA}"/>
                </a:ext>
              </a:extLst>
            </p:cNvPr>
            <p:cNvSpPr/>
            <p:nvPr/>
          </p:nvSpPr>
          <p:spPr>
            <a:xfrm flipV="1">
              <a:off x="162045" y="6048327"/>
              <a:ext cx="2963119" cy="509285"/>
            </a:xfrm>
            <a:prstGeom prst="roundRect">
              <a:avLst>
                <a:gd name="adj" fmla="val 50000"/>
              </a:avLst>
            </a:prstGeom>
            <a:solidFill>
              <a:srgbClr val="7EC4C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6FA3427B-E334-30AF-C6F7-841836E05147}"/>
                </a:ext>
              </a:extLst>
            </p:cNvPr>
            <p:cNvSpPr/>
            <p:nvPr/>
          </p:nvSpPr>
          <p:spPr>
            <a:xfrm flipV="1">
              <a:off x="3334270" y="6039968"/>
              <a:ext cx="2963119" cy="509286"/>
            </a:xfrm>
            <a:prstGeom prst="roundRect">
              <a:avLst>
                <a:gd name="adj" fmla="val 50000"/>
              </a:avLst>
            </a:prstGeom>
            <a:solidFill>
              <a:srgbClr val="FDEDD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F32B9A55-2FBC-D031-DA6A-8485F0201CD5}"/>
                </a:ext>
              </a:extLst>
            </p:cNvPr>
            <p:cNvSpPr/>
            <p:nvPr/>
          </p:nvSpPr>
          <p:spPr>
            <a:xfrm flipV="1">
              <a:off x="6506494" y="6039968"/>
              <a:ext cx="2963119" cy="509286"/>
            </a:xfrm>
            <a:prstGeom prst="roundRect">
              <a:avLst>
                <a:gd name="adj" fmla="val 50000"/>
              </a:avLst>
            </a:prstGeom>
            <a:solidFill>
              <a:srgbClr val="D1CFE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Century Gothic" panose="020B0502020202020204" pitchFamily="34" charset="0"/>
                <a:ea typeface="MS PGothic" panose="020B0600070205080204" pitchFamily="34" charset="-128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C7BD71A-2412-3957-C52F-4260353E64C3}"/>
                </a:ext>
              </a:extLst>
            </p:cNvPr>
            <p:cNvSpPr txBox="1"/>
            <p:nvPr/>
          </p:nvSpPr>
          <p:spPr>
            <a:xfrm>
              <a:off x="6538324" y="1176199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C29924B-0EED-4458-F042-7533CB0C16C2}"/>
                </a:ext>
              </a:extLst>
            </p:cNvPr>
            <p:cNvSpPr txBox="1"/>
            <p:nvPr/>
          </p:nvSpPr>
          <p:spPr>
            <a:xfrm>
              <a:off x="7248717" y="1863319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0DAB3E5-7504-9A6D-4E14-3607870C11EB}"/>
                </a:ext>
              </a:extLst>
            </p:cNvPr>
            <p:cNvSpPr txBox="1"/>
            <p:nvPr/>
          </p:nvSpPr>
          <p:spPr>
            <a:xfrm>
              <a:off x="7956704" y="2579492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B67434E-2833-5FC7-9A7C-6D46C02CC30C}"/>
                </a:ext>
              </a:extLst>
            </p:cNvPr>
            <p:cNvSpPr txBox="1"/>
            <p:nvPr/>
          </p:nvSpPr>
          <p:spPr>
            <a:xfrm>
              <a:off x="295608" y="383838"/>
              <a:ext cx="2696900" cy="3460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ja-JP" sz="20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33449A-446C-6F9C-C1B7-C0FFF70C83BB}"/>
                </a:ext>
              </a:extLst>
            </p:cNvPr>
            <p:cNvSpPr txBox="1"/>
            <p:nvPr/>
          </p:nvSpPr>
          <p:spPr>
            <a:xfrm>
              <a:off x="3467831" y="383838"/>
              <a:ext cx="2696901" cy="3460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ja-JP" sz="20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304543-D712-4F30-9300-CCB3F3456E84}"/>
                </a:ext>
              </a:extLst>
            </p:cNvPr>
            <p:cNvSpPr txBox="1"/>
            <p:nvPr/>
          </p:nvSpPr>
          <p:spPr>
            <a:xfrm>
              <a:off x="6640056" y="383838"/>
              <a:ext cx="2696901" cy="3460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ja-JP" sz="20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7FD14BA-8341-4F57-F499-D472EA1B0A84}"/>
                </a:ext>
              </a:extLst>
            </p:cNvPr>
            <p:cNvSpPr txBox="1"/>
            <p:nvPr/>
          </p:nvSpPr>
          <p:spPr>
            <a:xfrm>
              <a:off x="295606" y="6125334"/>
              <a:ext cx="2696901" cy="3460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ja-JP" sz="20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871F2F7-9F41-3352-4133-E656E307304E}"/>
                </a:ext>
              </a:extLst>
            </p:cNvPr>
            <p:cNvSpPr txBox="1"/>
            <p:nvPr/>
          </p:nvSpPr>
          <p:spPr>
            <a:xfrm>
              <a:off x="3467831" y="6125334"/>
              <a:ext cx="2696901" cy="3460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ja-JP" sz="20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1A5D1F6-0555-0C2B-165D-3CC88B0F9AC9}"/>
                </a:ext>
              </a:extLst>
            </p:cNvPr>
            <p:cNvSpPr txBox="1"/>
            <p:nvPr/>
          </p:nvSpPr>
          <p:spPr>
            <a:xfrm>
              <a:off x="6640056" y="6125334"/>
              <a:ext cx="2696901" cy="3460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ja-JP" sz="20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3A18558-2690-884A-3199-47858BFDDAFF}"/>
                </a:ext>
              </a:extLst>
            </p:cNvPr>
            <p:cNvSpPr txBox="1"/>
            <p:nvPr/>
          </p:nvSpPr>
          <p:spPr>
            <a:xfrm>
              <a:off x="3366098" y="1177733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5725808-7267-5A3C-69B8-7384F5C4ADCD}"/>
                </a:ext>
              </a:extLst>
            </p:cNvPr>
            <p:cNvSpPr txBox="1"/>
            <p:nvPr/>
          </p:nvSpPr>
          <p:spPr>
            <a:xfrm>
              <a:off x="4076492" y="1864853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6E49127-AC1B-311F-3A81-070189FD1A62}"/>
                </a:ext>
              </a:extLst>
            </p:cNvPr>
            <p:cNvSpPr txBox="1"/>
            <p:nvPr/>
          </p:nvSpPr>
          <p:spPr>
            <a:xfrm>
              <a:off x="4784478" y="2581025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EF35F95C-CF2B-DCD3-0808-38AA745DCE8F}"/>
                </a:ext>
              </a:extLst>
            </p:cNvPr>
            <p:cNvSpPr txBox="1"/>
            <p:nvPr/>
          </p:nvSpPr>
          <p:spPr>
            <a:xfrm>
              <a:off x="163498" y="1176199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B1200BB-8112-1900-F861-59A9A1EEE78C}"/>
                </a:ext>
              </a:extLst>
            </p:cNvPr>
            <p:cNvSpPr txBox="1"/>
            <p:nvPr/>
          </p:nvSpPr>
          <p:spPr>
            <a:xfrm>
              <a:off x="873892" y="1863319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96A07B3-319B-FDC4-E939-BB5AAD107B42}"/>
                </a:ext>
              </a:extLst>
            </p:cNvPr>
            <p:cNvSpPr txBox="1"/>
            <p:nvPr/>
          </p:nvSpPr>
          <p:spPr>
            <a:xfrm>
              <a:off x="1581879" y="2579492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ABCC653-5E0D-1548-A5E0-000A3CC364A3}"/>
                </a:ext>
              </a:extLst>
            </p:cNvPr>
            <p:cNvSpPr txBox="1"/>
            <p:nvPr/>
          </p:nvSpPr>
          <p:spPr>
            <a:xfrm rot="10800000" flipV="1">
              <a:off x="6532534" y="5436333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D4F84B0-1D1B-E4CA-CA21-25C43B291C0C}"/>
                </a:ext>
              </a:extLst>
            </p:cNvPr>
            <p:cNvSpPr txBox="1"/>
            <p:nvPr/>
          </p:nvSpPr>
          <p:spPr>
            <a:xfrm rot="10800000" flipV="1">
              <a:off x="7242929" y="4749212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32BB44D-7A47-4FF6-7728-33BDA4DCED42}"/>
                </a:ext>
              </a:extLst>
            </p:cNvPr>
            <p:cNvSpPr txBox="1"/>
            <p:nvPr/>
          </p:nvSpPr>
          <p:spPr>
            <a:xfrm rot="10800000" flipV="1">
              <a:off x="7950915" y="4033040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258D869E-E066-6C0E-5DD2-98482F016054}"/>
                </a:ext>
              </a:extLst>
            </p:cNvPr>
            <p:cNvSpPr txBox="1"/>
            <p:nvPr/>
          </p:nvSpPr>
          <p:spPr>
            <a:xfrm rot="10800000" flipV="1">
              <a:off x="3360308" y="5434799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589DB05-2E29-AA0A-C783-4451014399A7}"/>
                </a:ext>
              </a:extLst>
            </p:cNvPr>
            <p:cNvSpPr txBox="1"/>
            <p:nvPr/>
          </p:nvSpPr>
          <p:spPr>
            <a:xfrm rot="10800000" flipV="1">
              <a:off x="4070702" y="4747679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3AB1D6C-823F-D800-1546-2E95F29A457E}"/>
                </a:ext>
              </a:extLst>
            </p:cNvPr>
            <p:cNvSpPr txBox="1"/>
            <p:nvPr/>
          </p:nvSpPr>
          <p:spPr>
            <a:xfrm rot="10800000" flipV="1">
              <a:off x="4778689" y="4031506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4ECA409-E72F-9CBC-F272-61E8D9C63875}"/>
                </a:ext>
              </a:extLst>
            </p:cNvPr>
            <p:cNvSpPr txBox="1"/>
            <p:nvPr/>
          </p:nvSpPr>
          <p:spPr>
            <a:xfrm rot="10800000" flipV="1">
              <a:off x="157710" y="5436333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AF9985C-792B-0459-A44B-A98C2E2AC010}"/>
                </a:ext>
              </a:extLst>
            </p:cNvPr>
            <p:cNvSpPr txBox="1"/>
            <p:nvPr/>
          </p:nvSpPr>
          <p:spPr>
            <a:xfrm rot="10800000" flipV="1">
              <a:off x="868103" y="4749212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B9081245-8C32-A49F-BB06-AA45DBFCDCDB}"/>
                </a:ext>
              </a:extLst>
            </p:cNvPr>
            <p:cNvSpPr txBox="1"/>
            <p:nvPr/>
          </p:nvSpPr>
          <p:spPr>
            <a:xfrm rot="10800000" flipV="1">
              <a:off x="1576090" y="4031506"/>
              <a:ext cx="2278025" cy="242270"/>
            </a:xfrm>
            <a:prstGeom prst="rect">
              <a:avLst/>
            </a:prstGeom>
            <a:noFill/>
          </p:spPr>
          <p:txBody>
            <a:bodyPr wrap="square" lIns="0" tIns="0" rIns="91440" bIns="0" rtlCol="0">
              <a:spAutoFit/>
            </a:bodyPr>
            <a:lstStyle/>
            <a:p>
              <a:pPr algn="r" rtl="0"/>
              <a:r>
                <a:rPr lang="ja-JP" sz="1400">
                  <a:latin typeface="Century Gothic" panose="020B0502020202020204" pitchFamily="34" charset="0"/>
                  <a:ea typeface="MS PGothic" panose="020B0600070205080204" pitchFamily="34" charset="-128"/>
                </a:rPr>
                <a:t>テキスト</a:t>
              </a:r>
            </a:p>
          </p:txBody>
        </p:sp>
      </p:grpSp>
      <p:sp>
        <p:nvSpPr>
          <p:cNvPr id="3" name="Title 1">
            <a:extLst>
              <a:ext uri="{FF2B5EF4-FFF2-40B4-BE49-F238E27FC236}">
                <a16:creationId xmlns:a16="http://schemas.microsoft.com/office/drawing/2014/main" id="{F47A508A-E506-6952-D559-4877352497A3}"/>
              </a:ext>
            </a:extLst>
          </p:cNvPr>
          <p:cNvSpPr txBox="1">
            <a:spLocks/>
          </p:cNvSpPr>
          <p:nvPr/>
        </p:nvSpPr>
        <p:spPr>
          <a:xfrm>
            <a:off x="3683054" y="0"/>
            <a:ext cx="4825893" cy="990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34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ja-JP" sz="4000" b="1">
                <a:latin typeface="Century Gothic" panose="020B0502020202020204" pitchFamily="34" charset="0"/>
                <a:ea typeface="MS PGothic" panose="020B0600070205080204" pitchFamily="34" charset="-128"/>
              </a:rPr>
              <a:t>フィッシュボーン図</a:t>
            </a:r>
          </a:p>
        </p:txBody>
      </p:sp>
    </p:spTree>
    <p:extLst>
      <p:ext uri="{BB962C8B-B14F-4D97-AF65-F5344CB8AC3E}">
        <p14:creationId xmlns:p14="http://schemas.microsoft.com/office/powerpoint/2010/main" val="8046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4DAEA9-AE22-D7E2-2BCA-5EAD82D3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635" y="1"/>
            <a:ext cx="3820730" cy="990600"/>
          </a:xfrm>
        </p:spPr>
        <p:txBody>
          <a:bodyPr>
            <a:normAutofit/>
          </a:bodyPr>
          <a:lstStyle/>
          <a:p>
            <a:pPr algn="ctr" rtl="0"/>
            <a:r>
              <a:rPr lang="ja-JP" sz="4000" b="1" dirty="0">
                <a:latin typeface="Century Gothic" panose="020B0502020202020204" pitchFamily="34" charset="0"/>
                <a:ea typeface="MS PGothic" panose="020B0600070205080204" pitchFamily="34" charset="-128"/>
              </a:rPr>
              <a:t>プロセス マップ</a:t>
            </a:r>
            <a:br>
              <a:rPr lang="en-US" b="1" dirty="0"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400" i="1" kern="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現在のプロセス フローの概要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B0CDC-B56E-2D22-51C4-78A46F795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520317"/>
              </p:ext>
            </p:extLst>
          </p:nvPr>
        </p:nvGraphicFramePr>
        <p:xfrm>
          <a:off x="721453" y="1192442"/>
          <a:ext cx="10947633" cy="524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7633">
                  <a:extLst>
                    <a:ext uri="{9D8B030D-6E8A-4147-A177-3AD203B41FA5}">
                      <a16:colId xmlns:a16="http://schemas.microsoft.com/office/drawing/2014/main" val="1659455668"/>
                    </a:ext>
                  </a:extLst>
                </a:gridCol>
              </a:tblGrid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AFB9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67288"/>
                  </a:ext>
                </a:extLst>
              </a:tr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FE2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97261"/>
                  </a:ext>
                </a:extLst>
              </a:tr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8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01265"/>
                  </a:ext>
                </a:extLst>
              </a:tr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C4C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556499"/>
                  </a:ext>
                </a:extLst>
              </a:tr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F6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540713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E57B91-C72D-4083-9764-0A5C29C04DA5}"/>
              </a:ext>
            </a:extLst>
          </p:cNvPr>
          <p:cNvSpPr/>
          <p:nvPr/>
        </p:nvSpPr>
        <p:spPr>
          <a:xfrm>
            <a:off x="1291904" y="1308966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5BA87A-84CC-A77D-8895-9D7E4A440863}"/>
              </a:ext>
            </a:extLst>
          </p:cNvPr>
          <p:cNvGrpSpPr/>
          <p:nvPr/>
        </p:nvGrpSpPr>
        <p:grpSpPr>
          <a:xfrm>
            <a:off x="370190" y="1356182"/>
            <a:ext cx="702524" cy="4900240"/>
            <a:chOff x="370190" y="1356182"/>
            <a:chExt cx="702524" cy="4900240"/>
          </a:xfrm>
        </p:grpSpPr>
        <p:sp>
          <p:nvSpPr>
            <p:cNvPr id="8" name="Rectangle: Rounded Corners 3">
              <a:extLst>
                <a:ext uri="{FF2B5EF4-FFF2-40B4-BE49-F238E27FC236}">
                  <a16:creationId xmlns:a16="http://schemas.microsoft.com/office/drawing/2014/main" id="{2AF16876-EFE3-B90E-EF5D-259710B3F0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0" y="1356182"/>
              <a:ext cx="702523" cy="702523"/>
            </a:xfrm>
            <a:prstGeom prst="ellipse">
              <a:avLst/>
            </a:prstGeom>
            <a:solidFill>
              <a:srgbClr val="D4AFB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1AB4191-75D9-E210-888E-7126E85E57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1" y="2420437"/>
              <a:ext cx="702523" cy="702523"/>
            </a:xfrm>
            <a:prstGeom prst="ellipse">
              <a:avLst/>
            </a:prstGeom>
            <a:solidFill>
              <a:srgbClr val="D1CFE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" name="Rectangle: Rounded Corners 10">
              <a:extLst>
                <a:ext uri="{FF2B5EF4-FFF2-40B4-BE49-F238E27FC236}">
                  <a16:creationId xmlns:a16="http://schemas.microsoft.com/office/drawing/2014/main" id="{92483A45-A356-223E-EC0F-C9B815B9A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1" y="3463632"/>
              <a:ext cx="702523" cy="70252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" name="Rectangle: Rounded Corners 11">
              <a:extLst>
                <a:ext uri="{FF2B5EF4-FFF2-40B4-BE49-F238E27FC236}">
                  <a16:creationId xmlns:a16="http://schemas.microsoft.com/office/drawing/2014/main" id="{1C4BEBD3-5983-A0C3-8C41-9C08475578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0" y="4506827"/>
              <a:ext cx="702523" cy="702523"/>
            </a:xfrm>
            <a:prstGeom prst="ellipse">
              <a:avLst/>
            </a:prstGeom>
            <a:solidFill>
              <a:srgbClr val="7EC4C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" name="Rectangle: Rounded Corners 12">
              <a:extLst>
                <a:ext uri="{FF2B5EF4-FFF2-40B4-BE49-F238E27FC236}">
                  <a16:creationId xmlns:a16="http://schemas.microsoft.com/office/drawing/2014/main" id="{487CC4FF-BD84-3A19-1490-A06797EAF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0" y="5553899"/>
              <a:ext cx="702523" cy="702523"/>
            </a:xfrm>
            <a:prstGeom prst="ellipse">
              <a:avLst/>
            </a:prstGeom>
            <a:solidFill>
              <a:srgbClr val="DAEAF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8459A1-FC9F-B724-745F-570DF81C12A5}"/>
              </a:ext>
            </a:extLst>
          </p:cNvPr>
          <p:cNvSpPr/>
          <p:nvPr/>
        </p:nvSpPr>
        <p:spPr>
          <a:xfrm>
            <a:off x="2623432" y="2373221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9D8C83-3B84-CEBF-ED80-A3731F2464B8}"/>
              </a:ext>
            </a:extLst>
          </p:cNvPr>
          <p:cNvSpPr/>
          <p:nvPr/>
        </p:nvSpPr>
        <p:spPr>
          <a:xfrm>
            <a:off x="3799449" y="2373221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3523DE-6E0F-B842-D507-65239ADE0A45}"/>
              </a:ext>
            </a:extLst>
          </p:cNvPr>
          <p:cNvSpPr/>
          <p:nvPr/>
        </p:nvSpPr>
        <p:spPr>
          <a:xfrm>
            <a:off x="5075656" y="2373221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937948-BFB7-2839-2267-46DF50227751}"/>
              </a:ext>
            </a:extLst>
          </p:cNvPr>
          <p:cNvSpPr/>
          <p:nvPr/>
        </p:nvSpPr>
        <p:spPr>
          <a:xfrm>
            <a:off x="6351863" y="3416416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D9C637-E040-BC82-DDB6-C57C9D84058A}"/>
              </a:ext>
            </a:extLst>
          </p:cNvPr>
          <p:cNvSpPr/>
          <p:nvPr/>
        </p:nvSpPr>
        <p:spPr>
          <a:xfrm>
            <a:off x="7636777" y="4459611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C01C35-65F5-C239-1622-22DE0A02AA50}"/>
              </a:ext>
            </a:extLst>
          </p:cNvPr>
          <p:cNvSpPr/>
          <p:nvPr/>
        </p:nvSpPr>
        <p:spPr>
          <a:xfrm>
            <a:off x="10255541" y="5506683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698153-F6AC-3B3A-99DD-C0D0F713A0FF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3638500" y="2771698"/>
            <a:ext cx="1609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D6418158-F877-4274-92F2-334DC14682D6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6090724" y="2771698"/>
            <a:ext cx="261139" cy="10431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44AF0A99-3ADE-F815-646E-E7625F635D09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7366931" y="3814893"/>
            <a:ext cx="269846" cy="10431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F30A39F-21B5-0BEF-A3C7-FB5CED3CD08C}"/>
              </a:ext>
            </a:extLst>
          </p:cNvPr>
          <p:cNvSpPr/>
          <p:nvPr/>
        </p:nvSpPr>
        <p:spPr>
          <a:xfrm>
            <a:off x="9010474" y="3410456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212C1B-1497-8263-611E-2D8FD91BFAD1}"/>
              </a:ext>
            </a:extLst>
          </p:cNvPr>
          <p:cNvCxnSpPr>
            <a:cxnSpLocks/>
            <a:stCxn id="18" idx="3"/>
            <a:endCxn id="41" idx="1"/>
          </p:cNvCxnSpPr>
          <p:nvPr/>
        </p:nvCxnSpPr>
        <p:spPr>
          <a:xfrm flipV="1">
            <a:off x="8651845" y="3808933"/>
            <a:ext cx="358629" cy="10491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F3ADDA99-D58E-1598-3CBC-95ED935745EF}"/>
              </a:ext>
            </a:extLst>
          </p:cNvPr>
          <p:cNvCxnSpPr>
            <a:cxnSpLocks/>
            <a:stCxn id="41" idx="3"/>
            <a:endCxn id="19" idx="1"/>
          </p:cNvCxnSpPr>
          <p:nvPr/>
        </p:nvCxnSpPr>
        <p:spPr>
          <a:xfrm>
            <a:off x="10025542" y="3808933"/>
            <a:ext cx="229999" cy="20962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E6FB742-A3CD-EF9A-76B4-ADAF04B1ED90}"/>
              </a:ext>
            </a:extLst>
          </p:cNvPr>
          <p:cNvCxnSpPr>
            <a:stCxn id="7" idx="3"/>
            <a:endCxn id="14" idx="1"/>
          </p:cNvCxnSpPr>
          <p:nvPr/>
        </p:nvCxnSpPr>
        <p:spPr>
          <a:xfrm>
            <a:off x="2306972" y="1707443"/>
            <a:ext cx="316460" cy="106425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9C8F5E-5B5D-2EB9-05CB-46C79E62D021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4814517" y="2771698"/>
            <a:ext cx="2611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571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CF3B-299D-8C70-5F94-AD2230E1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678" y="0"/>
            <a:ext cx="6210645" cy="990600"/>
          </a:xfrm>
        </p:spPr>
        <p:txBody>
          <a:bodyPr>
            <a:normAutofit/>
          </a:bodyPr>
          <a:lstStyle/>
          <a:p>
            <a:pPr algn="ctr" rtl="0"/>
            <a:r>
              <a:rPr lang="ja-JP" sz="4000" b="1">
                <a:latin typeface="Century Gothic" panose="020B0502020202020204" pitchFamily="34" charset="0"/>
                <a:ea typeface="MS PGothic" panose="020B0600070205080204" pitchFamily="34" charset="-128"/>
              </a:rPr>
              <a:t>仮説の検証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926E7F-50E5-C98A-122F-838C39055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83758"/>
              </p:ext>
            </p:extLst>
          </p:nvPr>
        </p:nvGraphicFramePr>
        <p:xfrm>
          <a:off x="647700" y="1076325"/>
          <a:ext cx="10896600" cy="4964664"/>
        </p:xfrm>
        <a:graphic>
          <a:graphicData uri="http://schemas.openxmlformats.org/drawingml/2006/table">
            <a:tbl>
              <a:tblPr firstRow="1" firstCol="1" bandRow="1"/>
              <a:tblGrid>
                <a:gridCol w="2724150">
                  <a:extLst>
                    <a:ext uri="{9D8B030D-6E8A-4147-A177-3AD203B41FA5}">
                      <a16:colId xmlns:a16="http://schemas.microsoft.com/office/drawing/2014/main" val="506917477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32713809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405124328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1003869103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考えられる根本原因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仮説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真/偽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根拠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42182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55147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13819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753273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72832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93485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80546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3497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13566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29694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9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021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B75DEF7-3EED-88B3-293E-539B31C148B6}"/>
              </a:ext>
            </a:extLst>
          </p:cNvPr>
          <p:cNvGrpSpPr/>
          <p:nvPr/>
        </p:nvGrpSpPr>
        <p:grpSpPr>
          <a:xfrm>
            <a:off x="3406247" y="1670446"/>
            <a:ext cx="5259773" cy="3495384"/>
            <a:chOff x="3889228" y="1775925"/>
            <a:chExt cx="5259774" cy="349538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4C8D8F-13AF-B75F-BBC0-DE949D79AFD7}"/>
                </a:ext>
              </a:extLst>
            </p:cNvPr>
            <p:cNvSpPr txBox="1"/>
            <p:nvPr/>
          </p:nvSpPr>
          <p:spPr>
            <a:xfrm>
              <a:off x="3889228" y="4070979"/>
              <a:ext cx="5259774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ja-JP" sz="7200" b="1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改善フェーズ</a:t>
              </a:r>
            </a:p>
          </p:txBody>
        </p:sp>
        <p:pic>
          <p:nvPicPr>
            <p:cNvPr id="5" name="Graphic 4" descr="単色塗りつぶしの循環矢印">
              <a:extLst>
                <a:ext uri="{FF2B5EF4-FFF2-40B4-BE49-F238E27FC236}">
                  <a16:creationId xmlns:a16="http://schemas.microsoft.com/office/drawing/2014/main" id="{DCA6D5C3-FA56-655B-8346-3052DE357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339324" y="1775925"/>
              <a:ext cx="22860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8787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CF3B-299D-8C70-5F94-AD2230E1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1740" y="0"/>
            <a:ext cx="6948521" cy="990600"/>
          </a:xfrm>
        </p:spPr>
        <p:txBody>
          <a:bodyPr>
            <a:normAutofit/>
          </a:bodyPr>
          <a:lstStyle/>
          <a:p>
            <a:pPr algn="ctr" rtl="0"/>
            <a:r>
              <a:rPr lang="ja-JP" sz="4000" b="1">
                <a:latin typeface="Century Gothic" panose="020B0502020202020204" pitchFamily="34" charset="0"/>
                <a:ea typeface="MS PGothic" panose="020B0600070205080204" pitchFamily="34" charset="-128"/>
              </a:rPr>
              <a:t>解決策の優先順位チャート</a:t>
            </a:r>
            <a:br>
              <a:rPr lang="en-US" sz="4000" b="1" dirty="0"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400" i="1">
                <a:latin typeface="Century Gothic" panose="020B0502020202020204" pitchFamily="34" charset="0"/>
                <a:ea typeface="MS PGothic" panose="020B0600070205080204" pitchFamily="34" charset="-128"/>
              </a:rPr>
              <a:t>1 ～ 5 の評点でランク付けされた各解決策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926E7F-50E5-C98A-122F-838C39055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55108"/>
              </p:ext>
            </p:extLst>
          </p:nvPr>
        </p:nvGraphicFramePr>
        <p:xfrm>
          <a:off x="647700" y="2373210"/>
          <a:ext cx="10896601" cy="3592689"/>
        </p:xfrm>
        <a:graphic>
          <a:graphicData uri="http://schemas.openxmlformats.org/drawingml/2006/table">
            <a:tbl>
              <a:tblPr firstRow="1" firstCol="1" bandRow="1"/>
              <a:tblGrid>
                <a:gridCol w="2800175">
                  <a:extLst>
                    <a:ext uri="{9D8B030D-6E8A-4147-A177-3AD203B41FA5}">
                      <a16:colId xmlns:a16="http://schemas.microsoft.com/office/drawing/2014/main" val="506917477"/>
                    </a:ext>
                  </a:extLst>
                </a:gridCol>
                <a:gridCol w="1078824">
                  <a:extLst>
                    <a:ext uri="{9D8B030D-6E8A-4147-A177-3AD203B41FA5}">
                      <a16:colId xmlns:a16="http://schemas.microsoft.com/office/drawing/2014/main" val="32713809"/>
                    </a:ext>
                  </a:extLst>
                </a:gridCol>
                <a:gridCol w="1078824">
                  <a:extLst>
                    <a:ext uri="{9D8B030D-6E8A-4147-A177-3AD203B41FA5}">
                      <a16:colId xmlns:a16="http://schemas.microsoft.com/office/drawing/2014/main" val="2873973094"/>
                    </a:ext>
                  </a:extLst>
                </a:gridCol>
                <a:gridCol w="1078824">
                  <a:extLst>
                    <a:ext uri="{9D8B030D-6E8A-4147-A177-3AD203B41FA5}">
                      <a16:colId xmlns:a16="http://schemas.microsoft.com/office/drawing/2014/main" val="3840539937"/>
                    </a:ext>
                  </a:extLst>
                </a:gridCol>
                <a:gridCol w="1078824">
                  <a:extLst>
                    <a:ext uri="{9D8B030D-6E8A-4147-A177-3AD203B41FA5}">
                      <a16:colId xmlns:a16="http://schemas.microsoft.com/office/drawing/2014/main" val="2320167541"/>
                    </a:ext>
                  </a:extLst>
                </a:gridCol>
                <a:gridCol w="1078824">
                  <a:extLst>
                    <a:ext uri="{9D8B030D-6E8A-4147-A177-3AD203B41FA5}">
                      <a16:colId xmlns:a16="http://schemas.microsoft.com/office/drawing/2014/main" val="2405124328"/>
                    </a:ext>
                  </a:extLst>
                </a:gridCol>
                <a:gridCol w="1157681">
                  <a:extLst>
                    <a:ext uri="{9D8B030D-6E8A-4147-A177-3AD203B41FA5}">
                      <a16:colId xmlns:a16="http://schemas.microsoft.com/office/drawing/2014/main" val="766795224"/>
                    </a:ext>
                  </a:extLst>
                </a:gridCol>
                <a:gridCol w="1544625">
                  <a:extLst>
                    <a:ext uri="{9D8B030D-6E8A-4147-A177-3AD203B41FA5}">
                      <a16:colId xmlns:a16="http://schemas.microsoft.com/office/drawing/2014/main" val="3723606990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解決策の説明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基準 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基準 2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基準 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基準 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基準 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合計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実施の可否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42182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200" b="0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テキスト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0" kern="12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可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55147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ja-JP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テキスト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5C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0" kern="120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否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13819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ja-JP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テキスト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5C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5C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0" kern="120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可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753273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ja-JP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テキスト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5C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0" kern="120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否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72832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ja-JP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テキスト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E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0" kern="120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否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93485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ja-JP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テキスト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5C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0" kern="1200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可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80546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kumimoji="0" lang="ja-JP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テキスト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5C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D46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0" kern="120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可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349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A0AF1A-62E4-3E82-CB40-B22B5C962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519235"/>
              </p:ext>
            </p:extLst>
          </p:nvPr>
        </p:nvGraphicFramePr>
        <p:xfrm>
          <a:off x="4049165" y="1178535"/>
          <a:ext cx="4093670" cy="745363"/>
        </p:xfrm>
        <a:graphic>
          <a:graphicData uri="http://schemas.openxmlformats.org/drawingml/2006/table">
            <a:tbl>
              <a:tblPr firstRow="1" firstCol="1" bandRow="1"/>
              <a:tblGrid>
                <a:gridCol w="818734">
                  <a:extLst>
                    <a:ext uri="{9D8B030D-6E8A-4147-A177-3AD203B41FA5}">
                      <a16:colId xmlns:a16="http://schemas.microsoft.com/office/drawing/2014/main" val="1416887241"/>
                    </a:ext>
                  </a:extLst>
                </a:gridCol>
                <a:gridCol w="818734">
                  <a:extLst>
                    <a:ext uri="{9D8B030D-6E8A-4147-A177-3AD203B41FA5}">
                      <a16:colId xmlns:a16="http://schemas.microsoft.com/office/drawing/2014/main" val="3159988410"/>
                    </a:ext>
                  </a:extLst>
                </a:gridCol>
                <a:gridCol w="818734">
                  <a:extLst>
                    <a:ext uri="{9D8B030D-6E8A-4147-A177-3AD203B41FA5}">
                      <a16:colId xmlns:a16="http://schemas.microsoft.com/office/drawing/2014/main" val="1698759355"/>
                    </a:ext>
                  </a:extLst>
                </a:gridCol>
                <a:gridCol w="818734">
                  <a:extLst>
                    <a:ext uri="{9D8B030D-6E8A-4147-A177-3AD203B41FA5}">
                      <a16:colId xmlns:a16="http://schemas.microsoft.com/office/drawing/2014/main" val="3418983376"/>
                    </a:ext>
                  </a:extLst>
                </a:gridCol>
                <a:gridCol w="818734">
                  <a:extLst>
                    <a:ext uri="{9D8B030D-6E8A-4147-A177-3AD203B41FA5}">
                      <a16:colId xmlns:a16="http://schemas.microsoft.com/office/drawing/2014/main" val="1714982967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000" b="0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非常に低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0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000" b="0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中程度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0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000" b="0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非常に高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695387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5C4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C1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958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42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CF3B-299D-8C70-5F94-AD2230E1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880" y="0"/>
            <a:ext cx="4994241" cy="990600"/>
          </a:xfrm>
        </p:spPr>
        <p:txBody>
          <a:bodyPr>
            <a:normAutofit/>
          </a:bodyPr>
          <a:lstStyle/>
          <a:p>
            <a:pPr algn="ctr" rtl="0"/>
            <a:r>
              <a:rPr lang="ja-JP" sz="4000" b="1">
                <a:latin typeface="Century Gothic" panose="020B0502020202020204" pitchFamily="34" charset="0"/>
                <a:ea typeface="MS PGothic" panose="020B0600070205080204" pitchFamily="34" charset="-128"/>
              </a:rPr>
              <a:t>改善計画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926E7F-50E5-C98A-122F-838C39055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41579"/>
              </p:ext>
            </p:extLst>
          </p:nvPr>
        </p:nvGraphicFramePr>
        <p:xfrm>
          <a:off x="647700" y="1076325"/>
          <a:ext cx="10896601" cy="4964664"/>
        </p:xfrm>
        <a:graphic>
          <a:graphicData uri="http://schemas.openxmlformats.org/drawingml/2006/table">
            <a:tbl>
              <a:tblPr firstRow="1" firstCol="1" bandRow="1"/>
              <a:tblGrid>
                <a:gridCol w="2285767">
                  <a:extLst>
                    <a:ext uri="{9D8B030D-6E8A-4147-A177-3AD203B41FA5}">
                      <a16:colId xmlns:a16="http://schemas.microsoft.com/office/drawing/2014/main" val="506917477"/>
                    </a:ext>
                  </a:extLst>
                </a:gridCol>
                <a:gridCol w="2285767">
                  <a:extLst>
                    <a:ext uri="{9D8B030D-6E8A-4147-A177-3AD203B41FA5}">
                      <a16:colId xmlns:a16="http://schemas.microsoft.com/office/drawing/2014/main" val="32713809"/>
                    </a:ext>
                  </a:extLst>
                </a:gridCol>
                <a:gridCol w="2285767">
                  <a:extLst>
                    <a:ext uri="{9D8B030D-6E8A-4147-A177-3AD203B41FA5}">
                      <a16:colId xmlns:a16="http://schemas.microsoft.com/office/drawing/2014/main" val="2405124328"/>
                    </a:ext>
                  </a:extLst>
                </a:gridCol>
                <a:gridCol w="1111600">
                  <a:extLst>
                    <a:ext uri="{9D8B030D-6E8A-4147-A177-3AD203B41FA5}">
                      <a16:colId xmlns:a16="http://schemas.microsoft.com/office/drawing/2014/main" val="1003869103"/>
                    </a:ext>
                  </a:extLst>
                </a:gridCol>
                <a:gridCol w="1111600">
                  <a:extLst>
                    <a:ext uri="{9D8B030D-6E8A-4147-A177-3AD203B41FA5}">
                      <a16:colId xmlns:a16="http://schemas.microsoft.com/office/drawing/2014/main" val="866795409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1223056837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アクション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説明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割り当て先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優先度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期日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ステータス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42182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55147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13819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753273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72832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93485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80546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3497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13566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29694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9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463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4DAEA9-AE22-D7E2-2BCA-5EAD82D3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6010" y="1"/>
            <a:ext cx="6219981" cy="990600"/>
          </a:xfrm>
        </p:spPr>
        <p:txBody>
          <a:bodyPr>
            <a:normAutofit fontScale="90000"/>
          </a:bodyPr>
          <a:lstStyle/>
          <a:p>
            <a:pPr algn="ctr" rtl="0"/>
            <a:r>
              <a:rPr lang="ja-JP" b="1">
                <a:latin typeface="Century Gothic" panose="020B0502020202020204" pitchFamily="34" charset="0"/>
                <a:ea typeface="MS PGothic" panose="020B0600070205080204" pitchFamily="34" charset="-128"/>
              </a:rPr>
              <a:t>改善されたプロセス マップ</a:t>
            </a:r>
            <a:br>
              <a:rPr lang="en-US" b="1" dirty="0"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600" i="1" kern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改善内容を反映した更新済みのプロセス フロー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B0CDC-B56E-2D22-51C4-78A46F795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87314"/>
              </p:ext>
            </p:extLst>
          </p:nvPr>
        </p:nvGraphicFramePr>
        <p:xfrm>
          <a:off x="721453" y="1192442"/>
          <a:ext cx="10947633" cy="524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7633">
                  <a:extLst>
                    <a:ext uri="{9D8B030D-6E8A-4147-A177-3AD203B41FA5}">
                      <a16:colId xmlns:a16="http://schemas.microsoft.com/office/drawing/2014/main" val="1659455668"/>
                    </a:ext>
                  </a:extLst>
                </a:gridCol>
              </a:tblGrid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AFB9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67288"/>
                  </a:ext>
                </a:extLst>
              </a:tr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FE2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97261"/>
                  </a:ext>
                </a:extLst>
              </a:tr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8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01265"/>
                  </a:ext>
                </a:extLst>
              </a:tr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C4C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556499"/>
                  </a:ext>
                </a:extLst>
              </a:tr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F6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540713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E57B91-C72D-4083-9764-0A5C29C04DA5}"/>
              </a:ext>
            </a:extLst>
          </p:cNvPr>
          <p:cNvSpPr/>
          <p:nvPr/>
        </p:nvSpPr>
        <p:spPr>
          <a:xfrm>
            <a:off x="1291904" y="1308966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5BA87A-84CC-A77D-8895-9D7E4A440863}"/>
              </a:ext>
            </a:extLst>
          </p:cNvPr>
          <p:cNvGrpSpPr/>
          <p:nvPr/>
        </p:nvGrpSpPr>
        <p:grpSpPr>
          <a:xfrm>
            <a:off x="370190" y="1356182"/>
            <a:ext cx="702524" cy="4900240"/>
            <a:chOff x="370190" y="1356182"/>
            <a:chExt cx="702524" cy="4900240"/>
          </a:xfrm>
        </p:grpSpPr>
        <p:sp>
          <p:nvSpPr>
            <p:cNvPr id="8" name="Rectangle: Rounded Corners 3">
              <a:extLst>
                <a:ext uri="{FF2B5EF4-FFF2-40B4-BE49-F238E27FC236}">
                  <a16:creationId xmlns:a16="http://schemas.microsoft.com/office/drawing/2014/main" id="{2AF16876-EFE3-B90E-EF5D-259710B3F0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0" y="1356182"/>
              <a:ext cx="702523" cy="702523"/>
            </a:xfrm>
            <a:prstGeom prst="ellipse">
              <a:avLst/>
            </a:prstGeom>
            <a:solidFill>
              <a:srgbClr val="D4AFB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1AB4191-75D9-E210-888E-7126E85E57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1" y="2420437"/>
              <a:ext cx="702523" cy="702523"/>
            </a:xfrm>
            <a:prstGeom prst="ellipse">
              <a:avLst/>
            </a:prstGeom>
            <a:solidFill>
              <a:srgbClr val="D1CFE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" name="Rectangle: Rounded Corners 10">
              <a:extLst>
                <a:ext uri="{FF2B5EF4-FFF2-40B4-BE49-F238E27FC236}">
                  <a16:creationId xmlns:a16="http://schemas.microsoft.com/office/drawing/2014/main" id="{92483A45-A356-223E-EC0F-C9B815B9A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1" y="3463632"/>
              <a:ext cx="702523" cy="70252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" name="Rectangle: Rounded Corners 11">
              <a:extLst>
                <a:ext uri="{FF2B5EF4-FFF2-40B4-BE49-F238E27FC236}">
                  <a16:creationId xmlns:a16="http://schemas.microsoft.com/office/drawing/2014/main" id="{1C4BEBD3-5983-A0C3-8C41-9C08475578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0" y="4506827"/>
              <a:ext cx="702523" cy="702523"/>
            </a:xfrm>
            <a:prstGeom prst="ellipse">
              <a:avLst/>
            </a:prstGeom>
            <a:solidFill>
              <a:srgbClr val="7EC4C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" name="Rectangle: Rounded Corners 12">
              <a:extLst>
                <a:ext uri="{FF2B5EF4-FFF2-40B4-BE49-F238E27FC236}">
                  <a16:creationId xmlns:a16="http://schemas.microsoft.com/office/drawing/2014/main" id="{487CC4FF-BD84-3A19-1490-A06797EAF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0" y="5553899"/>
              <a:ext cx="702523" cy="702523"/>
            </a:xfrm>
            <a:prstGeom prst="ellipse">
              <a:avLst/>
            </a:prstGeom>
            <a:solidFill>
              <a:srgbClr val="DAEAF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8459A1-FC9F-B724-745F-570DF81C12A5}"/>
              </a:ext>
            </a:extLst>
          </p:cNvPr>
          <p:cNvSpPr/>
          <p:nvPr/>
        </p:nvSpPr>
        <p:spPr>
          <a:xfrm>
            <a:off x="2675166" y="4463488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9D8C83-3B84-CEBF-ED80-A3731F2464B8}"/>
              </a:ext>
            </a:extLst>
          </p:cNvPr>
          <p:cNvSpPr/>
          <p:nvPr/>
        </p:nvSpPr>
        <p:spPr>
          <a:xfrm>
            <a:off x="3851183" y="4463488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3523DE-6E0F-B842-D507-65239ADE0A45}"/>
              </a:ext>
            </a:extLst>
          </p:cNvPr>
          <p:cNvSpPr/>
          <p:nvPr/>
        </p:nvSpPr>
        <p:spPr>
          <a:xfrm>
            <a:off x="5127390" y="4463488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937948-BFB7-2839-2267-46DF50227751}"/>
              </a:ext>
            </a:extLst>
          </p:cNvPr>
          <p:cNvSpPr/>
          <p:nvPr/>
        </p:nvSpPr>
        <p:spPr>
          <a:xfrm>
            <a:off x="6351863" y="3416416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D9C637-E040-BC82-DDB6-C57C9D84058A}"/>
              </a:ext>
            </a:extLst>
          </p:cNvPr>
          <p:cNvSpPr/>
          <p:nvPr/>
        </p:nvSpPr>
        <p:spPr>
          <a:xfrm>
            <a:off x="7636777" y="4459611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C01C35-65F5-C239-1622-22DE0A02AA50}"/>
              </a:ext>
            </a:extLst>
          </p:cNvPr>
          <p:cNvSpPr/>
          <p:nvPr/>
        </p:nvSpPr>
        <p:spPr>
          <a:xfrm>
            <a:off x="10255541" y="5506683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698153-F6AC-3B3A-99DD-C0D0F713A0FF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3690234" y="4861965"/>
            <a:ext cx="1609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D6418158-F877-4274-92F2-334DC14682D6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6142458" y="3814893"/>
            <a:ext cx="209405" cy="104707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44AF0A99-3ADE-F815-646E-E7625F635D09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7366931" y="3814893"/>
            <a:ext cx="269846" cy="10431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F30A39F-21B5-0BEF-A3C7-FB5CED3CD08C}"/>
              </a:ext>
            </a:extLst>
          </p:cNvPr>
          <p:cNvSpPr/>
          <p:nvPr/>
        </p:nvSpPr>
        <p:spPr>
          <a:xfrm>
            <a:off x="9010474" y="3410456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212C1B-1497-8263-611E-2D8FD91BFAD1}"/>
              </a:ext>
            </a:extLst>
          </p:cNvPr>
          <p:cNvCxnSpPr>
            <a:cxnSpLocks/>
            <a:stCxn id="18" idx="3"/>
            <a:endCxn id="41" idx="1"/>
          </p:cNvCxnSpPr>
          <p:nvPr/>
        </p:nvCxnSpPr>
        <p:spPr>
          <a:xfrm flipV="1">
            <a:off x="8651845" y="3808933"/>
            <a:ext cx="358629" cy="10491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F3ADDA99-D58E-1598-3CBC-95ED935745EF}"/>
              </a:ext>
            </a:extLst>
          </p:cNvPr>
          <p:cNvCxnSpPr>
            <a:cxnSpLocks/>
            <a:stCxn id="41" idx="3"/>
            <a:endCxn id="19" idx="1"/>
          </p:cNvCxnSpPr>
          <p:nvPr/>
        </p:nvCxnSpPr>
        <p:spPr>
          <a:xfrm>
            <a:off x="10025542" y="3808933"/>
            <a:ext cx="229999" cy="20962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CE6FB742-A3CD-EF9A-76B4-ADAF04B1ED90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2306972" y="1707443"/>
            <a:ext cx="368194" cy="3154522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59C8F5E-5B5D-2EB9-05CB-46C79E62D021}"/>
              </a:ext>
            </a:extLst>
          </p:cNvPr>
          <p:cNvCxnSpPr>
            <a:stCxn id="15" idx="3"/>
            <a:endCxn id="16" idx="1"/>
          </p:cNvCxnSpPr>
          <p:nvPr/>
        </p:nvCxnSpPr>
        <p:spPr>
          <a:xfrm>
            <a:off x="4866251" y="4861965"/>
            <a:ext cx="26113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07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8819766F-EFEB-CDDA-818E-09DDF9F848C9}"/>
              </a:ext>
            </a:extLst>
          </p:cNvPr>
          <p:cNvGrpSpPr/>
          <p:nvPr/>
        </p:nvGrpSpPr>
        <p:grpSpPr>
          <a:xfrm>
            <a:off x="3407353" y="1667730"/>
            <a:ext cx="5259773" cy="3486330"/>
            <a:chOff x="3065361" y="589002"/>
            <a:chExt cx="5259773" cy="34863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4C8D8F-13AF-B75F-BBC0-DE949D79AFD7}"/>
                </a:ext>
              </a:extLst>
            </p:cNvPr>
            <p:cNvSpPr txBox="1"/>
            <p:nvPr/>
          </p:nvSpPr>
          <p:spPr>
            <a:xfrm>
              <a:off x="3065361" y="2875002"/>
              <a:ext cx="5259773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ja-JP" sz="7200" b="1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定義フェーズ</a:t>
              </a:r>
            </a:p>
          </p:txBody>
        </p:sp>
        <p:pic>
          <p:nvPicPr>
            <p:cNvPr id="48" name="Graphic 47" descr="単色塗りつぶしの落書き">
              <a:extLst>
                <a:ext uri="{FF2B5EF4-FFF2-40B4-BE49-F238E27FC236}">
                  <a16:creationId xmlns:a16="http://schemas.microsoft.com/office/drawing/2014/main" id="{883B497A-DDFF-2817-AA83-F9AB178EA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862910" y="589002"/>
              <a:ext cx="22860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8283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256931E-066D-DA16-EF07-F00DA1C2D8C0}"/>
              </a:ext>
            </a:extLst>
          </p:cNvPr>
          <p:cNvGrpSpPr/>
          <p:nvPr/>
        </p:nvGrpSpPr>
        <p:grpSpPr>
          <a:xfrm>
            <a:off x="3199368" y="1685837"/>
            <a:ext cx="5259773" cy="3486330"/>
            <a:chOff x="3436555" y="1775925"/>
            <a:chExt cx="5259771" cy="34863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4C8D8F-13AF-B75F-BBC0-DE949D79AFD7}"/>
                </a:ext>
              </a:extLst>
            </p:cNvPr>
            <p:cNvSpPr txBox="1"/>
            <p:nvPr/>
          </p:nvSpPr>
          <p:spPr>
            <a:xfrm>
              <a:off x="3436555" y="4061925"/>
              <a:ext cx="5259771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ja-JP" sz="7200" b="1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管理フェーズ</a:t>
              </a:r>
            </a:p>
          </p:txBody>
        </p:sp>
        <p:pic>
          <p:nvPicPr>
            <p:cNvPr id="3" name="Graphic 2" descr="単色塗りつぶしのチェックマーク">
              <a:extLst>
                <a:ext uri="{FF2B5EF4-FFF2-40B4-BE49-F238E27FC236}">
                  <a16:creationId xmlns:a16="http://schemas.microsoft.com/office/drawing/2014/main" id="{C15965D2-1079-32E1-C08A-B93A3E4EB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08491" y="1775925"/>
              <a:ext cx="22860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2527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5C94DA-70A4-794A-1DA5-DDB259837D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96101"/>
              </p:ext>
            </p:extLst>
          </p:nvPr>
        </p:nvGraphicFramePr>
        <p:xfrm>
          <a:off x="492152" y="1111884"/>
          <a:ext cx="11207696" cy="5171468"/>
        </p:xfrm>
        <a:graphic>
          <a:graphicData uri="http://schemas.openxmlformats.org/drawingml/2006/table">
            <a:tbl>
              <a:tblPr/>
              <a:tblGrid>
                <a:gridCol w="1499610">
                  <a:extLst>
                    <a:ext uri="{9D8B030D-6E8A-4147-A177-3AD203B41FA5}">
                      <a16:colId xmlns:a16="http://schemas.microsoft.com/office/drawing/2014/main" val="216852831"/>
                    </a:ext>
                  </a:extLst>
                </a:gridCol>
                <a:gridCol w="1302314">
                  <a:extLst>
                    <a:ext uri="{9D8B030D-6E8A-4147-A177-3AD203B41FA5}">
                      <a16:colId xmlns:a16="http://schemas.microsoft.com/office/drawing/2014/main" val="562541625"/>
                    </a:ext>
                  </a:extLst>
                </a:gridCol>
                <a:gridCol w="1400962">
                  <a:extLst>
                    <a:ext uri="{9D8B030D-6E8A-4147-A177-3AD203B41FA5}">
                      <a16:colId xmlns:a16="http://schemas.microsoft.com/office/drawing/2014/main" val="2490884301"/>
                    </a:ext>
                  </a:extLst>
                </a:gridCol>
                <a:gridCol w="1400962">
                  <a:extLst>
                    <a:ext uri="{9D8B030D-6E8A-4147-A177-3AD203B41FA5}">
                      <a16:colId xmlns:a16="http://schemas.microsoft.com/office/drawing/2014/main" val="2598918598"/>
                    </a:ext>
                  </a:extLst>
                </a:gridCol>
                <a:gridCol w="1400962">
                  <a:extLst>
                    <a:ext uri="{9D8B030D-6E8A-4147-A177-3AD203B41FA5}">
                      <a16:colId xmlns:a16="http://schemas.microsoft.com/office/drawing/2014/main" val="3941458405"/>
                    </a:ext>
                  </a:extLst>
                </a:gridCol>
                <a:gridCol w="1257739">
                  <a:extLst>
                    <a:ext uri="{9D8B030D-6E8A-4147-A177-3AD203B41FA5}">
                      <a16:colId xmlns:a16="http://schemas.microsoft.com/office/drawing/2014/main" val="426623074"/>
                    </a:ext>
                  </a:extLst>
                </a:gridCol>
                <a:gridCol w="1629624">
                  <a:extLst>
                    <a:ext uri="{9D8B030D-6E8A-4147-A177-3AD203B41FA5}">
                      <a16:colId xmlns:a16="http://schemas.microsoft.com/office/drawing/2014/main" val="3782752993"/>
                    </a:ext>
                  </a:extLst>
                </a:gridCol>
                <a:gridCol w="1315523">
                  <a:extLst>
                    <a:ext uri="{9D8B030D-6E8A-4147-A177-3AD203B41FA5}">
                      <a16:colId xmlns:a16="http://schemas.microsoft.com/office/drawing/2014/main" val="3722733567"/>
                    </a:ext>
                  </a:extLst>
                </a:gridCol>
              </a:tblGrid>
              <a:tr h="582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プロセス ステップ</a:t>
                      </a:r>
                    </a:p>
                  </a:txBody>
                  <a:tcPr marL="9144" marR="9144" marT="4448" marB="9144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4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管理方法</a:t>
                      </a:r>
                    </a:p>
                  </a:txBody>
                  <a:tcPr marL="9144" marR="9144" marT="4448" marB="9144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メトリック</a:t>
                      </a:r>
                    </a:p>
                  </a:txBody>
                  <a:tcPr marL="9144" marR="9144" marT="4448" marB="9144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モニタリング頻度</a:t>
                      </a:r>
                    </a:p>
                  </a:txBody>
                  <a:tcPr marL="9144" marR="9144" marT="4448" marB="9144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77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データ収集計画</a:t>
                      </a:r>
                    </a:p>
                  </a:txBody>
                  <a:tcPr marL="9144" marR="9144" marT="4448" marB="9144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CA9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対応計画</a:t>
                      </a:r>
                    </a:p>
                  </a:txBody>
                  <a:tcPr marL="9144" marR="9144" marT="4448" marB="9144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4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文書化/レポート作成</a:t>
                      </a:r>
                    </a:p>
                  </a:txBody>
                  <a:tcPr marL="9144" marR="9144" marT="4448" marB="9144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98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担当者</a:t>
                      </a:r>
                    </a:p>
                  </a:txBody>
                  <a:tcPr marL="9144" marR="9144" marT="4448" marB="9144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D7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7581538"/>
                  </a:ext>
                </a:extLst>
              </a:tr>
              <a:tr h="573597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144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96984"/>
                  </a:ext>
                </a:extLst>
              </a:tr>
              <a:tr h="573597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4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144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4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872636"/>
                  </a:ext>
                </a:extLst>
              </a:tr>
              <a:tr h="573597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144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758822"/>
                  </a:ext>
                </a:extLst>
              </a:tr>
              <a:tr h="573597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4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144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4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672749"/>
                  </a:ext>
                </a:extLst>
              </a:tr>
              <a:tr h="573597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144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4984127"/>
                  </a:ext>
                </a:extLst>
              </a:tr>
              <a:tr h="573597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4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144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4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025119"/>
                  </a:ext>
                </a:extLst>
              </a:tr>
              <a:tr h="573597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144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8304023"/>
                  </a:ext>
                </a:extLst>
              </a:tr>
              <a:tr h="573597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4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144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4C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baseline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D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93413" marR="4448" marT="4448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363343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90DEC9D-6300-9EC5-2385-F9A65B8D3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6379" y="0"/>
            <a:ext cx="3319242" cy="990600"/>
          </a:xfrm>
        </p:spPr>
        <p:txBody>
          <a:bodyPr>
            <a:normAutofit/>
          </a:bodyPr>
          <a:lstStyle/>
          <a:p>
            <a:pPr algn="ctr" rtl="0"/>
            <a:r>
              <a:rPr lang="ja-JP" sz="4000" b="1" dirty="0">
                <a:latin typeface="Century Gothic" panose="020B0502020202020204" pitchFamily="34" charset="0"/>
                <a:ea typeface="MS PGothic" panose="020B0600070205080204" pitchFamily="34" charset="-128"/>
              </a:rPr>
              <a:t>管理計画</a:t>
            </a:r>
          </a:p>
        </p:txBody>
      </p:sp>
    </p:spTree>
    <p:extLst>
      <p:ext uri="{BB962C8B-B14F-4D97-AF65-F5344CB8AC3E}">
        <p14:creationId xmlns:p14="http://schemas.microsoft.com/office/powerpoint/2010/main" val="37501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52F5257-6AA1-9290-91AE-6031A92C1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615" y="1"/>
            <a:ext cx="4094770" cy="990600"/>
          </a:xfrm>
        </p:spPr>
        <p:txBody>
          <a:bodyPr>
            <a:normAutofit/>
          </a:bodyPr>
          <a:lstStyle/>
          <a:p>
            <a:pPr algn="ctr" rtl="0"/>
            <a:r>
              <a:rPr lang="ja-JP" sz="4000" b="1">
                <a:latin typeface="Century Gothic" panose="020B0502020202020204" pitchFamily="34" charset="0"/>
                <a:ea typeface="MS PGothic" panose="020B0600070205080204" pitchFamily="34" charset="-128"/>
              </a:rPr>
              <a:t>管理図</a:t>
            </a:r>
            <a:br>
              <a:rPr lang="en-US" b="1" dirty="0"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400" i="1" kern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改善を示す管理グラフ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602FC8-0A1C-AED8-ABA8-60D2A0752701}"/>
              </a:ext>
            </a:extLst>
          </p:cNvPr>
          <p:cNvSpPr txBox="1"/>
          <p:nvPr/>
        </p:nvSpPr>
        <p:spPr>
          <a:xfrm>
            <a:off x="1335723" y="6026790"/>
            <a:ext cx="9520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b="1" dirty="0">
                <a:latin typeface="Century Gothic" panose="020B0502020202020204" pitchFamily="34" charset="0"/>
                <a:ea typeface="MS PGothic" panose="020B0600070205080204" pitchFamily="34" charset="-128"/>
              </a:rPr>
              <a:t>このグラフを使用およびカスタマイズするには、</a:t>
            </a:r>
            <a:r>
              <a:rPr lang="ja-JP" b="1" dirty="0">
                <a:latin typeface="Century Gothic" panose="020B0502020202020204" pitchFamily="34" charset="0"/>
                <a:ea typeface="MS PGothic" panose="020B0600070205080204" pitchFamily="34" charset="-128"/>
                <a:hlinkClick r:id="rId2"/>
              </a:rPr>
              <a:t>DMAIC 管理図テンプレート</a:t>
            </a:r>
            <a:r>
              <a:rPr lang="ja-JP" b="1" dirty="0">
                <a:latin typeface="Century Gothic" panose="020B0502020202020204" pitchFamily="34" charset="0"/>
                <a:ea typeface="MS PGothic" panose="020B0600070205080204" pitchFamily="34" charset="-128"/>
              </a:rPr>
              <a:t>を参照してください。</a:t>
            </a:r>
          </a:p>
        </p:txBody>
      </p:sp>
      <p:pic>
        <p:nvPicPr>
          <p:cNvPr id="2" name="Google Shape;342;p34">
            <a:extLst>
              <a:ext uri="{FF2B5EF4-FFF2-40B4-BE49-F238E27FC236}">
                <a16:creationId xmlns:a16="http://schemas.microsoft.com/office/drawing/2014/main" id="{182537A0-37EE-5EA2-CD9C-0A0FFDBFC087}"/>
              </a:ext>
            </a:extLst>
          </p:cNvPr>
          <p:cNvPicPr preferRelativeResize="0"/>
          <p:nvPr/>
        </p:nvPicPr>
        <p:blipFill>
          <a:blip r:embed="rId3"/>
          <a:srcRect/>
          <a:stretch/>
        </p:blipFill>
        <p:spPr>
          <a:xfrm>
            <a:off x="3080249" y="1067914"/>
            <a:ext cx="6031501" cy="47221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F3FC33-B55E-08BC-65CC-68D4956FBF06}"/>
              </a:ext>
            </a:extLst>
          </p:cNvPr>
          <p:cNvSpPr txBox="1"/>
          <p:nvPr/>
        </p:nvSpPr>
        <p:spPr>
          <a:xfrm>
            <a:off x="3087394" y="1063152"/>
            <a:ext cx="1127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>
                <a:latin typeface="Century Gothic" panose="020B0502020202020204" pitchFamily="34" charset="0"/>
                <a:ea typeface="MS PGothic" panose="020B0600070205080204" pitchFamily="34" charset="-128"/>
              </a:rPr>
              <a:t>X バー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B9784-FEB9-6D44-156B-426FDD3CA562}"/>
              </a:ext>
            </a:extLst>
          </p:cNvPr>
          <p:cNvSpPr txBox="1"/>
          <p:nvPr/>
        </p:nvSpPr>
        <p:spPr>
          <a:xfrm>
            <a:off x="3087394" y="3546002"/>
            <a:ext cx="11277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1200">
                <a:latin typeface="Century Gothic" panose="020B0502020202020204" pitchFamily="34" charset="0"/>
                <a:ea typeface="MS PGothic" panose="020B0600070205080204" pitchFamily="34" charset="-128"/>
              </a:rPr>
              <a:t>範囲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BC8B62-C915-1D88-2424-AA002D224E50}"/>
              </a:ext>
            </a:extLst>
          </p:cNvPr>
          <p:cNvSpPr txBox="1"/>
          <p:nvPr/>
        </p:nvSpPr>
        <p:spPr>
          <a:xfrm>
            <a:off x="6478294" y="5594069"/>
            <a:ext cx="11277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範囲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0EE727-297E-0506-C99F-4F241B594AE2}"/>
              </a:ext>
            </a:extLst>
          </p:cNvPr>
          <p:cNvSpPr txBox="1"/>
          <p:nvPr/>
        </p:nvSpPr>
        <p:spPr>
          <a:xfrm>
            <a:off x="6502109" y="3121410"/>
            <a:ext cx="112776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7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X バー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F0C1C-8BD4-7A84-9830-BBFE485BBA55}"/>
              </a:ext>
            </a:extLst>
          </p:cNvPr>
          <p:cNvSpPr txBox="1"/>
          <p:nvPr/>
        </p:nvSpPr>
        <p:spPr>
          <a:xfrm>
            <a:off x="8286105" y="1950727"/>
            <a:ext cx="1651292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ja-JP" sz="7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UCL, 35.838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338B03-6851-CC9B-9B07-7645884B65E3}"/>
              </a:ext>
            </a:extLst>
          </p:cNvPr>
          <p:cNvSpPr txBox="1"/>
          <p:nvPr/>
        </p:nvSpPr>
        <p:spPr>
          <a:xfrm>
            <a:off x="8286105" y="2587232"/>
            <a:ext cx="781695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ja-JP" sz="7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LCL, 31.682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3C0395-6CB2-FC55-45C7-97F5EF9983E2}"/>
              </a:ext>
            </a:extLst>
          </p:cNvPr>
          <p:cNvSpPr txBox="1"/>
          <p:nvPr/>
        </p:nvSpPr>
        <p:spPr>
          <a:xfrm>
            <a:off x="8309920" y="2264127"/>
            <a:ext cx="1651292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ja-JP" sz="7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CL, 33.760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FB1D36-C7F3-14D9-684E-8054328F7B73}"/>
              </a:ext>
            </a:extLst>
          </p:cNvPr>
          <p:cNvSpPr txBox="1"/>
          <p:nvPr/>
        </p:nvSpPr>
        <p:spPr>
          <a:xfrm>
            <a:off x="8300394" y="4031154"/>
            <a:ext cx="1651292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ja-JP" sz="7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UCL, 8.617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EB5772-37E0-A9D2-9904-082C5B9732DF}"/>
              </a:ext>
            </a:extLst>
          </p:cNvPr>
          <p:cNvSpPr txBox="1"/>
          <p:nvPr/>
        </p:nvSpPr>
        <p:spPr>
          <a:xfrm>
            <a:off x="8324209" y="4611720"/>
            <a:ext cx="1651292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ja-JP" sz="7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CL, 4.300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7DB202-BB0E-2808-9C71-C50DFF33F4D9}"/>
              </a:ext>
            </a:extLst>
          </p:cNvPr>
          <p:cNvSpPr txBox="1"/>
          <p:nvPr/>
        </p:nvSpPr>
        <p:spPr>
          <a:xfrm>
            <a:off x="8324209" y="5181829"/>
            <a:ext cx="1651292" cy="27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200000"/>
              </a:lnSpc>
            </a:pPr>
            <a:r>
              <a:rPr lang="ja-JP" sz="7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LCL, 0.000</a:t>
            </a:r>
          </a:p>
        </p:txBody>
      </p:sp>
    </p:spTree>
    <p:extLst>
      <p:ext uri="{BB962C8B-B14F-4D97-AF65-F5344CB8AC3E}">
        <p14:creationId xmlns:p14="http://schemas.microsoft.com/office/powerpoint/2010/main" val="18753018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F1FDC36-6BFB-9D74-D7E7-8CA582A5A5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6840"/>
              </p:ext>
            </p:extLst>
          </p:nvPr>
        </p:nvGraphicFramePr>
        <p:xfrm>
          <a:off x="480502" y="1272933"/>
          <a:ext cx="11230995" cy="1512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995">
                  <a:extLst>
                    <a:ext uri="{9D8B030D-6E8A-4147-A177-3AD203B41FA5}">
                      <a16:colId xmlns:a16="http://schemas.microsoft.com/office/drawing/2014/main" val="242692063"/>
                    </a:ext>
                  </a:extLst>
                </a:gridCol>
              </a:tblGrid>
              <a:tr h="374885">
                <a:tc>
                  <a:txBody>
                    <a:bodyPr/>
                    <a:lstStyle/>
                    <a:p>
                      <a:pPr algn="ctr" rtl="0"/>
                      <a:r>
                        <a:rPr lang="ja-JP" sz="1400" b="1" dirty="0">
                          <a:solidFill>
                            <a:sysClr val="windowText" lastClr="000000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主要な成果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59568"/>
                  </a:ext>
                </a:extLst>
              </a:tr>
              <a:tr h="113746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31913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9700F54-C403-A5D8-F1A0-DA728C2B3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3183" y="1"/>
            <a:ext cx="4465632" cy="990600"/>
          </a:xfrm>
        </p:spPr>
        <p:txBody>
          <a:bodyPr>
            <a:normAutofit fontScale="90000"/>
          </a:bodyPr>
          <a:lstStyle/>
          <a:p>
            <a:pPr algn="ctr" rtl="0"/>
            <a:r>
              <a:rPr lang="ja-JP" sz="4000" b="1" dirty="0">
                <a:latin typeface="Century Gothic" panose="020B0502020202020204" pitchFamily="34" charset="0"/>
                <a:ea typeface="MS PGothic" panose="020B0600070205080204" pitchFamily="34" charset="-128"/>
              </a:rPr>
              <a:t>プロジェクト サマリー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17E361E-56F5-50F0-060E-664B1A8F9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2008"/>
              </p:ext>
            </p:extLst>
          </p:nvPr>
        </p:nvGraphicFramePr>
        <p:xfrm>
          <a:off x="480502" y="2987433"/>
          <a:ext cx="11230995" cy="1512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995">
                  <a:extLst>
                    <a:ext uri="{9D8B030D-6E8A-4147-A177-3AD203B41FA5}">
                      <a16:colId xmlns:a16="http://schemas.microsoft.com/office/drawing/2014/main" val="242692063"/>
                    </a:ext>
                  </a:extLst>
                </a:gridCol>
              </a:tblGrid>
              <a:tr h="374885">
                <a:tc>
                  <a:txBody>
                    <a:bodyPr/>
                    <a:lstStyle/>
                    <a:p>
                      <a:pPr algn="ctr" rtl="0"/>
                      <a:r>
                        <a:rPr lang="ja-JP" sz="1400" b="1" dirty="0">
                          <a:solidFill>
                            <a:sysClr val="windowText" lastClr="000000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教訓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59568"/>
                  </a:ext>
                </a:extLst>
              </a:tr>
              <a:tr h="113746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3191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A97D7C-867A-5F3E-95EB-B7584E487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14020"/>
              </p:ext>
            </p:extLst>
          </p:nvPr>
        </p:nvGraphicFramePr>
        <p:xfrm>
          <a:off x="480502" y="4701933"/>
          <a:ext cx="11230995" cy="1512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0995">
                  <a:extLst>
                    <a:ext uri="{9D8B030D-6E8A-4147-A177-3AD203B41FA5}">
                      <a16:colId xmlns:a16="http://schemas.microsoft.com/office/drawing/2014/main" val="242692063"/>
                    </a:ext>
                  </a:extLst>
                </a:gridCol>
              </a:tblGrid>
              <a:tr h="374885">
                <a:tc>
                  <a:txBody>
                    <a:bodyPr/>
                    <a:lstStyle/>
                    <a:p>
                      <a:pPr algn="ctr" rtl="0"/>
                      <a:r>
                        <a:rPr lang="ja-JP" sz="1400" b="1" dirty="0">
                          <a:solidFill>
                            <a:sysClr val="windowText" lastClr="000000"/>
                          </a:solidFill>
                          <a:latin typeface="MS PGothic" panose="020B0600070205080204" pitchFamily="34" charset="-128"/>
                          <a:ea typeface="MS PGothic" panose="020B0600070205080204" pitchFamily="34" charset="-128"/>
                        </a:rPr>
                        <a:t>今後のステップ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E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059568"/>
                  </a:ext>
                </a:extLst>
              </a:tr>
              <a:tr h="1137468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ysClr val="windowText" lastClr="00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3191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4E69614-155F-CFDE-1BE4-E8305BEB5C9E}"/>
              </a:ext>
            </a:extLst>
          </p:cNvPr>
          <p:cNvSpPr txBox="1"/>
          <p:nvPr/>
        </p:nvSpPr>
        <p:spPr>
          <a:xfrm>
            <a:off x="448962" y="6462586"/>
            <a:ext cx="1126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 rtl="0"/>
            <a:r>
              <a:rPr lang="ja-JP" sz="1200" i="1" dirty="0">
                <a:solidFill>
                  <a:srgbClr val="001033"/>
                </a:solidFill>
                <a:effectLst/>
                <a:latin typeface="Century Gothic" panose="020B0502020202020204" pitchFamily="34" charset="0"/>
                <a:ea typeface="MS PGothic" panose="020B0600070205080204" pitchFamily="34" charset="-128"/>
                <a:cs typeface="Century Gothic" panose="020B0502020202020204" pitchFamily="34" charset="0"/>
              </a:rPr>
              <a:t>Smartsheet, Inc. 提供</a:t>
            </a:r>
          </a:p>
        </p:txBody>
      </p:sp>
    </p:spTree>
    <p:extLst>
      <p:ext uri="{BB962C8B-B14F-4D97-AF65-F5344CB8AC3E}">
        <p14:creationId xmlns:p14="http://schemas.microsoft.com/office/powerpoint/2010/main" val="594755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99673"/>
              </p:ext>
            </p:extLst>
          </p:nvPr>
        </p:nvGraphicFramePr>
        <p:xfrm>
          <a:off x="787792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5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CF3B-299D-8C70-5F94-AD2230E1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2867" y="1"/>
            <a:ext cx="4486275" cy="990600"/>
          </a:xfrm>
        </p:spPr>
        <p:txBody>
          <a:bodyPr>
            <a:normAutofit/>
          </a:bodyPr>
          <a:lstStyle/>
          <a:p>
            <a:pPr algn="ctr" rtl="0"/>
            <a:r>
              <a:rPr lang="ja-JP" sz="4000" b="1">
                <a:latin typeface="Century Gothic" panose="020B0502020202020204" pitchFamily="34" charset="0"/>
                <a:ea typeface="MS PGothic" panose="020B0600070205080204" pitchFamily="34" charset="-128"/>
              </a:rPr>
              <a:t>プロジェクト憲章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F156EF0-8B6C-6333-A4F0-11210E63B2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309217"/>
              </p:ext>
            </p:extLst>
          </p:nvPr>
        </p:nvGraphicFramePr>
        <p:xfrm>
          <a:off x="476249" y="1047751"/>
          <a:ext cx="5457826" cy="1097280"/>
        </p:xfrm>
        <a:graphic>
          <a:graphicData uri="http://schemas.openxmlformats.org/drawingml/2006/table">
            <a:tbl>
              <a:tblPr firstRow="1" firstCol="1" bandRow="1"/>
              <a:tblGrid>
                <a:gridCol w="5457826">
                  <a:extLst>
                    <a:ext uri="{9D8B030D-6E8A-4147-A177-3AD203B41FA5}">
                      <a16:colId xmlns:a16="http://schemas.microsoft.com/office/drawing/2014/main" val="506917477"/>
                    </a:ext>
                  </a:extLst>
                </a:gridCol>
              </a:tblGrid>
              <a:tr h="251899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問題提示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2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8514"/>
                  </a:ext>
                </a:extLst>
              </a:tr>
              <a:tr h="845381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421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B8CBC11-5646-48D5-219C-DE4051E83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815701"/>
              </p:ext>
            </p:extLst>
          </p:nvPr>
        </p:nvGraphicFramePr>
        <p:xfrm>
          <a:off x="476249" y="2283144"/>
          <a:ext cx="5457826" cy="1188720"/>
        </p:xfrm>
        <a:graphic>
          <a:graphicData uri="http://schemas.openxmlformats.org/drawingml/2006/table">
            <a:tbl>
              <a:tblPr firstRow="1" firstCol="1" bandRow="1"/>
              <a:tblGrid>
                <a:gridCol w="5457826">
                  <a:extLst>
                    <a:ext uri="{9D8B030D-6E8A-4147-A177-3AD203B41FA5}">
                      <a16:colId xmlns:a16="http://schemas.microsoft.com/office/drawing/2014/main" val="506917477"/>
                    </a:ext>
                  </a:extLst>
                </a:gridCol>
              </a:tblGrid>
              <a:tr h="272891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目標提示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2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8514"/>
                  </a:ext>
                </a:extLst>
              </a:tr>
              <a:tr h="91582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4218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83CFA1B-C945-C3D0-C25A-A4B6DC1822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868357"/>
              </p:ext>
            </p:extLst>
          </p:nvPr>
        </p:nvGraphicFramePr>
        <p:xfrm>
          <a:off x="476249" y="3609977"/>
          <a:ext cx="5457826" cy="2676525"/>
        </p:xfrm>
        <a:graphic>
          <a:graphicData uri="http://schemas.openxmlformats.org/drawingml/2006/table">
            <a:tbl>
              <a:tblPr firstRow="1" firstCol="1" bandRow="1"/>
              <a:tblGrid>
                <a:gridCol w="1343026">
                  <a:extLst>
                    <a:ext uri="{9D8B030D-6E8A-4147-A177-3AD203B41FA5}">
                      <a16:colId xmlns:a16="http://schemas.microsoft.com/office/drawing/2014/main" val="50691747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32713809"/>
                    </a:ext>
                  </a:extLst>
                </a:gridCol>
              </a:tblGrid>
              <a:tr h="249275">
                <a:tc gridSpan="2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範囲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2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8514"/>
                  </a:ext>
                </a:extLst>
              </a:tr>
              <a:tr h="606812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最初のプロセス </a:t>
                      </a:r>
                      <a:br>
                        <a:rPr lang="en-US" altLang="ja-JP" sz="11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ja-JP" sz="11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ステップ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42182"/>
                  </a:ext>
                </a:extLst>
              </a:tr>
              <a:tr h="606813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最後のプロセス </a:t>
                      </a:r>
                      <a:br>
                        <a:rPr lang="en-US" altLang="ja-JP" sz="11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</a:br>
                      <a:r>
                        <a:rPr lang="ja-JP" sz="11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ステップ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55147"/>
                  </a:ext>
                </a:extLst>
              </a:tr>
              <a:tr h="606813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範囲内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13819"/>
                  </a:ext>
                </a:extLst>
              </a:tr>
              <a:tr h="606812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範囲外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1356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926E7F-50E5-C98A-122F-838C39055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595737"/>
              </p:ext>
            </p:extLst>
          </p:nvPr>
        </p:nvGraphicFramePr>
        <p:xfrm>
          <a:off x="6276974" y="1047750"/>
          <a:ext cx="5457827" cy="2424113"/>
        </p:xfrm>
        <a:graphic>
          <a:graphicData uri="http://schemas.openxmlformats.org/drawingml/2006/table">
            <a:tbl>
              <a:tblPr firstRow="1" firstCol="1" bandRow="1"/>
              <a:tblGrid>
                <a:gridCol w="1009651">
                  <a:extLst>
                    <a:ext uri="{9D8B030D-6E8A-4147-A177-3AD203B41FA5}">
                      <a16:colId xmlns:a16="http://schemas.microsoft.com/office/drawing/2014/main" val="506917477"/>
                    </a:ext>
                  </a:extLst>
                </a:gridCol>
                <a:gridCol w="2224088">
                  <a:extLst>
                    <a:ext uri="{9D8B030D-6E8A-4147-A177-3AD203B41FA5}">
                      <a16:colId xmlns:a16="http://schemas.microsoft.com/office/drawing/2014/main" val="32713809"/>
                    </a:ext>
                  </a:extLst>
                </a:gridCol>
                <a:gridCol w="2224088">
                  <a:extLst>
                    <a:ext uri="{9D8B030D-6E8A-4147-A177-3AD203B41FA5}">
                      <a16:colId xmlns:a16="http://schemas.microsoft.com/office/drawing/2014/main" val="2405124328"/>
                    </a:ext>
                  </a:extLst>
                </a:gridCol>
              </a:tblGrid>
              <a:tr h="258430">
                <a:tc gridSpan="3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1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タイムライン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2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8514"/>
                  </a:ext>
                </a:extLst>
              </a:tr>
              <a:tr h="360453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1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フェーズ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完了予定日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実際の完了日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42182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marL="0" marR="0" lvl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0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定義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55147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0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測定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13819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0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分析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13566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0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改善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29694"/>
                  </a:ext>
                </a:extLst>
              </a:tr>
              <a:tr h="361046">
                <a:tc>
                  <a:txBody>
                    <a:bodyPr/>
                    <a:lstStyle/>
                    <a:p>
                      <a:pPr marL="0" marR="0" indent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0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管理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9918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FC3B96E-2C23-BAD6-8266-BAD22DC69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34341"/>
              </p:ext>
            </p:extLst>
          </p:nvPr>
        </p:nvGraphicFramePr>
        <p:xfrm>
          <a:off x="6276975" y="3609977"/>
          <a:ext cx="5457826" cy="2676525"/>
        </p:xfrm>
        <a:graphic>
          <a:graphicData uri="http://schemas.openxmlformats.org/drawingml/2006/table">
            <a:tbl>
              <a:tblPr firstRow="1" firstCol="1" bandRow="1"/>
              <a:tblGrid>
                <a:gridCol w="1485900">
                  <a:extLst>
                    <a:ext uri="{9D8B030D-6E8A-4147-A177-3AD203B41FA5}">
                      <a16:colId xmlns:a16="http://schemas.microsoft.com/office/drawing/2014/main" val="506917477"/>
                    </a:ext>
                  </a:extLst>
                </a:gridCol>
                <a:gridCol w="1485900">
                  <a:extLst>
                    <a:ext uri="{9D8B030D-6E8A-4147-A177-3AD203B41FA5}">
                      <a16:colId xmlns:a16="http://schemas.microsoft.com/office/drawing/2014/main" val="32713809"/>
                    </a:ext>
                  </a:extLst>
                </a:gridCol>
                <a:gridCol w="1207977">
                  <a:extLst>
                    <a:ext uri="{9D8B030D-6E8A-4147-A177-3AD203B41FA5}">
                      <a16:colId xmlns:a16="http://schemas.microsoft.com/office/drawing/2014/main" val="2549715731"/>
                    </a:ext>
                  </a:extLst>
                </a:gridCol>
                <a:gridCol w="1278049">
                  <a:extLst>
                    <a:ext uri="{9D8B030D-6E8A-4147-A177-3AD203B41FA5}">
                      <a16:colId xmlns:a16="http://schemas.microsoft.com/office/drawing/2014/main" val="2405124328"/>
                    </a:ext>
                  </a:extLst>
                </a:gridCol>
              </a:tblGrid>
              <a:tr h="244845">
                <a:tc gridSpan="4">
                  <a:txBody>
                    <a:bodyPr/>
                    <a:lstStyle/>
                    <a:p>
                      <a:pPr marL="0" marR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1" baseline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タイムライン</a:t>
                      </a: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92C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8514"/>
                  </a:ext>
                </a:extLst>
              </a:tr>
              <a:tr h="405280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1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ポジション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氏名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役職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1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 時間の割合 (%)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42182"/>
                  </a:ext>
                </a:extLst>
              </a:tr>
              <a:tr h="405280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55147"/>
                  </a:ext>
                </a:extLst>
              </a:tr>
              <a:tr h="4052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13819"/>
                  </a:ext>
                </a:extLst>
              </a:tr>
              <a:tr h="4052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13566"/>
                  </a:ext>
                </a:extLst>
              </a:tr>
              <a:tr h="4052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29694"/>
                  </a:ext>
                </a:extLst>
              </a:tr>
              <a:tr h="405280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9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54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CF3B-299D-8C70-5F94-AD2230E1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552" y="0"/>
            <a:ext cx="7912896" cy="990600"/>
          </a:xfrm>
        </p:spPr>
        <p:txBody>
          <a:bodyPr>
            <a:normAutofit/>
          </a:bodyPr>
          <a:lstStyle/>
          <a:p>
            <a:pPr algn="ctr" rtl="0"/>
            <a:r>
              <a:rPr lang="ja-JP" sz="4000" b="1" dirty="0">
                <a:latin typeface="Century Gothic" panose="020B0502020202020204" pitchFamily="34" charset="0"/>
                <a:ea typeface="MS PGothic" panose="020B0600070205080204" pitchFamily="34" charset="-128"/>
              </a:rPr>
              <a:t>顧客の声 (VOC)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926E7F-50E5-C98A-122F-838C39055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927332"/>
              </p:ext>
            </p:extLst>
          </p:nvPr>
        </p:nvGraphicFramePr>
        <p:xfrm>
          <a:off x="647700" y="1047750"/>
          <a:ext cx="10896600" cy="4964664"/>
        </p:xfrm>
        <a:graphic>
          <a:graphicData uri="http://schemas.openxmlformats.org/drawingml/2006/table">
            <a:tbl>
              <a:tblPr firstRow="1" firstCol="1" bandRow="1"/>
              <a:tblGrid>
                <a:gridCol w="3632200">
                  <a:extLst>
                    <a:ext uri="{9D8B030D-6E8A-4147-A177-3AD203B41FA5}">
                      <a16:colId xmlns:a16="http://schemas.microsoft.com/office/drawing/2014/main" val="506917477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32713809"/>
                    </a:ext>
                  </a:extLst>
                </a:gridCol>
                <a:gridCol w="3632200">
                  <a:extLst>
                    <a:ext uri="{9D8B030D-6E8A-4147-A177-3AD203B41FA5}">
                      <a16:colId xmlns:a16="http://schemas.microsoft.com/office/drawing/2014/main" val="2405124328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顧客要件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調査/インタビュー データ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顧客の声分析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42182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55147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13819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753273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72832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93485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80546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3497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13566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29694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9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616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C4534D1-4938-F53A-ED02-6FCAF95B4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10641"/>
              </p:ext>
            </p:extLst>
          </p:nvPr>
        </p:nvGraphicFramePr>
        <p:xfrm>
          <a:off x="1254647" y="933245"/>
          <a:ext cx="9664868" cy="424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64868">
                  <a:extLst>
                    <a:ext uri="{9D8B030D-6E8A-4147-A177-3AD203B41FA5}">
                      <a16:colId xmlns:a16="http://schemas.microsoft.com/office/drawing/2014/main" val="1975801559"/>
                    </a:ext>
                  </a:extLst>
                </a:gridCol>
              </a:tblGrid>
              <a:tr h="42495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8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プロセス タイトル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89058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C87DC5D-0D2E-B7B4-CEB2-4ECC999D8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355265"/>
              </p:ext>
            </p:extLst>
          </p:nvPr>
        </p:nvGraphicFramePr>
        <p:xfrm>
          <a:off x="1263569" y="1473202"/>
          <a:ext cx="9647025" cy="49248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29405">
                  <a:extLst>
                    <a:ext uri="{9D8B030D-6E8A-4147-A177-3AD203B41FA5}">
                      <a16:colId xmlns:a16="http://schemas.microsoft.com/office/drawing/2014/main" val="2573400681"/>
                    </a:ext>
                  </a:extLst>
                </a:gridCol>
                <a:gridCol w="1929405">
                  <a:extLst>
                    <a:ext uri="{9D8B030D-6E8A-4147-A177-3AD203B41FA5}">
                      <a16:colId xmlns:a16="http://schemas.microsoft.com/office/drawing/2014/main" val="1497378630"/>
                    </a:ext>
                  </a:extLst>
                </a:gridCol>
                <a:gridCol w="1929405">
                  <a:extLst>
                    <a:ext uri="{9D8B030D-6E8A-4147-A177-3AD203B41FA5}">
                      <a16:colId xmlns:a16="http://schemas.microsoft.com/office/drawing/2014/main" val="493523356"/>
                    </a:ext>
                  </a:extLst>
                </a:gridCol>
                <a:gridCol w="1929405">
                  <a:extLst>
                    <a:ext uri="{9D8B030D-6E8A-4147-A177-3AD203B41FA5}">
                      <a16:colId xmlns:a16="http://schemas.microsoft.com/office/drawing/2014/main" val="1106842569"/>
                    </a:ext>
                  </a:extLst>
                </a:gridCol>
                <a:gridCol w="1929405">
                  <a:extLst>
                    <a:ext uri="{9D8B030D-6E8A-4147-A177-3AD203B41FA5}">
                      <a16:colId xmlns:a16="http://schemas.microsoft.com/office/drawing/2014/main" val="2962152006"/>
                    </a:ext>
                  </a:extLst>
                </a:gridCol>
              </a:tblGrid>
              <a:tr h="967504"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sz="6000" b="1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sz="60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C4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sz="60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A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sz="60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ja-JP" sz="6000" b="1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A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165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20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サプライヤー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2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インプット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C4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2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プロセス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A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2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アウトプット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2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A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10863"/>
                  </a:ext>
                </a:extLst>
              </a:tr>
              <a:tr h="515815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プロセスにインプットを</a:t>
                      </a:r>
                      <a:br>
                        <a:rPr 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提供する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サプライヤーが提供</a:t>
                      </a:r>
                      <a:br>
                        <a:rPr lang="en-US" alt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するリソースを、</a:t>
                      </a:r>
                      <a:br>
                        <a:rPr lang="en-US" alt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プロセスに組み込む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C4C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インプットをアウトプットに</a:t>
                      </a:r>
                      <a:br>
                        <a:rPr 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変換するためのステップ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ADC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プロセスから</a:t>
                      </a:r>
                      <a:br>
                        <a:rPr 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生じるリソース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FE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新しく作成された</a:t>
                      </a:r>
                      <a:br>
                        <a:rPr 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アウトプットを受け取る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A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07619"/>
                  </a:ext>
                </a:extLst>
              </a:tr>
              <a:tr h="294209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45883"/>
                  </a:ext>
                </a:extLst>
              </a:tr>
              <a:tr h="294209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92786"/>
                  </a:ext>
                </a:extLst>
              </a:tr>
              <a:tr h="294209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936381"/>
                  </a:ext>
                </a:extLst>
              </a:tr>
              <a:tr h="294209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662114"/>
                  </a:ext>
                </a:extLst>
              </a:tr>
              <a:tr h="294209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290076"/>
                  </a:ext>
                </a:extLst>
              </a:tr>
              <a:tr h="294209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7333816"/>
                  </a:ext>
                </a:extLst>
              </a:tr>
              <a:tr h="294209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741324"/>
                  </a:ext>
                </a:extLst>
              </a:tr>
              <a:tr h="343877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サプライヤー</a:t>
                      </a:r>
                      <a:br>
                        <a:rPr 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顧客要件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F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インプット</a:t>
                      </a:r>
                      <a:br>
                        <a:rPr 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顧客要件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C4C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プロセス</a:t>
                      </a:r>
                      <a:br>
                        <a:rPr 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顧客要件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AD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アウトプット</a:t>
                      </a:r>
                      <a:br>
                        <a:rPr 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顧客要件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FE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</a:t>
                      </a:r>
                      <a:br>
                        <a:rPr lang="en-US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顧客要件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AF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0811303"/>
                  </a:ext>
                </a:extLst>
              </a:tr>
              <a:tr h="672475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54696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10753"/>
                  </a:ext>
                </a:extLst>
              </a:tr>
            </a:tbl>
          </a:graphicData>
        </a:graphic>
      </p:graphicFrame>
      <p:sp>
        <p:nvSpPr>
          <p:cNvPr id="23" name="Title 1">
            <a:extLst>
              <a:ext uri="{FF2B5EF4-FFF2-40B4-BE49-F238E27FC236}">
                <a16:creationId xmlns:a16="http://schemas.microsoft.com/office/drawing/2014/main" id="{9E6A2482-E7D2-60E0-4446-08B4848D7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434" y="1"/>
            <a:ext cx="2243133" cy="990600"/>
          </a:xfrm>
        </p:spPr>
        <p:txBody>
          <a:bodyPr>
            <a:normAutofit/>
          </a:bodyPr>
          <a:lstStyle/>
          <a:p>
            <a:pPr algn="ctr" rtl="0"/>
            <a:r>
              <a:rPr lang="ja-JP" sz="4000" b="1">
                <a:latin typeface="Century Gothic" panose="020B0502020202020204" pitchFamily="34" charset="0"/>
                <a:ea typeface="MS PGothic" panose="020B0600070205080204" pitchFamily="34" charset="-128"/>
              </a:rPr>
              <a:t>SIPOC</a:t>
            </a:r>
          </a:p>
        </p:txBody>
      </p:sp>
    </p:spTree>
    <p:extLst>
      <p:ext uri="{BB962C8B-B14F-4D97-AF65-F5344CB8AC3E}">
        <p14:creationId xmlns:p14="http://schemas.microsoft.com/office/powerpoint/2010/main" val="293016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4DAEA9-AE22-D7E2-2BCA-5EAD82D3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2041" y="1"/>
            <a:ext cx="5767918" cy="990600"/>
          </a:xfrm>
        </p:spPr>
        <p:txBody>
          <a:bodyPr>
            <a:normAutofit/>
          </a:bodyPr>
          <a:lstStyle/>
          <a:p>
            <a:pPr algn="ctr" rtl="0"/>
            <a:r>
              <a:rPr lang="ja-JP" b="1" dirty="0">
                <a:latin typeface="Century Gothic" panose="020B0502020202020204" pitchFamily="34" charset="0"/>
                <a:ea typeface="MS PGothic" panose="020B0600070205080204" pitchFamily="34" charset="-128"/>
              </a:rPr>
              <a:t>詳細なプロセス マップ</a:t>
            </a:r>
            <a:br>
              <a:rPr lang="en-US" b="1" dirty="0"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600" i="1" kern="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現在のプロセス フローの概要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7B0CDC-B56E-2D22-51C4-78A46F7956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20421"/>
              </p:ext>
            </p:extLst>
          </p:nvPr>
        </p:nvGraphicFramePr>
        <p:xfrm>
          <a:off x="721453" y="1192442"/>
          <a:ext cx="10947633" cy="5244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47633">
                  <a:extLst>
                    <a:ext uri="{9D8B030D-6E8A-4147-A177-3AD203B41FA5}">
                      <a16:colId xmlns:a16="http://schemas.microsoft.com/office/drawing/2014/main" val="1659455668"/>
                    </a:ext>
                  </a:extLst>
                </a:gridCol>
              </a:tblGrid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4AFB9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6967288"/>
                  </a:ext>
                </a:extLst>
              </a:tr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CFE2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97261"/>
                  </a:ext>
                </a:extLst>
              </a:tr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  <a:alpha val="89804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201265"/>
                  </a:ext>
                </a:extLst>
              </a:tr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C4CF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556499"/>
                  </a:ext>
                </a:extLst>
              </a:tr>
              <a:tr h="104898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AEAF6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8540713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E57B91-C72D-4083-9764-0A5C29C04DA5}"/>
              </a:ext>
            </a:extLst>
          </p:cNvPr>
          <p:cNvSpPr/>
          <p:nvPr/>
        </p:nvSpPr>
        <p:spPr>
          <a:xfrm>
            <a:off x="1291904" y="1308966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 dirty="0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25BA87A-84CC-A77D-8895-9D7E4A440863}"/>
              </a:ext>
            </a:extLst>
          </p:cNvPr>
          <p:cNvGrpSpPr/>
          <p:nvPr/>
        </p:nvGrpSpPr>
        <p:grpSpPr>
          <a:xfrm>
            <a:off x="370190" y="1356182"/>
            <a:ext cx="702524" cy="4900240"/>
            <a:chOff x="370190" y="1356182"/>
            <a:chExt cx="702524" cy="4900240"/>
          </a:xfrm>
        </p:grpSpPr>
        <p:sp>
          <p:nvSpPr>
            <p:cNvPr id="8" name="Rectangle: Rounded Corners 3">
              <a:extLst>
                <a:ext uri="{FF2B5EF4-FFF2-40B4-BE49-F238E27FC236}">
                  <a16:creationId xmlns:a16="http://schemas.microsoft.com/office/drawing/2014/main" id="{2AF16876-EFE3-B90E-EF5D-259710B3F0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0" y="1356182"/>
              <a:ext cx="702523" cy="702523"/>
            </a:xfrm>
            <a:prstGeom prst="ellipse">
              <a:avLst/>
            </a:prstGeom>
            <a:solidFill>
              <a:srgbClr val="D4AFB9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1AB4191-75D9-E210-888E-7126E85E57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1" y="2420437"/>
              <a:ext cx="702523" cy="702523"/>
            </a:xfrm>
            <a:prstGeom prst="ellipse">
              <a:avLst/>
            </a:prstGeom>
            <a:solidFill>
              <a:srgbClr val="D1CFE2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M</a:t>
              </a:r>
            </a:p>
          </p:txBody>
        </p:sp>
        <p:sp>
          <p:nvSpPr>
            <p:cNvPr id="10" name="Rectangle: Rounded Corners 10">
              <a:extLst>
                <a:ext uri="{FF2B5EF4-FFF2-40B4-BE49-F238E27FC236}">
                  <a16:creationId xmlns:a16="http://schemas.microsoft.com/office/drawing/2014/main" id="{92483A45-A356-223E-EC0F-C9B815B9A1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1" y="3463632"/>
              <a:ext cx="702523" cy="702523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1" name="Rectangle: Rounded Corners 11">
              <a:extLst>
                <a:ext uri="{FF2B5EF4-FFF2-40B4-BE49-F238E27FC236}">
                  <a16:creationId xmlns:a16="http://schemas.microsoft.com/office/drawing/2014/main" id="{1C4BEBD3-5983-A0C3-8C41-9C08475578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0" y="4506827"/>
              <a:ext cx="702523" cy="702523"/>
            </a:xfrm>
            <a:prstGeom prst="ellipse">
              <a:avLst/>
            </a:prstGeom>
            <a:solidFill>
              <a:srgbClr val="7EC4CF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I</a:t>
              </a:r>
            </a:p>
          </p:txBody>
        </p:sp>
        <p:sp>
          <p:nvSpPr>
            <p:cNvPr id="12" name="Rectangle: Rounded Corners 12">
              <a:extLst>
                <a:ext uri="{FF2B5EF4-FFF2-40B4-BE49-F238E27FC236}">
                  <a16:creationId xmlns:a16="http://schemas.microsoft.com/office/drawing/2014/main" id="{487CC4FF-BD84-3A19-1490-A06797EAF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190" y="5553899"/>
              <a:ext cx="702523" cy="702523"/>
            </a:xfrm>
            <a:prstGeom prst="ellipse">
              <a:avLst/>
            </a:prstGeom>
            <a:solidFill>
              <a:srgbClr val="DAEAF6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ja-JP" sz="3600" b="1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entury Gothic" panose="020B0502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C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58459A1-FC9F-B724-745F-570DF81C12A5}"/>
              </a:ext>
            </a:extLst>
          </p:cNvPr>
          <p:cNvSpPr/>
          <p:nvPr/>
        </p:nvSpPr>
        <p:spPr>
          <a:xfrm>
            <a:off x="2571224" y="1308966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49D8C83-3B84-CEBF-ED80-A3731F2464B8}"/>
              </a:ext>
            </a:extLst>
          </p:cNvPr>
          <p:cNvSpPr/>
          <p:nvPr/>
        </p:nvSpPr>
        <p:spPr>
          <a:xfrm>
            <a:off x="3747241" y="1308966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73523DE-6E0F-B842-D507-65239ADE0A45}"/>
              </a:ext>
            </a:extLst>
          </p:cNvPr>
          <p:cNvSpPr/>
          <p:nvPr/>
        </p:nvSpPr>
        <p:spPr>
          <a:xfrm>
            <a:off x="5075656" y="2373221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D937948-BFB7-2839-2267-46DF50227751}"/>
              </a:ext>
            </a:extLst>
          </p:cNvPr>
          <p:cNvSpPr/>
          <p:nvPr/>
        </p:nvSpPr>
        <p:spPr>
          <a:xfrm>
            <a:off x="6351863" y="3416416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AD9C637-E040-BC82-DDB6-C57C9D84058A}"/>
              </a:ext>
            </a:extLst>
          </p:cNvPr>
          <p:cNvSpPr/>
          <p:nvPr/>
        </p:nvSpPr>
        <p:spPr>
          <a:xfrm>
            <a:off x="7636777" y="4459611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C01C35-65F5-C239-1622-22DE0A02AA50}"/>
              </a:ext>
            </a:extLst>
          </p:cNvPr>
          <p:cNvSpPr/>
          <p:nvPr/>
        </p:nvSpPr>
        <p:spPr>
          <a:xfrm>
            <a:off x="10255541" y="5506683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3921D17-7EFC-5DDD-A94C-1C4B4C8822B1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>
            <a:off x="2306972" y="1707443"/>
            <a:ext cx="26425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698153-F6AC-3B3A-99DD-C0D0F713A0FF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3586292" y="1707443"/>
            <a:ext cx="16094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5D7328E0-F4F4-E328-D642-8D63870F6845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4762309" y="1707443"/>
            <a:ext cx="313347" cy="1064255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D6418158-F877-4274-92F2-334DC14682D6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>
            <a:off x="6090724" y="2771698"/>
            <a:ext cx="261139" cy="10431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44AF0A99-3ADE-F815-646E-E7625F635D09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7366931" y="3814893"/>
            <a:ext cx="269846" cy="104319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F30A39F-21B5-0BEF-A3C7-FB5CED3CD08C}"/>
              </a:ext>
            </a:extLst>
          </p:cNvPr>
          <p:cNvSpPr/>
          <p:nvPr/>
        </p:nvSpPr>
        <p:spPr>
          <a:xfrm>
            <a:off x="9010474" y="3410456"/>
            <a:ext cx="1015068" cy="7969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ja-JP" sz="1100" b="1">
                <a:solidFill>
                  <a:schemeClr val="tx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テキスト</a:t>
            </a: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0C212C1B-1497-8263-611E-2D8FD91BFAD1}"/>
              </a:ext>
            </a:extLst>
          </p:cNvPr>
          <p:cNvCxnSpPr>
            <a:cxnSpLocks/>
            <a:stCxn id="18" idx="3"/>
            <a:endCxn id="41" idx="1"/>
          </p:cNvCxnSpPr>
          <p:nvPr/>
        </p:nvCxnSpPr>
        <p:spPr>
          <a:xfrm flipV="1">
            <a:off x="8651845" y="3808933"/>
            <a:ext cx="358629" cy="104915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F3ADDA99-D58E-1598-3CBC-95ED935745EF}"/>
              </a:ext>
            </a:extLst>
          </p:cNvPr>
          <p:cNvCxnSpPr>
            <a:cxnSpLocks/>
            <a:stCxn id="41" idx="3"/>
            <a:endCxn id="19" idx="1"/>
          </p:cNvCxnSpPr>
          <p:nvPr/>
        </p:nvCxnSpPr>
        <p:spPr>
          <a:xfrm>
            <a:off x="10025542" y="3808933"/>
            <a:ext cx="229999" cy="2096227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314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75705DE-9425-0352-D6F0-4DD1D4A16A5D}"/>
              </a:ext>
            </a:extLst>
          </p:cNvPr>
          <p:cNvGrpSpPr/>
          <p:nvPr/>
        </p:nvGrpSpPr>
        <p:grpSpPr>
          <a:xfrm>
            <a:off x="3249137" y="1685837"/>
            <a:ext cx="5259773" cy="3468223"/>
            <a:chOff x="3807747" y="1775925"/>
            <a:chExt cx="5259774" cy="346822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4C8D8F-13AF-B75F-BBC0-DE949D79AFD7}"/>
                </a:ext>
              </a:extLst>
            </p:cNvPr>
            <p:cNvSpPr txBox="1"/>
            <p:nvPr/>
          </p:nvSpPr>
          <p:spPr>
            <a:xfrm>
              <a:off x="3807747" y="4043818"/>
              <a:ext cx="5259774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ja-JP" sz="7200" b="1" dirty="0">
                  <a:latin typeface="Century Gothic" panose="020B0502020202020204" pitchFamily="34" charset="0"/>
                  <a:ea typeface="MS PGothic" panose="020B0600070205080204" pitchFamily="34" charset="-128"/>
                </a:rPr>
                <a:t>測定フェーズ</a:t>
              </a:r>
            </a:p>
          </p:txBody>
        </p:sp>
        <p:pic>
          <p:nvPicPr>
            <p:cNvPr id="7" name="Graphic 6" descr="単色塗りつぶしの定規">
              <a:extLst>
                <a:ext uri="{FF2B5EF4-FFF2-40B4-BE49-F238E27FC236}">
                  <a16:creationId xmlns:a16="http://schemas.microsoft.com/office/drawing/2014/main" id="{B2F44A0F-7A29-3456-AE7F-2B6303E12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28291" y="1775925"/>
              <a:ext cx="2286000" cy="228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1866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BCF3B-299D-8C70-5F94-AD2230E1D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3471" y="0"/>
            <a:ext cx="5285059" cy="990600"/>
          </a:xfrm>
        </p:spPr>
        <p:txBody>
          <a:bodyPr>
            <a:normAutofit/>
          </a:bodyPr>
          <a:lstStyle/>
          <a:p>
            <a:pPr algn="ctr" rtl="0"/>
            <a:r>
              <a:rPr lang="ja-JP" sz="4000" b="1" dirty="0">
                <a:latin typeface="Century Gothic" panose="020B0502020202020204" pitchFamily="34" charset="0"/>
                <a:ea typeface="MS PGothic" panose="020B0600070205080204" pitchFamily="34" charset="-128"/>
              </a:rPr>
              <a:t>データ収集計画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C926E7F-50E5-C98A-122F-838C39055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162654"/>
              </p:ext>
            </p:extLst>
          </p:nvPr>
        </p:nvGraphicFramePr>
        <p:xfrm>
          <a:off x="647700" y="1076325"/>
          <a:ext cx="10896600" cy="4964664"/>
        </p:xfrm>
        <a:graphic>
          <a:graphicData uri="http://schemas.openxmlformats.org/drawingml/2006/table">
            <a:tbl>
              <a:tblPr firstRow="1" firstCol="1" bandRow="1"/>
              <a:tblGrid>
                <a:gridCol w="2724150">
                  <a:extLst>
                    <a:ext uri="{9D8B030D-6E8A-4147-A177-3AD203B41FA5}">
                      <a16:colId xmlns:a16="http://schemas.microsoft.com/office/drawing/2014/main" val="506917477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32713809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405124328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1003869103"/>
                    </a:ext>
                  </a:extLst>
                </a:gridCol>
              </a:tblGrid>
              <a:tr h="352425"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alibri" panose="020F0502020204030204" pitchFamily="34" charset="0"/>
                        </a:rPr>
                        <a:t>パフォーマンス指標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運用に関する定義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データの収集者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ja-JP" sz="1400" b="1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Times New Roman" panose="02020603050405020304" pitchFamily="18" charset="0"/>
                        </a:rPr>
                        <a:t>時期および場所</a:t>
                      </a: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242182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455147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7213819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753273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72832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993485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880546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73497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813566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2029694"/>
                  </a:ext>
                </a:extLst>
              </a:tr>
              <a:tr h="45732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="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n-US" sz="1100" baseline="0" dirty="0">
                        <a:effectLst/>
                        <a:latin typeface="Century Gothic" panose="020B0502020202020204" pitchFamily="34" charset="0"/>
                        <a:ea typeface="MS PGothic" panose="020B0600070205080204" pitchFamily="34" charset="-128"/>
                        <a:cs typeface="Times New Roman" panose="02020603050405020304" pitchFamily="18" charset="0"/>
                      </a:endParaRPr>
                    </a:p>
                  </a:txBody>
                  <a:tcPr marT="91440" marB="9144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99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2478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74DAEA9-AE22-D7E2-2BCA-5EAD82D3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7882" y="0"/>
            <a:ext cx="6656236" cy="990600"/>
          </a:xfrm>
        </p:spPr>
        <p:txBody>
          <a:bodyPr>
            <a:normAutofit fontScale="90000"/>
          </a:bodyPr>
          <a:lstStyle/>
          <a:p>
            <a:pPr algn="ctr" rtl="0"/>
            <a:r>
              <a:rPr lang="ja-JP" b="1" dirty="0">
                <a:latin typeface="Century Gothic" panose="020B0502020202020204" pitchFamily="34" charset="0"/>
                <a:ea typeface="MS PGothic" panose="020B0600070205080204" pitchFamily="34" charset="-128"/>
              </a:rPr>
              <a:t>ベースライン パフォーマンス</a:t>
            </a:r>
            <a:br>
              <a:rPr lang="en-US" b="1" dirty="0"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1600" i="1" kern="0" dirty="0">
                <a:solidFill>
                  <a:srgbClr val="000000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rPr>
              <a:t>ベースライン データを示すグラフまたは画像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09F041-7BD3-F4A5-98E6-0EBE6EBB7820}"/>
              </a:ext>
            </a:extLst>
          </p:cNvPr>
          <p:cNvSpPr/>
          <p:nvPr/>
        </p:nvSpPr>
        <p:spPr>
          <a:xfrm>
            <a:off x="722852" y="1327559"/>
            <a:ext cx="10746297" cy="4756557"/>
          </a:xfrm>
          <a:prstGeom prst="roundRect">
            <a:avLst/>
          </a:prstGeom>
          <a:noFill/>
          <a:ln w="28575">
            <a:solidFill>
              <a:srgbClr val="4FC1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001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5422</TotalTime>
  <Words>868</Words>
  <Application>Microsoft Office PowerPoint</Application>
  <PresentationFormat>Widescreen</PresentationFormat>
  <Paragraphs>351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MS PGothic</vt:lpstr>
      <vt:lpstr>Aptos</vt:lpstr>
      <vt:lpstr>Aptos Display</vt:lpstr>
      <vt:lpstr>Arial</vt:lpstr>
      <vt:lpstr>Century Gothic</vt:lpstr>
      <vt:lpstr>Office Theme</vt:lpstr>
      <vt:lpstr>PowerPoint Presentation</vt:lpstr>
      <vt:lpstr>PowerPoint Presentation</vt:lpstr>
      <vt:lpstr>プロジェクト憲章</vt:lpstr>
      <vt:lpstr>顧客の声 (VOC)</vt:lpstr>
      <vt:lpstr>SIPOC</vt:lpstr>
      <vt:lpstr>詳細なプロセス マップ 現在のプロセス フローの概要</vt:lpstr>
      <vt:lpstr>PowerPoint Presentation</vt:lpstr>
      <vt:lpstr>データ収集計画</vt:lpstr>
      <vt:lpstr>ベースライン パフォーマンス ベースライン データを示すグラフまたは画像</vt:lpstr>
      <vt:lpstr>ゲージ R&amp;R 調査結果 測定システムの変動の分析</vt:lpstr>
      <vt:lpstr>PowerPoint Presentation</vt:lpstr>
      <vt:lpstr>パレート図: 問題に寄与している最も重要な要因を示すビジュアル</vt:lpstr>
      <vt:lpstr>PowerPoint Presentation</vt:lpstr>
      <vt:lpstr>プロセス マップ 現在のプロセス フローの概要</vt:lpstr>
      <vt:lpstr>仮説の検証</vt:lpstr>
      <vt:lpstr>PowerPoint Presentation</vt:lpstr>
      <vt:lpstr>解決策の優先順位チャート 1 ～ 5 の評点でランク付けされた各解決策</vt:lpstr>
      <vt:lpstr>改善計画</vt:lpstr>
      <vt:lpstr>改善されたプロセス マップ 改善内容を反映した更新済みのプロセス フロー</vt:lpstr>
      <vt:lpstr>PowerPoint Presentation</vt:lpstr>
      <vt:lpstr>管理計画</vt:lpstr>
      <vt:lpstr>管理図 改善を示す管理グラフ</vt:lpstr>
      <vt:lpstr>プロジェクト サマリー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Agustina Moschcovich</dc:creator>
  <cp:lastModifiedBy>Sun Ye</cp:lastModifiedBy>
  <cp:revision>136</cp:revision>
  <dcterms:created xsi:type="dcterms:W3CDTF">2024-06-23T02:36:30Z</dcterms:created>
  <dcterms:modified xsi:type="dcterms:W3CDTF">2025-05-21T10:49:55Z</dcterms:modified>
</cp:coreProperties>
</file>