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Play" panose="020B0604020202020204"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NkLUFK12YSZ3OrmVE9k6VVKckg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8BEAB2-BD21-4F9D-A5C4-23FAC02F6808}">
  <a:tblStyle styleId="{9F8BEAB2-BD21-4F9D-A5C4-23FAC02F680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40A2053-CA6B-45B9-BB66-AA2DCEEF7E4C}" styleName="Table_1">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4" autoAdjust="0"/>
    <p:restoredTop sz="94694"/>
  </p:normalViewPr>
  <p:slideViewPr>
    <p:cSldViewPr snapToGrid="0">
      <p:cViewPr varScale="1">
        <p:scale>
          <a:sx n="106" d="100"/>
          <a:sy n="106" d="100"/>
        </p:scale>
        <p:origin x="14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0"/>
          </a:blip>
          <a:stretch>
            <a:fillRect/>
          </a:stretch>
        </a:blipFill>
        <a:effectLst/>
      </p:bgPr>
    </p:bg>
    <p:spTree>
      <p:nvGrpSpPr>
        <p:cNvPr id="1" name="Shape 88"/>
        <p:cNvGrpSpPr/>
        <p:nvPr/>
      </p:nvGrpSpPr>
      <p:grpSpPr>
        <a:xfrm>
          <a:off x="0" y="0"/>
          <a:ext cx="0" cy="0"/>
          <a:chOff x="0" y="0"/>
          <a:chExt cx="0" cy="0"/>
        </a:xfrm>
      </p:grpSpPr>
      <p:pic>
        <p:nvPicPr>
          <p:cNvPr id="89" name="Google Shape;89;p1" descr="白い波線の 3D パターン"/>
          <p:cNvPicPr preferRelativeResize="0"/>
          <p:nvPr/>
        </p:nvPicPr>
        <p:blipFill rotWithShape="1">
          <a:blip r:embed="rId4">
            <a:alphaModFix amt="20000"/>
          </a:blip>
          <a:srcRect b="2072"/>
          <a:stretch/>
        </p:blipFill>
        <p:spPr>
          <a:xfrm>
            <a:off x="0" y="0"/>
            <a:ext cx="12192000" cy="6858000"/>
          </a:xfrm>
          <a:prstGeom prst="rect">
            <a:avLst/>
          </a:prstGeom>
          <a:noFill/>
          <a:ln>
            <a:noFill/>
          </a:ln>
        </p:spPr>
      </p:pic>
      <p:sp>
        <p:nvSpPr>
          <p:cNvPr id="90" name="Google Shape;90;p1"/>
          <p:cNvSpPr txBox="1"/>
          <p:nvPr/>
        </p:nvSpPr>
        <p:spPr>
          <a:xfrm>
            <a:off x="249647" y="254470"/>
            <a:ext cx="9849942"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3200" b="1" i="0" u="none" strike="noStrike" cap="none" dirty="0">
                <a:solidFill>
                  <a:srgbClr val="595959"/>
                </a:solidFill>
                <a:latin typeface="Century Gothic" panose="020B0502020202020204" pitchFamily="34" charset="0"/>
                <a:ea typeface="MS PGothic" panose="020B0600070205080204" pitchFamily="34" charset="-128"/>
                <a:cs typeface="Century Gothic"/>
                <a:sym typeface="Century Gothic"/>
              </a:rPr>
              <a:t>大局的プロジェクト 3 年計画テンプレート</a:t>
            </a:r>
          </a:p>
        </p:txBody>
      </p:sp>
      <p:sp>
        <p:nvSpPr>
          <p:cNvPr id="91" name="Google Shape;91;p1"/>
          <p:cNvSpPr txBox="1"/>
          <p:nvPr/>
        </p:nvSpPr>
        <p:spPr>
          <a:xfrm>
            <a:off x="302001" y="1532146"/>
            <a:ext cx="5130078" cy="36554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1600" b="1"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このテンプレートの使用場面: </a:t>
            </a:r>
            <a:r>
              <a:rPr lang="ja-JP" sz="1600" b="0"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プロジェクト マネージャーはこの複数スライドのテンプレートを使用して、タイムライン、予算、リソースなど、3 年間のプロジェクト計画の基本情報を関係者に伝えることができます。</a:t>
            </a:r>
          </a:p>
          <a:p>
            <a:pPr marL="0" marR="0" lvl="0" indent="0" algn="l" rtl="0">
              <a:lnSpc>
                <a:spcPct val="150000"/>
              </a:lnSpc>
              <a:spcBef>
                <a:spcPts val="1200"/>
              </a:spcBef>
              <a:spcAft>
                <a:spcPts val="0"/>
              </a:spcAft>
              <a:buNone/>
            </a:pPr>
            <a:r>
              <a:rPr lang="ja-JP" sz="1600" b="1"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テンプレートの注目の機能: </a:t>
            </a:r>
            <a:r>
              <a:rPr lang="ja-JP" sz="1600" b="0" i="0" u="none" strike="noStrike" dirty="0">
                <a:solidFill>
                  <a:srgbClr val="000000"/>
                </a:solidFill>
                <a:latin typeface="Century Gothic" panose="020B0502020202020204" pitchFamily="34" charset="0"/>
                <a:ea typeface="MS PGothic" panose="020B0600070205080204" pitchFamily="34" charset="-128"/>
                <a:cs typeface="Century Gothic"/>
                <a:sym typeface="Century Gothic"/>
              </a:rPr>
              <a:t>このテンプレートは、連続する 3 年間のプロジェクト計画の成果物を記入するためのスライドです。また、予算の詳細とリソース情報のスライドも含まれており、カスタマイズ可能な空白バージョンとサンプル データ バージョンの両方が用意されています。</a:t>
            </a:r>
          </a:p>
        </p:txBody>
      </p:sp>
      <p:pic>
        <p:nvPicPr>
          <p:cNvPr id="2" name="Picture 1">
            <a:extLst>
              <a:ext uri="{FF2B5EF4-FFF2-40B4-BE49-F238E27FC236}">
                <a16:creationId xmlns:a16="http://schemas.microsoft.com/office/drawing/2014/main" id="{F517106F-6C23-5DFD-ECFF-656897357A7C}"/>
              </a:ext>
            </a:extLst>
          </p:cNvPr>
          <p:cNvPicPr>
            <a:picLocks noChangeAspect="1"/>
          </p:cNvPicPr>
          <p:nvPr/>
        </p:nvPicPr>
        <p:blipFill>
          <a:blip r:embed="rId5"/>
          <a:stretch>
            <a:fillRect/>
          </a:stretch>
        </p:blipFill>
        <p:spPr>
          <a:xfrm>
            <a:off x="6325750" y="1252624"/>
            <a:ext cx="4267570" cy="2400508"/>
          </a:xfrm>
          <a:prstGeom prst="rect">
            <a:avLst/>
          </a:prstGeom>
          <a:effectLst>
            <a:outerShdw blurRad="152400" dist="38100" dir="2700000" sx="101000" sy="101000" algn="ctr" rotWithShape="0">
              <a:srgbClr val="000000">
                <a:alpha val="40000"/>
              </a:srgbClr>
            </a:outerShdw>
          </a:effectLst>
        </p:spPr>
      </p:pic>
      <p:pic>
        <p:nvPicPr>
          <p:cNvPr id="3" name="Picture 2">
            <a:extLst>
              <a:ext uri="{FF2B5EF4-FFF2-40B4-BE49-F238E27FC236}">
                <a16:creationId xmlns:a16="http://schemas.microsoft.com/office/drawing/2014/main" id="{CCE8F788-9CD2-12EF-7E84-34B24E898918}"/>
              </a:ext>
            </a:extLst>
          </p:cNvPr>
          <p:cNvPicPr>
            <a:picLocks noChangeAspect="1"/>
          </p:cNvPicPr>
          <p:nvPr/>
        </p:nvPicPr>
        <p:blipFill>
          <a:blip r:embed="rId6"/>
          <a:stretch>
            <a:fillRect/>
          </a:stretch>
        </p:blipFill>
        <p:spPr>
          <a:xfrm>
            <a:off x="7581636" y="2438251"/>
            <a:ext cx="4267570" cy="2400508"/>
          </a:xfrm>
          <a:prstGeom prst="rect">
            <a:avLst/>
          </a:prstGeom>
          <a:effectLst>
            <a:outerShdw blurRad="152400" dist="38100" dir="2700000" sx="101000" sy="101000" algn="ctr" rotWithShape="0">
              <a:srgbClr val="000000">
                <a:alpha val="40000"/>
              </a:srgbClr>
            </a:outerShdw>
          </a:effectLst>
        </p:spPr>
      </p:pic>
      <p:pic>
        <p:nvPicPr>
          <p:cNvPr id="4" name="Picture 3">
            <a:extLst>
              <a:ext uri="{FF2B5EF4-FFF2-40B4-BE49-F238E27FC236}">
                <a16:creationId xmlns:a16="http://schemas.microsoft.com/office/drawing/2014/main" id="{6D52C9F3-5262-12D4-84C8-7A2478D001FF}"/>
              </a:ext>
            </a:extLst>
          </p:cNvPr>
          <p:cNvPicPr>
            <a:picLocks noChangeAspect="1"/>
          </p:cNvPicPr>
          <p:nvPr/>
        </p:nvPicPr>
        <p:blipFill>
          <a:blip r:embed="rId7"/>
          <a:stretch>
            <a:fillRect/>
          </a:stretch>
        </p:blipFill>
        <p:spPr>
          <a:xfrm>
            <a:off x="6325750" y="4000351"/>
            <a:ext cx="4267570" cy="2400508"/>
          </a:xfrm>
          <a:prstGeom prst="rect">
            <a:avLst/>
          </a:prstGeom>
          <a:effectLst>
            <a:outerShdw blurRad="152400" dist="38100" dir="2700000" sx="101000" sy="101000" algn="ctr"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0" descr="白い波線の 3D パターン"/>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31" name="Google Shape;231;p10"/>
          <p:cNvGrpSpPr/>
          <p:nvPr/>
        </p:nvGrpSpPr>
        <p:grpSpPr>
          <a:xfrm>
            <a:off x="11213623" y="188559"/>
            <a:ext cx="765810" cy="765810"/>
            <a:chOff x="6496725" y="804900"/>
            <a:chExt cx="765810" cy="765810"/>
          </a:xfrm>
        </p:grpSpPr>
        <p:sp>
          <p:nvSpPr>
            <p:cNvPr id="232" name="Google Shape;232;p10"/>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panose="020B0502020202020204" pitchFamily="34" charset="0"/>
                <a:ea typeface="MS PGothic" panose="020B0600070205080204" pitchFamily="34" charset="-128"/>
                <a:cs typeface="Century Gothic"/>
                <a:sym typeface="Century Gothic"/>
              </a:endParaRPr>
            </a:p>
          </p:txBody>
        </p:sp>
        <p:pic>
          <p:nvPicPr>
            <p:cNvPr id="233" name="Google Shape;233;p10" descr="自動生成された、白線による札束の描画の説明"/>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34" name="Google Shape;234;p10"/>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a:solidFill>
                  <a:srgbClr val="595959"/>
                </a:solidFill>
                <a:latin typeface="Century Gothic" panose="020B0502020202020204" pitchFamily="34" charset="0"/>
                <a:ea typeface="MS PGothic" panose="020B0600070205080204" pitchFamily="34" charset="-128"/>
                <a:cs typeface="Century Gothic"/>
                <a:sym typeface="Century Gothic"/>
              </a:rPr>
              <a:t>20XX 年会社予算</a:t>
            </a:r>
          </a:p>
        </p:txBody>
      </p:sp>
      <p:graphicFrame>
        <p:nvGraphicFramePr>
          <p:cNvPr id="235" name="Google Shape;235;p10"/>
          <p:cNvGraphicFramePr/>
          <p:nvPr>
            <p:extLst>
              <p:ext uri="{D42A27DB-BD31-4B8C-83A1-F6EECF244321}">
                <p14:modId xmlns:p14="http://schemas.microsoft.com/office/powerpoint/2010/main" val="1603656768"/>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7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人件費</a:t>
                      </a:r>
                    </a:p>
                  </a:txBody>
                  <a:tcPr marL="68575" marR="68575" marT="0" marB="0" anchor="ctr">
                    <a:lnL w="12700" cap="flat" cmpd="sng" algn="ctr">
                      <a:solidFill>
                        <a:schemeClr val="bg1">
                          <a:lumMod val="7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固定</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残高</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開始日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終了日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時間数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￥/時間</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人件費合計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旅費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設備/</a:t>
                      </a:r>
                      <a:br>
                        <a:rPr lang="en-US" alt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b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スペース費用</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その他</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予算</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実績</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アンダー/オーバー</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ja-JP" sz="800" b="1"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プロジェクト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小計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1"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36" name="Google Shape;236;p10"/>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200">
                <a:solidFill>
                  <a:srgbClr val="595959"/>
                </a:solidFill>
                <a:latin typeface="Century Gothic" panose="020B0502020202020204" pitchFamily="34" charset="0"/>
                <a:ea typeface="MS PGothic" panose="020B0600070205080204" pitchFamily="34" charset="-128"/>
                <a:cs typeface="Century Gothic"/>
                <a:sym typeface="Century Gothic"/>
              </a:rPr>
              <a:t>大局的プロジェクト 3 年計画テンプレート</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11" descr="白い波線の 3D パターン"/>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aphicFrame>
        <p:nvGraphicFramePr>
          <p:cNvPr id="242" name="Google Shape;242;p11"/>
          <p:cNvGraphicFramePr/>
          <p:nvPr>
            <p:extLst>
              <p:ext uri="{D42A27DB-BD31-4B8C-83A1-F6EECF244321}">
                <p14:modId xmlns:p14="http://schemas.microsoft.com/office/powerpoint/2010/main" val="1621783775"/>
              </p:ext>
            </p:extLst>
          </p:nvPr>
        </p:nvGraphicFramePr>
        <p:xfrm>
          <a:off x="164867" y="1037395"/>
          <a:ext cx="11842900" cy="5347659"/>
        </p:xfrm>
        <a:graphic>
          <a:graphicData uri="http://schemas.openxmlformats.org/drawingml/2006/table">
            <a:tbl>
              <a:tblPr>
                <a:noFill/>
                <a:tableStyleId>{9F8BEAB2-BD21-4F9D-A5C4-23FAC02F6808}</a:tableStyleId>
              </a:tblPr>
              <a:tblGrid>
                <a:gridCol w="914400">
                  <a:extLst>
                    <a:ext uri="{9D8B030D-6E8A-4147-A177-3AD203B41FA5}">
                      <a16:colId xmlns:a16="http://schemas.microsoft.com/office/drawing/2014/main" val="20000"/>
                    </a:ext>
                  </a:extLst>
                </a:gridCol>
                <a:gridCol w="4436225">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3931925">
                  <a:extLst>
                    <a:ext uri="{9D8B030D-6E8A-4147-A177-3AD203B41FA5}">
                      <a16:colId xmlns:a16="http://schemas.microsoft.com/office/drawing/2014/main" val="20003"/>
                    </a:ext>
                  </a:extLst>
                </a:gridCol>
                <a:gridCol w="777250">
                  <a:extLst>
                    <a:ext uri="{9D8B030D-6E8A-4147-A177-3AD203B41FA5}">
                      <a16:colId xmlns:a16="http://schemas.microsoft.com/office/drawing/2014/main" val="20004"/>
                    </a:ext>
                  </a:extLst>
                </a:gridCol>
                <a:gridCol w="777250">
                  <a:extLst>
                    <a:ext uri="{9D8B030D-6E8A-4147-A177-3AD203B41FA5}">
                      <a16:colId xmlns:a16="http://schemas.microsoft.com/office/drawing/2014/main" val="20005"/>
                    </a:ext>
                  </a:extLst>
                </a:gridCol>
              </a:tblGrid>
              <a:tr h="315402">
                <a:tc>
                  <a:txBody>
                    <a:bodyPr/>
                    <a:lstStyle/>
                    <a:p>
                      <a:pPr marL="0" marR="0" lvl="0" indent="0" algn="l" rtl="0">
                        <a:lnSpc>
                          <a:spcPct val="115000"/>
                        </a:lnSpc>
                        <a:spcBef>
                          <a:spcPts val="0"/>
                        </a:spcBef>
                        <a:spcAft>
                          <a:spcPts val="0"/>
                        </a:spcAft>
                        <a:buNone/>
                      </a:pPr>
                      <a:r>
                        <a:rPr lang="ja-JP" sz="2000" u="none" strike="noStrike" cap="none" baseline="0">
                          <a:solidFill>
                            <a:srgbClr val="90A6A9"/>
                          </a:solidFill>
                          <a:latin typeface="Century Gothic" panose="020B0502020202020204" pitchFamily="34" charset="0"/>
                          <a:ea typeface="MS PGothic" panose="020B0600070205080204" pitchFamily="34" charset="-128"/>
                          <a:cs typeface="Century Gothic"/>
                          <a:sym typeface="Century Gothic"/>
                        </a:rPr>
                        <a:t> </a:t>
                      </a:r>
                    </a:p>
                  </a:txBody>
                  <a:tcPr marL="68575" marR="68575" marT="0" marB="0" anchor="ctr">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開始日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終了日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279358">
                <a:tc rowSpan="6">
                  <a:txBody>
                    <a:bodyPr/>
                    <a:lstStyle/>
                    <a:p>
                      <a:pPr marL="0" marR="0" lvl="0" indent="0" algn="ctr" rtl="0">
                        <a:lnSpc>
                          <a:spcPct val="115000"/>
                        </a:lnSpc>
                        <a:spcBef>
                          <a:spcPts val="0"/>
                        </a:spcBef>
                        <a:spcAft>
                          <a:spcPts val="0"/>
                        </a:spcAft>
                        <a:buNone/>
                      </a:pPr>
                      <a:r>
                        <a:rPr lang="ja-JP" sz="1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79358">
                <a:tc rowSpan="6">
                  <a:txBody>
                    <a:bodyPr/>
                    <a:lstStyle/>
                    <a:p>
                      <a:pPr marL="0" marR="0" lvl="0" indent="0" algn="ctr" rtl="0">
                        <a:lnSpc>
                          <a:spcPct val="115000"/>
                        </a:lnSpc>
                        <a:spcBef>
                          <a:spcPts val="0"/>
                        </a:spcBef>
                        <a:spcAft>
                          <a:spcPts val="0"/>
                        </a:spcAft>
                        <a:buNone/>
                      </a:pPr>
                      <a:r>
                        <a:rPr lang="ja-JP" sz="1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279358">
                <a:tc rowSpan="6">
                  <a:txBody>
                    <a:bodyPr/>
                    <a:lstStyle/>
                    <a:p>
                      <a:pPr marL="0" marR="0" lvl="0" indent="0" algn="ctr" rtl="0">
                        <a:lnSpc>
                          <a:spcPct val="115000"/>
                        </a:lnSpc>
                        <a:spcBef>
                          <a:spcPts val="0"/>
                        </a:spcBef>
                        <a:spcAft>
                          <a:spcPts val="0"/>
                        </a:spcAft>
                        <a:buClr>
                          <a:schemeClr val="lt1"/>
                        </a:buClr>
                        <a:buSzPts val="1800"/>
                        <a:buFont typeface="Century Gothic"/>
                        <a:buNone/>
                      </a:pPr>
                      <a:r>
                        <a:rPr lang="ja-JP" sz="1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79358">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bl>
          </a:graphicData>
        </a:graphic>
      </p:graphicFrame>
      <p:grpSp>
        <p:nvGrpSpPr>
          <p:cNvPr id="243" name="Google Shape;243;p11"/>
          <p:cNvGrpSpPr/>
          <p:nvPr/>
        </p:nvGrpSpPr>
        <p:grpSpPr>
          <a:xfrm>
            <a:off x="11212634" y="188945"/>
            <a:ext cx="765810" cy="765810"/>
            <a:chOff x="9273432" y="818038"/>
            <a:chExt cx="765810" cy="765810"/>
          </a:xfrm>
        </p:grpSpPr>
        <p:sp>
          <p:nvSpPr>
            <p:cNvPr id="244" name="Google Shape;244;p11"/>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panose="020B0502020202020204" pitchFamily="34" charset="0"/>
                <a:ea typeface="MS PGothic" panose="020B0600070205080204" pitchFamily="34" charset="-128"/>
                <a:cs typeface="Century Gothic"/>
                <a:sym typeface="Century Gothic"/>
              </a:endParaRPr>
            </a:p>
          </p:txBody>
        </p:sp>
        <p:pic>
          <p:nvPicPr>
            <p:cNvPr id="245" name="Google Shape;245;p11" descr="自動生成された人の輪の説明"/>
            <p:cNvPicPr preferRelativeResize="0"/>
            <p:nvPr/>
          </p:nvPicPr>
          <p:blipFill rotWithShape="1">
            <a:blip r:embed="rId4">
              <a:alphaModFix/>
            </a:blip>
            <a:srcRect/>
            <a:stretch/>
          </p:blipFill>
          <p:spPr>
            <a:xfrm>
              <a:off x="9427737" y="943323"/>
              <a:ext cx="457200" cy="457200"/>
            </a:xfrm>
            <a:prstGeom prst="rect">
              <a:avLst/>
            </a:prstGeom>
            <a:noFill/>
            <a:ln>
              <a:noFill/>
            </a:ln>
          </p:spPr>
        </p:pic>
      </p:grpSp>
      <p:sp>
        <p:nvSpPr>
          <p:cNvPr id="246" name="Google Shape;246;p11"/>
          <p:cNvSpPr txBox="1"/>
          <p:nvPr/>
        </p:nvSpPr>
        <p:spPr>
          <a:xfrm>
            <a:off x="2484231" y="259227"/>
            <a:ext cx="72235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a:solidFill>
                  <a:srgbClr val="595959"/>
                </a:solidFill>
                <a:latin typeface="Century Gothic" panose="020B0502020202020204" pitchFamily="34" charset="0"/>
                <a:ea typeface="MS PGothic" panose="020B0600070205080204" pitchFamily="34" charset="-128"/>
                <a:cs typeface="Century Gothic"/>
                <a:sym typeface="Century Gothic"/>
              </a:rPr>
              <a:t>3 年間の企業リソース計画</a:t>
            </a:r>
          </a:p>
        </p:txBody>
      </p:sp>
      <p:sp>
        <p:nvSpPr>
          <p:cNvPr id="247" name="Google Shape;247;p11"/>
          <p:cNvSpPr txBox="1"/>
          <p:nvPr/>
        </p:nvSpPr>
        <p:spPr>
          <a:xfrm>
            <a:off x="7842738" y="6516541"/>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200">
                <a:solidFill>
                  <a:srgbClr val="595959"/>
                </a:solidFill>
                <a:latin typeface="Century Gothic" panose="020B0502020202020204" pitchFamily="34" charset="0"/>
                <a:ea typeface="MS PGothic" panose="020B0600070205080204" pitchFamily="34" charset="-128"/>
                <a:cs typeface="Century Gothic"/>
                <a:sym typeface="Century Gothic"/>
              </a:rPr>
              <a:t>大局的プロジェクト 3 年計画テンプレート</a:t>
            </a:r>
          </a:p>
        </p:txBody>
      </p:sp>
      <p:sp>
        <p:nvSpPr>
          <p:cNvPr id="2" name="TextBox 1">
            <a:extLst>
              <a:ext uri="{FF2B5EF4-FFF2-40B4-BE49-F238E27FC236}">
                <a16:creationId xmlns:a16="http://schemas.microsoft.com/office/drawing/2014/main" id="{8DBDAEC6-56CD-E259-AAC3-AB68324DE233}"/>
              </a:ext>
            </a:extLst>
          </p:cNvPr>
          <p:cNvSpPr txBox="1"/>
          <p:nvPr/>
        </p:nvSpPr>
        <p:spPr>
          <a:xfrm>
            <a:off x="448962" y="6392563"/>
            <a:ext cx="11262535" cy="276999"/>
          </a:xfrm>
          <a:prstGeom prst="rect">
            <a:avLst/>
          </a:prstGeom>
          <a:noFill/>
        </p:spPr>
        <p:txBody>
          <a:bodyPr wrap="square" rtlCol="0">
            <a:spAutoFit/>
          </a:bodyPr>
          <a:lstStyle/>
          <a:p>
            <a:pPr marL="0" marR="0" algn="ctr" rtl="0"/>
            <a:r>
              <a:rPr lang="ja-JP" sz="1200" i="1">
                <a:solidFill>
                  <a:srgbClr val="001033"/>
                </a:solidFill>
                <a:effectLst/>
                <a:latin typeface="Century Gothic" panose="020B0502020202020204" pitchFamily="34" charset="0"/>
                <a:ea typeface="MS PGothic" panose="020B0600070205080204" pitchFamily="34" charset="-128"/>
                <a:cs typeface="Century Gothic" panose="020B0502020202020204" pitchFamily="34" charset="0"/>
              </a:rPr>
              <a:t>Smartsheet, Inc. 提供</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graphicFrame>
        <p:nvGraphicFramePr>
          <p:cNvPr id="253" name="Google Shape;253;p12"/>
          <p:cNvGraphicFramePr/>
          <p:nvPr>
            <p:extLst>
              <p:ext uri="{D42A27DB-BD31-4B8C-83A1-F6EECF244321}">
                <p14:modId xmlns:p14="http://schemas.microsoft.com/office/powerpoint/2010/main" val="2338685628"/>
              </p:ext>
            </p:extLst>
          </p:nvPr>
        </p:nvGraphicFramePr>
        <p:xfrm>
          <a:off x="787790" y="1050352"/>
          <a:ext cx="10227225" cy="2468350"/>
        </p:xfrm>
        <a:graphic>
          <a:graphicData uri="http://schemas.openxmlformats.org/drawingml/2006/table">
            <a:tbl>
              <a:tblPr firstRow="1" firstCol="1" bandRow="1">
                <a:noFill/>
                <a:tableStyleId>{D40A2053-CA6B-45B9-BB66-AA2DCEEF7E4C}</a:tableStyleId>
              </a:tblPr>
              <a:tblGrid>
                <a:gridCol w="10227225">
                  <a:extLst>
                    <a:ext uri="{9D8B030D-6E8A-4147-A177-3AD203B41FA5}">
                      <a16:colId xmlns:a16="http://schemas.microsoft.com/office/drawing/2014/main" val="20000"/>
                    </a:ext>
                  </a:extLst>
                </a:gridCol>
              </a:tblGrid>
              <a:tr h="2468350">
                <a:tc>
                  <a:txBody>
                    <a:bodyPr/>
                    <a:lstStyle/>
                    <a:p>
                      <a:pPr marL="0" marR="0" lvl="0" indent="0" algn="ctr" rtl="0">
                        <a:spcBef>
                          <a:spcPts val="0"/>
                        </a:spcBef>
                        <a:spcAft>
                          <a:spcPts val="0"/>
                        </a:spcAft>
                        <a:buNone/>
                      </a:pPr>
                      <a:r>
                        <a:rPr lang="ja-JP" sz="1600" b="1" u="none" strike="noStrike" cap="none" baseline="0" dirty="0">
                          <a:solidFill>
                            <a:schemeClr val="dk1"/>
                          </a:solidFill>
                          <a:latin typeface="Century Gothic" panose="020B0502020202020204" pitchFamily="34" charset="0"/>
                          <a:ea typeface="MS PGothic" panose="020B0600070205080204" pitchFamily="34" charset="-128"/>
                          <a:cs typeface="Century Gothic"/>
                          <a:sym typeface="Century Gothic"/>
                        </a:rPr>
                        <a:t>免責条項</a:t>
                      </a:r>
                    </a:p>
                    <a:p>
                      <a:pPr marL="0" marR="0" lvl="0" indent="0" algn="l" rtl="0">
                        <a:spcBef>
                          <a:spcPts val="0"/>
                        </a:spcBef>
                        <a:spcAft>
                          <a:spcPts val="0"/>
                        </a:spcAft>
                        <a:buNone/>
                      </a:pPr>
                      <a:r>
                        <a:rPr lang="ja-JP" sz="1200" b="0" u="none" strike="noStrike" cap="none" baseline="0" dirty="0">
                          <a:solidFill>
                            <a:schemeClr val="dk1"/>
                          </a:solidFill>
                          <a:latin typeface="Century Gothic" panose="020B0502020202020204" pitchFamily="34" charset="0"/>
                          <a:ea typeface="MS PGothic" panose="020B0600070205080204" pitchFamily="34" charset="-128"/>
                          <a:cs typeface="Century Gothic"/>
                          <a:sym typeface="Century Gothic"/>
                        </a:rPr>
                        <a:t> </a:t>
                      </a:r>
                    </a:p>
                    <a:p>
                      <a:pPr marL="0" marR="0" lvl="0" indent="0" algn="l" rtl="0">
                        <a:spcBef>
                          <a:spcPts val="0"/>
                        </a:spcBef>
                        <a:spcAft>
                          <a:spcPts val="0"/>
                        </a:spcAft>
                        <a:buNone/>
                      </a:pPr>
                      <a:r>
                        <a:rPr lang="ja-JP" sz="1400" b="0" u="none" strike="noStrike" cap="none" baseline="0" dirty="0">
                          <a:solidFill>
                            <a:schemeClr val="dk1"/>
                          </a:solidFill>
                          <a:latin typeface="Century Gothic" panose="020B0502020202020204" pitchFamily="34" charset="0"/>
                          <a:ea typeface="MS PGothic" panose="020B0600070205080204" pitchFamily="34" charset="-128"/>
                          <a:cs typeface="Century Gothic"/>
                          <a:sym typeface="Century Gothic"/>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solidFill>
                        <a:srgbClr val="7F7F7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descr="白い波線の 3D パターン"/>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01" name="Google Shape;101;p2"/>
          <p:cNvGrpSpPr/>
          <p:nvPr/>
        </p:nvGrpSpPr>
        <p:grpSpPr>
          <a:xfrm>
            <a:off x="461274" y="4457274"/>
            <a:ext cx="11269453" cy="142504"/>
            <a:chOff x="461274" y="5410195"/>
            <a:chExt cx="11269453" cy="142504"/>
          </a:xfrm>
        </p:grpSpPr>
        <p:cxnSp>
          <p:nvCxnSpPr>
            <p:cNvPr id="102" name="Google Shape;102;p2"/>
            <p:cNvCxnSpPr/>
            <p:nvPr/>
          </p:nvCxnSpPr>
          <p:spPr>
            <a:xfrm>
              <a:off x="461274" y="548144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03" name="Google Shape;103;p2"/>
            <p:cNvSpPr/>
            <p:nvPr/>
          </p:nvSpPr>
          <p:spPr>
            <a:xfrm>
              <a:off x="2390760"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S PGothic" panose="020B0600070205080204" pitchFamily="34" charset="-128"/>
                <a:cs typeface="Arial"/>
                <a:sym typeface="Arial"/>
              </a:endParaRPr>
            </a:p>
          </p:txBody>
        </p:sp>
        <p:sp>
          <p:nvSpPr>
            <p:cNvPr id="104" name="Google Shape;104;p2"/>
            <p:cNvSpPr/>
            <p:nvPr/>
          </p:nvSpPr>
          <p:spPr>
            <a:xfrm>
              <a:off x="6024747"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S PGothic" panose="020B0600070205080204" pitchFamily="34" charset="-128"/>
                <a:cs typeface="Arial"/>
                <a:sym typeface="Arial"/>
              </a:endParaRPr>
            </a:p>
          </p:txBody>
        </p:sp>
        <p:sp>
          <p:nvSpPr>
            <p:cNvPr id="105" name="Google Shape;105;p2"/>
            <p:cNvSpPr/>
            <p:nvPr/>
          </p:nvSpPr>
          <p:spPr>
            <a:xfrm>
              <a:off x="9662391"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S PGothic" panose="020B0600070205080204" pitchFamily="34" charset="-128"/>
                <a:cs typeface="Arial"/>
                <a:sym typeface="Arial"/>
              </a:endParaRPr>
            </a:p>
          </p:txBody>
        </p:sp>
      </p:grpSp>
      <p:grpSp>
        <p:nvGrpSpPr>
          <p:cNvPr id="106" name="Google Shape;106;p2"/>
          <p:cNvGrpSpPr/>
          <p:nvPr/>
        </p:nvGrpSpPr>
        <p:grpSpPr>
          <a:xfrm>
            <a:off x="1074646" y="1334566"/>
            <a:ext cx="2774731" cy="2991589"/>
            <a:chOff x="1074646" y="1526479"/>
            <a:chExt cx="2774731" cy="2991589"/>
          </a:xfrm>
        </p:grpSpPr>
        <p:sp>
          <p:nvSpPr>
            <p:cNvPr id="107" name="Google Shape;107;p2"/>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市場拡大戦略</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製品ラインの強化 </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108" name="Google Shape;108;p2"/>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entury Gothic" panose="020B0502020202020204" pitchFamily="34" charset="0"/>
                <a:ea typeface="MS PGothic" panose="020B0600070205080204" pitchFamily="34" charset="-128"/>
                <a:cs typeface="Arial"/>
                <a:sym typeface="Arial"/>
              </a:endParaRPr>
            </a:p>
          </p:txBody>
        </p:sp>
      </p:grpSp>
      <p:grpSp>
        <p:nvGrpSpPr>
          <p:cNvPr id="109" name="Google Shape;109;p2"/>
          <p:cNvGrpSpPr/>
          <p:nvPr/>
        </p:nvGrpSpPr>
        <p:grpSpPr>
          <a:xfrm>
            <a:off x="4708634" y="1334566"/>
            <a:ext cx="2774731" cy="2991589"/>
            <a:chOff x="4708634" y="1526479"/>
            <a:chExt cx="2774731" cy="2991589"/>
          </a:xfrm>
        </p:grpSpPr>
        <p:sp>
          <p:nvSpPr>
            <p:cNvPr id="110" name="Google Shape;110;p2"/>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t>デジタル トランスフォーメーションの</a:t>
              </a:r>
              <a:br>
                <a:rPr lang="en-US" alt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br>
              <a:r>
                <a:rPr 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t>実施</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dirty="0">
                  <a:solidFill>
                    <a:schemeClr val="lt1"/>
                  </a:solidFill>
                  <a:latin typeface="Century Gothic" panose="020B0502020202020204" pitchFamily="34" charset="0"/>
                  <a:ea typeface="MS PGothic" panose="020B0600070205080204" pitchFamily="34" charset="-128"/>
                  <a:cs typeface="Century Gothic"/>
                  <a:sym typeface="Century Gothic"/>
                </a:rPr>
                <a:t>ブランド認知度向上キャンペーン </a:t>
              </a:r>
            </a:p>
            <a:p>
              <a:pPr marL="285750" marR="0" lvl="0" indent="-184150" algn="l" rtl="0">
                <a:lnSpc>
                  <a:spcPct val="100000"/>
                </a:lnSpc>
                <a:spcBef>
                  <a:spcPts val="0"/>
                </a:spcBef>
                <a:spcAft>
                  <a:spcPts val="0"/>
                </a:spcAft>
                <a:buClr>
                  <a:schemeClr val="lt1"/>
                </a:buClr>
                <a:buSzPts val="1600"/>
                <a:buFont typeface="Arial"/>
                <a:buNone/>
              </a:pPr>
              <a:endParaRPr sz="1600" b="0" dirty="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111" name="Google Shape;111;p2"/>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entury Gothic" panose="020B0502020202020204" pitchFamily="34" charset="0"/>
                <a:ea typeface="MS PGothic" panose="020B0600070205080204" pitchFamily="34" charset="-128"/>
                <a:cs typeface="Arial"/>
                <a:sym typeface="Arial"/>
              </a:endParaRPr>
            </a:p>
          </p:txBody>
        </p:sp>
      </p:grpSp>
      <p:grpSp>
        <p:nvGrpSpPr>
          <p:cNvPr id="112" name="Google Shape;112;p2"/>
          <p:cNvGrpSpPr/>
          <p:nvPr/>
        </p:nvGrpSpPr>
        <p:grpSpPr>
          <a:xfrm>
            <a:off x="8342623" y="1334566"/>
            <a:ext cx="2774731" cy="2991589"/>
            <a:chOff x="8342623" y="1526479"/>
            <a:chExt cx="2774731" cy="2991589"/>
          </a:xfrm>
        </p:grpSpPr>
        <p:sp>
          <p:nvSpPr>
            <p:cNvPr id="113" name="Google Shape;113;p2"/>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戦略的なパートナーシップ</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国際展開 </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a:p>
              <a:pPr marL="0" marR="0" lvl="0" indent="0" algn="l" rtl="0">
                <a:spcBef>
                  <a:spcPts val="0"/>
                </a:spcBef>
                <a:spcAft>
                  <a:spcPts val="0"/>
                </a:spcAft>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114" name="Google Shape;114;p2"/>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entury Gothic" panose="020B0502020202020204" pitchFamily="34" charset="0"/>
                <a:ea typeface="MS PGothic" panose="020B0600070205080204" pitchFamily="34" charset="-128"/>
                <a:cs typeface="Arial"/>
                <a:sym typeface="Arial"/>
              </a:endParaRPr>
            </a:p>
          </p:txBody>
        </p:sp>
      </p:grpSp>
      <p:sp>
        <p:nvSpPr>
          <p:cNvPr id="115" name="Google Shape;115;p2"/>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dirty="0">
                <a:solidFill>
                  <a:srgbClr val="595959"/>
                </a:solidFill>
                <a:latin typeface="Century Gothic" panose="020B0502020202020204" pitchFamily="34" charset="0"/>
                <a:ea typeface="MS PGothic" panose="020B0600070205080204" pitchFamily="34" charset="-128"/>
                <a:cs typeface="Century Gothic"/>
                <a:sym typeface="Century Gothic"/>
              </a:rPr>
              <a:t>3 年間の企業成長タイムライン</a:t>
            </a:r>
          </a:p>
        </p:txBody>
      </p:sp>
      <p:sp>
        <p:nvSpPr>
          <p:cNvPr id="116" name="Google Shape;116;p2"/>
          <p:cNvSpPr/>
          <p:nvPr/>
        </p:nvSpPr>
        <p:spPr>
          <a:xfrm>
            <a:off x="461274" y="5027622"/>
            <a:ext cx="11269453" cy="1404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S PGothic" panose="020B0600070205080204" pitchFamily="34" charset="-128"/>
              <a:cs typeface="Arial"/>
              <a:sym typeface="Arial"/>
            </a:endParaRPr>
          </a:p>
        </p:txBody>
      </p:sp>
      <p:sp>
        <p:nvSpPr>
          <p:cNvPr id="117" name="Google Shape;117;p2"/>
          <p:cNvSpPr/>
          <p:nvPr/>
        </p:nvSpPr>
        <p:spPr>
          <a:xfrm>
            <a:off x="1074646" y="4904395"/>
            <a:ext cx="2774731" cy="414507"/>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entury Gothic" panose="020B0502020202020204" pitchFamily="34" charset="0"/>
                <a:ea typeface="MS PGothic" panose="020B0600070205080204" pitchFamily="34" charset="-128"/>
                <a:cs typeface="Century Gothic"/>
                <a:sym typeface="Century Gothic"/>
              </a:rPr>
              <a:t>機会</a:t>
            </a:r>
          </a:p>
        </p:txBody>
      </p:sp>
      <p:sp>
        <p:nvSpPr>
          <p:cNvPr id="118" name="Google Shape;118;p2"/>
          <p:cNvSpPr/>
          <p:nvPr/>
        </p:nvSpPr>
        <p:spPr>
          <a:xfrm>
            <a:off x="8342623" y="4939941"/>
            <a:ext cx="2774731" cy="414507"/>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entury Gothic" panose="020B0502020202020204" pitchFamily="34" charset="0"/>
                <a:ea typeface="MS PGothic" panose="020B0600070205080204" pitchFamily="34" charset="-128"/>
                <a:cs typeface="Century Gothic"/>
                <a:sym typeface="Century Gothic"/>
              </a:rPr>
              <a:t>リスク</a:t>
            </a:r>
          </a:p>
        </p:txBody>
      </p:sp>
      <p:sp>
        <p:nvSpPr>
          <p:cNvPr id="119" name="Google Shape;119;p2"/>
          <p:cNvSpPr/>
          <p:nvPr/>
        </p:nvSpPr>
        <p:spPr>
          <a:xfrm>
            <a:off x="1538375" y="1029765"/>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20XX</a:t>
            </a:r>
          </a:p>
        </p:txBody>
      </p:sp>
      <p:sp>
        <p:nvSpPr>
          <p:cNvPr id="120" name="Google Shape;120;p2"/>
          <p:cNvSpPr/>
          <p:nvPr/>
        </p:nvSpPr>
        <p:spPr>
          <a:xfrm>
            <a:off x="5172363" y="1029765"/>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20XX</a:t>
            </a:r>
          </a:p>
        </p:txBody>
      </p:sp>
      <p:sp>
        <p:nvSpPr>
          <p:cNvPr id="121" name="Google Shape;121;p2"/>
          <p:cNvSpPr/>
          <p:nvPr/>
        </p:nvSpPr>
        <p:spPr>
          <a:xfrm>
            <a:off x="8806352" y="1029765"/>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20XX</a:t>
            </a:r>
          </a:p>
        </p:txBody>
      </p:sp>
      <p:sp>
        <p:nvSpPr>
          <p:cNvPr id="122" name="Google Shape;122;p2"/>
          <p:cNvSpPr txBox="1"/>
          <p:nvPr/>
        </p:nvSpPr>
        <p:spPr>
          <a:xfrm>
            <a:off x="1318729" y="5453418"/>
            <a:ext cx="3853634"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ja-JP" sz="1600" b="0">
                <a:solidFill>
                  <a:srgbClr val="7F7F7F"/>
                </a:solidFill>
                <a:latin typeface="Century Gothic" panose="020B0502020202020204" pitchFamily="34" charset="0"/>
                <a:ea typeface="MS PGothic" panose="020B0600070205080204" pitchFamily="34" charset="-128"/>
                <a:cs typeface="Century Gothic"/>
                <a:sym typeface="Century Gothic"/>
              </a:rPr>
              <a:t>市場シェアの増加</a:t>
            </a:r>
          </a:p>
          <a:p>
            <a:pPr marL="285750" marR="0" lvl="0" indent="-285750" algn="l" rtl="0">
              <a:lnSpc>
                <a:spcPct val="100000"/>
              </a:lnSpc>
              <a:spcBef>
                <a:spcPts val="0"/>
              </a:spcBef>
              <a:spcAft>
                <a:spcPts val="0"/>
              </a:spcAft>
              <a:buClr>
                <a:srgbClr val="7F7F7F"/>
              </a:buClr>
              <a:buSzPts val="1600"/>
              <a:buFont typeface="Arial"/>
              <a:buChar char="•"/>
            </a:pPr>
            <a:r>
              <a:rPr lang="ja-JP" sz="1600" b="0">
                <a:solidFill>
                  <a:srgbClr val="7F7F7F"/>
                </a:solidFill>
                <a:latin typeface="Century Gothic" panose="020B0502020202020204" pitchFamily="34" charset="0"/>
                <a:ea typeface="MS PGothic" panose="020B0600070205080204" pitchFamily="34" charset="-128"/>
                <a:cs typeface="Century Gothic"/>
                <a:sym typeface="Century Gothic"/>
              </a:rPr>
              <a:t>業務効率の向上</a:t>
            </a:r>
          </a:p>
        </p:txBody>
      </p:sp>
      <p:sp>
        <p:nvSpPr>
          <p:cNvPr id="123" name="Google Shape;123;p2"/>
          <p:cNvSpPr txBox="1"/>
          <p:nvPr/>
        </p:nvSpPr>
        <p:spPr>
          <a:xfrm>
            <a:off x="8588774" y="5453418"/>
            <a:ext cx="2926952"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ja-JP" sz="1600" b="0">
                <a:solidFill>
                  <a:srgbClr val="7F7F7F"/>
                </a:solidFill>
                <a:latin typeface="Century Gothic" panose="020B0502020202020204" pitchFamily="34" charset="0"/>
                <a:ea typeface="MS PGothic" panose="020B0600070205080204" pitchFamily="34" charset="-128"/>
                <a:cs typeface="Century Gothic"/>
                <a:sym typeface="Century Gothic"/>
              </a:rPr>
              <a:t>経済的損失</a:t>
            </a:r>
          </a:p>
          <a:p>
            <a:pPr marL="285750" marR="0" lvl="0" indent="-285750" algn="l" rtl="0">
              <a:lnSpc>
                <a:spcPct val="100000"/>
              </a:lnSpc>
              <a:spcBef>
                <a:spcPts val="0"/>
              </a:spcBef>
              <a:spcAft>
                <a:spcPts val="0"/>
              </a:spcAft>
              <a:buClr>
                <a:srgbClr val="7F7F7F"/>
              </a:buClr>
              <a:buSzPts val="1600"/>
              <a:buFont typeface="Arial"/>
              <a:buChar char="•"/>
            </a:pPr>
            <a:r>
              <a:rPr lang="ja-JP" sz="1600" b="0">
                <a:solidFill>
                  <a:srgbClr val="7F7F7F"/>
                </a:solidFill>
                <a:latin typeface="Century Gothic" panose="020B0502020202020204" pitchFamily="34" charset="0"/>
                <a:ea typeface="MS PGothic" panose="020B0600070205080204" pitchFamily="34" charset="-128"/>
                <a:cs typeface="Century Gothic"/>
                <a:sym typeface="Century Gothic"/>
              </a:rPr>
              <a:t>業務の中断</a:t>
            </a:r>
          </a:p>
        </p:txBody>
      </p:sp>
      <p:grpSp>
        <p:nvGrpSpPr>
          <p:cNvPr id="124" name="Google Shape;124;p2"/>
          <p:cNvGrpSpPr/>
          <p:nvPr/>
        </p:nvGrpSpPr>
        <p:grpSpPr>
          <a:xfrm>
            <a:off x="11215448" y="189078"/>
            <a:ext cx="765810" cy="765810"/>
            <a:chOff x="8141749" y="818038"/>
            <a:chExt cx="765810" cy="765810"/>
          </a:xfrm>
        </p:grpSpPr>
        <p:sp>
          <p:nvSpPr>
            <p:cNvPr id="125" name="Google Shape;125;p2"/>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panose="020B0502020202020204" pitchFamily="34" charset="0"/>
                <a:ea typeface="MS PGothic" panose="020B0600070205080204" pitchFamily="34" charset="-128"/>
                <a:cs typeface="Century Gothic"/>
                <a:sym typeface="Century Gothic"/>
              </a:endParaRPr>
            </a:p>
          </p:txBody>
        </p:sp>
        <p:pic>
          <p:nvPicPr>
            <p:cNvPr id="126" name="Google Shape;126;p2" descr="自動生成された、ダーツの的に当たる白い矢の説明"/>
            <p:cNvPicPr preferRelativeResize="0"/>
            <p:nvPr/>
          </p:nvPicPr>
          <p:blipFill rotWithShape="1">
            <a:blip r:embed="rId4">
              <a:alphaModFix/>
            </a:blip>
            <a:srcRect/>
            <a:stretch/>
          </p:blipFill>
          <p:spPr>
            <a:xfrm>
              <a:off x="8337815" y="969014"/>
              <a:ext cx="457200" cy="457200"/>
            </a:xfrm>
            <a:prstGeom prst="rect">
              <a:avLst/>
            </a:prstGeom>
            <a:noFill/>
            <a:ln>
              <a:noFill/>
            </a:ln>
          </p:spPr>
        </p:pic>
      </p:grpSp>
      <p:sp>
        <p:nvSpPr>
          <p:cNvPr id="127" name="Google Shape;127;p2"/>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200" b="1">
                <a:solidFill>
                  <a:srgbClr val="595959"/>
                </a:solidFill>
                <a:latin typeface="Century Gothic" panose="020B0502020202020204" pitchFamily="34" charset="0"/>
                <a:ea typeface="MS PGothic" panose="020B0600070205080204" pitchFamily="34" charset="-128"/>
                <a:cs typeface="Century Gothic"/>
                <a:sym typeface="Century Gothic"/>
              </a:rPr>
              <a:t>サンプル</a:t>
            </a:r>
            <a:r>
              <a:rPr lang="ja-JP" sz="1200">
                <a:solidFill>
                  <a:srgbClr val="595959"/>
                </a:solidFill>
                <a:latin typeface="Century Gothic" panose="020B0502020202020204" pitchFamily="34" charset="0"/>
                <a:ea typeface="MS PGothic" panose="020B0600070205080204" pitchFamily="34" charset="-128"/>
                <a:cs typeface="Century Gothic"/>
                <a:sym typeface="Century Gothic"/>
              </a:rPr>
              <a:t> 大局的プロジェクト 3 年計画テンプレート</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3" descr="白い波線の 3D パターン"/>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33" name="Google Shape;133;p3"/>
          <p:cNvGrpSpPr/>
          <p:nvPr/>
        </p:nvGrpSpPr>
        <p:grpSpPr>
          <a:xfrm>
            <a:off x="11213623" y="188559"/>
            <a:ext cx="765810" cy="765810"/>
            <a:chOff x="6496725" y="804900"/>
            <a:chExt cx="765810" cy="765810"/>
          </a:xfrm>
        </p:grpSpPr>
        <p:sp>
          <p:nvSpPr>
            <p:cNvPr id="134" name="Google Shape;134;p3"/>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panose="020B0502020202020204" pitchFamily="34" charset="0"/>
                <a:ea typeface="MS PGothic" panose="020B0600070205080204" pitchFamily="34" charset="-128"/>
                <a:cs typeface="Century Gothic"/>
                <a:sym typeface="Century Gothic"/>
              </a:endParaRPr>
            </a:p>
          </p:txBody>
        </p:sp>
        <p:pic>
          <p:nvPicPr>
            <p:cNvPr id="135" name="Google Shape;135;p3" descr="自動生成された、白線による札束の描画の説明"/>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36" name="Google Shape;136;p3"/>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a:solidFill>
                  <a:srgbClr val="595959"/>
                </a:solidFill>
                <a:latin typeface="Century Gothic" panose="020B0502020202020204" pitchFamily="34" charset="0"/>
                <a:ea typeface="MS PGothic" panose="020B0600070205080204" pitchFamily="34" charset="-128"/>
                <a:cs typeface="Century Gothic"/>
                <a:sym typeface="Century Gothic"/>
              </a:rPr>
              <a:t>20XX 年会社予算</a:t>
            </a:r>
          </a:p>
        </p:txBody>
      </p:sp>
      <p:graphicFrame>
        <p:nvGraphicFramePr>
          <p:cNvPr id="137" name="Google Shape;137;p3"/>
          <p:cNvGraphicFramePr/>
          <p:nvPr>
            <p:extLst>
              <p:ext uri="{D42A27DB-BD31-4B8C-83A1-F6EECF244321}">
                <p14:modId xmlns:p14="http://schemas.microsoft.com/office/powerpoint/2010/main" val="1071372848"/>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7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人件費</a:t>
                      </a:r>
                    </a:p>
                  </a:txBody>
                  <a:tcPr marL="68575" marR="68575" marT="0" marB="0" anchor="ctr">
                    <a:lnL w="12700" cap="flat" cmpd="sng" algn="ctr">
                      <a:solidFill>
                        <a:schemeClr val="bg1">
                          <a:lumMod val="7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固定</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残高</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開始日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終了日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時間数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￥/時間</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人件費合計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旅費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設備/</a:t>
                      </a:r>
                      <a:br>
                        <a:rPr lang="en-US" alt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b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スペース費用</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その他</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予算</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実績</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アンダー/オーバー</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ja-JP" sz="800" b="1"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プロジェクト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￥149,000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8.0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￥1,400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￥30,800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￥132,800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(￥17,200)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￥1,100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￥30,000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￥85,000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￥75,000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6.0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44.0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￥4,500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￥198,000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3.0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￥750,000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￥900,000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(￥350,000)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小計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￥451,800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￥70,000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￥120,000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￥795,000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￥1,634,000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￥1,470,800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1"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(￥163,200)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38" name="Google Shape;138;p3"/>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200" b="1" dirty="0">
                <a:solidFill>
                  <a:srgbClr val="595959"/>
                </a:solidFill>
                <a:latin typeface="Century Gothic" panose="020B0502020202020204" pitchFamily="34" charset="0"/>
                <a:ea typeface="MS PGothic" panose="020B0600070205080204" pitchFamily="34" charset="-128"/>
                <a:cs typeface="Century Gothic"/>
                <a:sym typeface="Century Gothic"/>
              </a:rPr>
              <a:t>サンプル</a:t>
            </a:r>
            <a:r>
              <a:rPr lang="ja-JP" sz="1200" dirty="0">
                <a:solidFill>
                  <a:srgbClr val="595959"/>
                </a:solidFill>
                <a:latin typeface="Century Gothic" panose="020B0502020202020204" pitchFamily="34" charset="0"/>
                <a:ea typeface="MS PGothic" panose="020B0600070205080204" pitchFamily="34" charset="-128"/>
                <a:cs typeface="Century Gothic"/>
                <a:sym typeface="Century Gothic"/>
              </a:rPr>
              <a:t> 大局的プロジェクト 3 年計画テンプレート</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4" descr="白い波線の 3D パターン"/>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44" name="Google Shape;144;p4"/>
          <p:cNvGrpSpPr/>
          <p:nvPr/>
        </p:nvGrpSpPr>
        <p:grpSpPr>
          <a:xfrm>
            <a:off x="11213623" y="188559"/>
            <a:ext cx="765810" cy="765810"/>
            <a:chOff x="6496725" y="804900"/>
            <a:chExt cx="765810" cy="765810"/>
          </a:xfrm>
        </p:grpSpPr>
        <p:sp>
          <p:nvSpPr>
            <p:cNvPr id="145" name="Google Shape;145;p4"/>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MS PGothic" panose="020B0600070205080204" pitchFamily="34" charset="-128"/>
                <a:ea typeface="MS PGothic" panose="020B0600070205080204" pitchFamily="34" charset="-128"/>
                <a:cs typeface="Century Gothic"/>
                <a:sym typeface="Century Gothic"/>
              </a:endParaRPr>
            </a:p>
          </p:txBody>
        </p:sp>
        <p:pic>
          <p:nvPicPr>
            <p:cNvPr id="146" name="Google Shape;146;p4" descr="自動生成された、白線による札束の描画の説明"/>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47" name="Google Shape;147;p4"/>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dirty="0">
                <a:solidFill>
                  <a:srgbClr val="595959"/>
                </a:solidFill>
                <a:latin typeface="Century Gothic" panose="020B0502020202020204" pitchFamily="34" charset="0"/>
                <a:ea typeface="MS PGothic" panose="020B0600070205080204" pitchFamily="34" charset="-128"/>
                <a:cs typeface="Century Gothic"/>
                <a:sym typeface="Century Gothic"/>
              </a:rPr>
              <a:t>20XX 年会社予算</a:t>
            </a:r>
          </a:p>
        </p:txBody>
      </p:sp>
      <p:graphicFrame>
        <p:nvGraphicFramePr>
          <p:cNvPr id="148" name="Google Shape;148;p4"/>
          <p:cNvGraphicFramePr/>
          <p:nvPr>
            <p:extLst>
              <p:ext uri="{D42A27DB-BD31-4B8C-83A1-F6EECF244321}">
                <p14:modId xmlns:p14="http://schemas.microsoft.com/office/powerpoint/2010/main" val="2987619168"/>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baseline="0" dirty="0">
                        <a:solidFill>
                          <a:schemeClr val="lt1"/>
                        </a:solidFill>
                        <a:latin typeface="MS PGothic" panose="020B0600070205080204" pitchFamily="34" charset="-128"/>
                        <a:ea typeface="MS PGothic" panose="020B0600070205080204" pitchFamily="34" charset="-128"/>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7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dirty="0">
                          <a:solidFill>
                            <a:schemeClr val="lt1"/>
                          </a:solidFill>
                          <a:latin typeface="MS PGothic" panose="020B0600070205080204" pitchFamily="34" charset="-128"/>
                          <a:ea typeface="MS PGothic" panose="020B0600070205080204" pitchFamily="34" charset="-128"/>
                          <a:cs typeface="Century Gothic"/>
                          <a:sym typeface="Century Gothic"/>
                        </a:rPr>
                        <a:t>人件費</a:t>
                      </a:r>
                    </a:p>
                  </a:txBody>
                  <a:tcPr marL="68575" marR="68575" marT="0" marB="0" anchor="ctr">
                    <a:lnL w="12700" cap="flat" cmpd="sng" algn="ctr">
                      <a:solidFill>
                        <a:schemeClr val="bg1">
                          <a:lumMod val="7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MS PGothic" panose="020B0600070205080204" pitchFamily="34" charset="-128"/>
                          <a:ea typeface="MS PGothic" panose="020B0600070205080204" pitchFamily="34" charset="-128"/>
                          <a:cs typeface="Century Gothic"/>
                          <a:sym typeface="Century Gothic"/>
                        </a:rPr>
                        <a:t>材料費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MS PGothic" panose="020B0600070205080204" pitchFamily="34" charset="-128"/>
                          <a:ea typeface="MS PGothic" panose="020B0600070205080204" pitchFamily="34" charset="-128"/>
                          <a:cs typeface="Century Gothic"/>
                          <a:sym typeface="Century Gothic"/>
                        </a:rPr>
                        <a:t>固定</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MS PGothic" panose="020B0600070205080204" pitchFamily="34" charset="-128"/>
                          <a:ea typeface="MS PGothic" panose="020B0600070205080204" pitchFamily="34" charset="-128"/>
                          <a:cs typeface="Century Gothic"/>
                          <a:sym typeface="Century Gothic"/>
                        </a:rPr>
                        <a:t>残高</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開始日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終了日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時間数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￥/時間</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人件費合計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旅費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設備/</a:t>
                      </a:r>
                      <a:br>
                        <a:rPr lang="en-US" alt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b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スペース費用</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その他</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予算</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実績</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アンダー/オーバー</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ja-JP" sz="800" b="1"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プロジェクト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￥149,000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8.0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￥1,400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￥30,800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￥132,800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(￥17,200)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￥1,100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￥30,000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￥85,000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￥75,000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6.0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44.0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￥4,500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￥198,000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3.0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￥750,000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￥900,000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(￥350,000)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小計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￥451,800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￥70,000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￥120,000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￥795,000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￥1,634,000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￥1,470,800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1"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(￥163,200)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49" name="Google Shape;149;p4"/>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200" b="1" dirty="0">
                <a:solidFill>
                  <a:srgbClr val="595959"/>
                </a:solidFill>
                <a:latin typeface="Century Gothic" panose="020B0502020202020204" pitchFamily="34" charset="0"/>
                <a:ea typeface="MS PGothic" panose="020B0600070205080204" pitchFamily="34" charset="-128"/>
                <a:cs typeface="Century Gothic"/>
                <a:sym typeface="Century Gothic"/>
              </a:rPr>
              <a:t>サンプル</a:t>
            </a:r>
            <a:r>
              <a:rPr lang="ja-JP" sz="1200" dirty="0">
                <a:solidFill>
                  <a:srgbClr val="595959"/>
                </a:solidFill>
                <a:latin typeface="Century Gothic" panose="020B0502020202020204" pitchFamily="34" charset="0"/>
                <a:ea typeface="MS PGothic" panose="020B0600070205080204" pitchFamily="34" charset="-128"/>
                <a:cs typeface="Century Gothic"/>
                <a:sym typeface="Century Gothic"/>
              </a:rPr>
              <a:t> 大局的プロジェクト 3 年計画テンプレート</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5" descr="白い波線の 3D パターン"/>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55" name="Google Shape;155;p5"/>
          <p:cNvGrpSpPr/>
          <p:nvPr/>
        </p:nvGrpSpPr>
        <p:grpSpPr>
          <a:xfrm>
            <a:off x="11213623" y="188559"/>
            <a:ext cx="765810" cy="765810"/>
            <a:chOff x="6496725" y="804900"/>
            <a:chExt cx="765810" cy="765810"/>
          </a:xfrm>
        </p:grpSpPr>
        <p:sp>
          <p:nvSpPr>
            <p:cNvPr id="156" name="Google Shape;156;p5"/>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157" name="Google Shape;157;p5" descr="自動生成された、白線による札束の描画の説明"/>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158" name="Google Shape;158;p5"/>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dirty="0">
                <a:solidFill>
                  <a:srgbClr val="595959"/>
                </a:solidFill>
                <a:latin typeface="Century Gothic" panose="020B0502020202020204" pitchFamily="34" charset="0"/>
                <a:ea typeface="MS PGothic" panose="020B0600070205080204" pitchFamily="34" charset="-128"/>
                <a:cs typeface="Century Gothic"/>
                <a:sym typeface="Century Gothic"/>
              </a:rPr>
              <a:t>20XX 年会社予算</a:t>
            </a:r>
          </a:p>
        </p:txBody>
      </p:sp>
      <p:graphicFrame>
        <p:nvGraphicFramePr>
          <p:cNvPr id="159" name="Google Shape;159;p5"/>
          <p:cNvGraphicFramePr/>
          <p:nvPr>
            <p:extLst>
              <p:ext uri="{D42A27DB-BD31-4B8C-83A1-F6EECF244321}">
                <p14:modId xmlns:p14="http://schemas.microsoft.com/office/powerpoint/2010/main" val="1944781184"/>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7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人件費</a:t>
                      </a:r>
                    </a:p>
                  </a:txBody>
                  <a:tcPr marL="68575" marR="68575" marT="0" marB="0" anchor="ctr">
                    <a:lnL w="12700" cap="flat" cmpd="sng" algn="ctr">
                      <a:solidFill>
                        <a:schemeClr val="bg1">
                          <a:lumMod val="7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固定</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残高</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開始日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終了日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時間数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￥/時間</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人件費合計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旅費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設備/</a:t>
                      </a:r>
                      <a:br>
                        <a:rPr lang="en-US" alt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b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スペース費用</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その他</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予算</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実績</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アンダー/オーバー</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ja-JP" sz="800" b="1"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プロジェクト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￥149,000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￥129,000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8.0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22.0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￥1,400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￥30,800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￥60,000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￥132,800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(￥17,200)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￥1,100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￥30,000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￥85,000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￥75,000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6.0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￥6,000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44.0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￥4,500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￥198,000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￥204,000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3.0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￥750,000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￥1,250,000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￥900,000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(￥350,000)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CDED"/>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小計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￥451,800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￥70,000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￥120,000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￥795,000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￥1,634,000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￥1,470,800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1"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(￥163,200)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160" name="Google Shape;160;p5"/>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200" b="1">
                <a:solidFill>
                  <a:srgbClr val="595959"/>
                </a:solidFill>
                <a:latin typeface="Century Gothic" panose="020B0502020202020204" pitchFamily="34" charset="0"/>
                <a:ea typeface="MS PGothic" panose="020B0600070205080204" pitchFamily="34" charset="-128"/>
                <a:cs typeface="Century Gothic"/>
                <a:sym typeface="Century Gothic"/>
              </a:rPr>
              <a:t>サンプル</a:t>
            </a:r>
            <a:r>
              <a:rPr lang="ja-JP" sz="1200">
                <a:solidFill>
                  <a:srgbClr val="595959"/>
                </a:solidFill>
                <a:latin typeface="Century Gothic" panose="020B0502020202020204" pitchFamily="34" charset="0"/>
                <a:ea typeface="MS PGothic" panose="020B0600070205080204" pitchFamily="34" charset="-128"/>
                <a:cs typeface="Century Gothic"/>
                <a:sym typeface="Century Gothic"/>
              </a:rPr>
              <a:t> 大局的プロジェクト 3 年計画テンプレート</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6" descr="白い波線の 3D パターン"/>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aphicFrame>
        <p:nvGraphicFramePr>
          <p:cNvPr id="166" name="Google Shape;166;p6"/>
          <p:cNvGraphicFramePr/>
          <p:nvPr>
            <p:extLst>
              <p:ext uri="{D42A27DB-BD31-4B8C-83A1-F6EECF244321}">
                <p14:modId xmlns:p14="http://schemas.microsoft.com/office/powerpoint/2010/main" val="3824834266"/>
              </p:ext>
            </p:extLst>
          </p:nvPr>
        </p:nvGraphicFramePr>
        <p:xfrm>
          <a:off x="164867" y="1066228"/>
          <a:ext cx="11842900" cy="5422600"/>
        </p:xfrm>
        <a:graphic>
          <a:graphicData uri="http://schemas.openxmlformats.org/drawingml/2006/table">
            <a:tbl>
              <a:tblPr>
                <a:noFill/>
                <a:tableStyleId>{9F8BEAB2-BD21-4F9D-A5C4-23FAC02F6808}</a:tableStyleId>
              </a:tblPr>
              <a:tblGrid>
                <a:gridCol w="914400">
                  <a:extLst>
                    <a:ext uri="{9D8B030D-6E8A-4147-A177-3AD203B41FA5}">
                      <a16:colId xmlns:a16="http://schemas.microsoft.com/office/drawing/2014/main" val="20000"/>
                    </a:ext>
                  </a:extLst>
                </a:gridCol>
                <a:gridCol w="4436225">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3931925">
                  <a:extLst>
                    <a:ext uri="{9D8B030D-6E8A-4147-A177-3AD203B41FA5}">
                      <a16:colId xmlns:a16="http://schemas.microsoft.com/office/drawing/2014/main" val="20003"/>
                    </a:ext>
                  </a:extLst>
                </a:gridCol>
                <a:gridCol w="777250">
                  <a:extLst>
                    <a:ext uri="{9D8B030D-6E8A-4147-A177-3AD203B41FA5}">
                      <a16:colId xmlns:a16="http://schemas.microsoft.com/office/drawing/2014/main" val="20004"/>
                    </a:ext>
                  </a:extLst>
                </a:gridCol>
                <a:gridCol w="777250">
                  <a:extLst>
                    <a:ext uri="{9D8B030D-6E8A-4147-A177-3AD203B41FA5}">
                      <a16:colId xmlns:a16="http://schemas.microsoft.com/office/drawing/2014/main" val="20005"/>
                    </a:ext>
                  </a:extLst>
                </a:gridCol>
              </a:tblGrid>
              <a:tr h="320050">
                <a:tc>
                  <a:txBody>
                    <a:bodyPr/>
                    <a:lstStyle/>
                    <a:p>
                      <a:pPr marL="0" marR="0" lvl="0" indent="0" algn="l" rtl="0">
                        <a:lnSpc>
                          <a:spcPct val="115000"/>
                        </a:lnSpc>
                        <a:spcBef>
                          <a:spcPts val="0"/>
                        </a:spcBef>
                        <a:spcAft>
                          <a:spcPts val="0"/>
                        </a:spcAft>
                        <a:buNone/>
                      </a:pPr>
                      <a:r>
                        <a:rPr lang="ja-JP" sz="2000" u="none" strike="noStrike" cap="none" baseline="0">
                          <a:solidFill>
                            <a:srgbClr val="90A6A9"/>
                          </a:solidFill>
                          <a:latin typeface="Century Gothic" panose="020B0502020202020204" pitchFamily="34" charset="0"/>
                          <a:ea typeface="MS PGothic" panose="020B0600070205080204" pitchFamily="34" charset="-128"/>
                          <a:cs typeface="Century Gothic"/>
                          <a:sym typeface="Century Gothic"/>
                        </a:rPr>
                        <a:t> </a:t>
                      </a:r>
                    </a:p>
                  </a:txBody>
                  <a:tcPr marL="68575" marR="68575" marT="0" marB="0" anchor="ctr">
                    <a:lnL w="9525" cap="flat" cmpd="sng">
                      <a:solidFill>
                        <a:srgbClr val="000000">
                          <a:alpha val="0"/>
                        </a:srgbClr>
                      </a:solidFill>
                      <a:prstDash val="solid"/>
                      <a:round/>
                      <a:headEnd type="none" w="sm" len="sm"/>
                      <a:tailEnd type="none" w="sm" len="sm"/>
                    </a:lnL>
                    <a:lnR w="12700" cap="flat" cmpd="sng">
                      <a:solidFill>
                        <a:srgbClr val="BFBFB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開始日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終了日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extLst>
                  <a:ext uri="{0D108BD9-81ED-4DB2-BD59-A6C34878D82A}">
                    <a16:rowId xmlns:a16="http://schemas.microsoft.com/office/drawing/2014/main" val="10000"/>
                  </a:ext>
                </a:extLst>
              </a:tr>
              <a:tr h="283475">
                <a:tc rowSpan="6">
                  <a:txBody>
                    <a:bodyPr/>
                    <a:lstStyle/>
                    <a:p>
                      <a:pPr marL="0" marR="0" lvl="0" indent="0" algn="ctr" rtl="0">
                        <a:lnSpc>
                          <a:spcPct val="115000"/>
                        </a:lnSpc>
                        <a:spcBef>
                          <a:spcPts val="0"/>
                        </a:spcBef>
                        <a:spcAft>
                          <a:spcPts val="0"/>
                        </a:spcAft>
                        <a:buNone/>
                      </a:pPr>
                      <a:r>
                        <a:rPr lang="ja-JP" sz="1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l" rtl="0">
                        <a:lnSpc>
                          <a:spcPct val="115000"/>
                        </a:lnSpc>
                        <a:spcBef>
                          <a:spcPts val="0"/>
                        </a:spcBef>
                        <a:spcAft>
                          <a:spcPts val="0"/>
                        </a:spcAft>
                        <a:buNone/>
                      </a:pPr>
                      <a:r>
                        <a:rPr lang="ja-JP" sz="80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市場調査を実施するために専任のマーケティング チームを編成する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オリビア・カーター</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業界レポート、調査ソフトウェア、データ分析プラットフォームへのアクセス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既存製品を強化するために製品開発チームを編成する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ディアナ・ケネディ</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プロトタイピング ツール、製品テスト用材料、共同作業ソフトウェア</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83475">
                <a:tc rowSpan="6">
                  <a:txBody>
                    <a:bodyPr/>
                    <a:lstStyle/>
                    <a:p>
                      <a:pPr marL="0" marR="0" lvl="0" indent="0" algn="ctr" rtl="0">
                        <a:lnSpc>
                          <a:spcPct val="115000"/>
                        </a:lnSpc>
                        <a:spcBef>
                          <a:spcPts val="0"/>
                        </a:spcBef>
                        <a:spcAft>
                          <a:spcPts val="0"/>
                        </a:spcAft>
                        <a:buNone/>
                      </a:pPr>
                      <a:r>
                        <a:rPr lang="ja-JP" sz="1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デジタル ツールの導入を指導するコンサルタントを雇う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ジャマル・キング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コンサルタントの調査時間、コンサルティング料の予算</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ブランド認知度向上キャンペーンを実行するためにマーケティング チームにサポートを依頼する</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レイ・ギブス</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グラフィック デザイン ソフトウェア、ソーシャル メディア管理ツール、編集ソフトウェア</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1"/>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283475">
                <a:tc rowSpan="6">
                  <a:txBody>
                    <a:bodyPr/>
                    <a:lstStyle/>
                    <a:p>
                      <a:pPr marL="0" marR="0" lvl="0" indent="0" algn="ctr" rtl="0">
                        <a:lnSpc>
                          <a:spcPct val="115000"/>
                        </a:lnSpc>
                        <a:spcBef>
                          <a:spcPts val="0"/>
                        </a:spcBef>
                        <a:spcAft>
                          <a:spcPts val="0"/>
                        </a:spcAft>
                        <a:buClr>
                          <a:schemeClr val="lt1"/>
                        </a:buClr>
                        <a:buSzPts val="1800"/>
                        <a:buFont typeface="Century Gothic"/>
                        <a:buNone/>
                      </a:pPr>
                      <a:r>
                        <a:rPr lang="ja-JP" sz="1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20XX</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5"/>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戦略的なパートナーシップと提携関係を確立するためにチームを編成する</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ホセ・プライス</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ネットワーキング ツール、出張予算、契約書確認のための法的リソース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海外展開を強化するために専門チームを編成する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タミカ・マーシャル</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国際市場分析レポート、予算、翻訳サービス </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283475">
                <a:tc vMerge="1">
                  <a:txBody>
                    <a:bodyPr/>
                    <a:lstStyle/>
                    <a:p>
                      <a:endParaRPr lang="en-US"/>
                    </a:p>
                  </a:txBody>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名前</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bl>
          </a:graphicData>
        </a:graphic>
      </p:graphicFrame>
      <p:grpSp>
        <p:nvGrpSpPr>
          <p:cNvPr id="167" name="Google Shape;167;p6"/>
          <p:cNvGrpSpPr/>
          <p:nvPr/>
        </p:nvGrpSpPr>
        <p:grpSpPr>
          <a:xfrm>
            <a:off x="11212634" y="188945"/>
            <a:ext cx="765810" cy="765810"/>
            <a:chOff x="9273432" y="818038"/>
            <a:chExt cx="765810" cy="765810"/>
          </a:xfrm>
        </p:grpSpPr>
        <p:sp>
          <p:nvSpPr>
            <p:cNvPr id="168" name="Google Shape;168;p6"/>
            <p:cNvSpPr/>
            <p:nvPr/>
          </p:nvSpPr>
          <p:spPr>
            <a:xfrm>
              <a:off x="9273432"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panose="020B0502020202020204" pitchFamily="34" charset="0"/>
                <a:ea typeface="MS PGothic" panose="020B0600070205080204" pitchFamily="34" charset="-128"/>
                <a:cs typeface="Century Gothic"/>
                <a:sym typeface="Century Gothic"/>
              </a:endParaRPr>
            </a:p>
          </p:txBody>
        </p:sp>
        <p:pic>
          <p:nvPicPr>
            <p:cNvPr id="169" name="Google Shape;169;p6" descr="自動生成された人の輪の説明"/>
            <p:cNvPicPr preferRelativeResize="0"/>
            <p:nvPr/>
          </p:nvPicPr>
          <p:blipFill rotWithShape="1">
            <a:blip r:embed="rId4">
              <a:alphaModFix/>
            </a:blip>
            <a:srcRect/>
            <a:stretch/>
          </p:blipFill>
          <p:spPr>
            <a:xfrm>
              <a:off x="9427737" y="943323"/>
              <a:ext cx="457200" cy="457200"/>
            </a:xfrm>
            <a:prstGeom prst="rect">
              <a:avLst/>
            </a:prstGeom>
            <a:noFill/>
            <a:ln>
              <a:noFill/>
            </a:ln>
          </p:spPr>
        </p:pic>
      </p:grpSp>
      <p:sp>
        <p:nvSpPr>
          <p:cNvPr id="170" name="Google Shape;170;p6"/>
          <p:cNvSpPr txBox="1"/>
          <p:nvPr/>
        </p:nvSpPr>
        <p:spPr>
          <a:xfrm>
            <a:off x="2484231" y="259227"/>
            <a:ext cx="72235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a:solidFill>
                  <a:srgbClr val="595959"/>
                </a:solidFill>
                <a:latin typeface="Century Gothic" panose="020B0502020202020204" pitchFamily="34" charset="0"/>
                <a:ea typeface="MS PGothic" panose="020B0600070205080204" pitchFamily="34" charset="-128"/>
                <a:cs typeface="Century Gothic"/>
                <a:sym typeface="Century Gothic"/>
              </a:rPr>
              <a:t>3 年間の企業リソース計画</a:t>
            </a:r>
          </a:p>
        </p:txBody>
      </p:sp>
      <p:sp>
        <p:nvSpPr>
          <p:cNvPr id="171" name="Google Shape;171;p6"/>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200" b="1" dirty="0">
                <a:solidFill>
                  <a:srgbClr val="595959"/>
                </a:solidFill>
                <a:latin typeface="Century Gothic" panose="020B0502020202020204" pitchFamily="34" charset="0"/>
                <a:ea typeface="MS PGothic" panose="020B0600070205080204" pitchFamily="34" charset="-128"/>
                <a:cs typeface="Century Gothic"/>
                <a:sym typeface="Century Gothic"/>
              </a:rPr>
              <a:t>サンプル</a:t>
            </a:r>
            <a:r>
              <a:rPr lang="ja-JP" sz="1200" dirty="0">
                <a:solidFill>
                  <a:srgbClr val="595959"/>
                </a:solidFill>
                <a:latin typeface="Century Gothic" panose="020B0502020202020204" pitchFamily="34" charset="0"/>
                <a:ea typeface="MS PGothic" panose="020B0600070205080204" pitchFamily="34" charset="-128"/>
                <a:cs typeface="Century Gothic"/>
                <a:sym typeface="Century Gothic"/>
              </a:rPr>
              <a:t> 大局的プロジェクト 3 年計画テンプレート</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7" descr="白い波線の 3D パターン"/>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177" name="Google Shape;177;p7"/>
          <p:cNvGrpSpPr/>
          <p:nvPr/>
        </p:nvGrpSpPr>
        <p:grpSpPr>
          <a:xfrm>
            <a:off x="461274" y="4457274"/>
            <a:ext cx="11269453" cy="142504"/>
            <a:chOff x="461274" y="5410195"/>
            <a:chExt cx="11269453" cy="142504"/>
          </a:xfrm>
        </p:grpSpPr>
        <p:cxnSp>
          <p:nvCxnSpPr>
            <p:cNvPr id="178" name="Google Shape;178;p7"/>
            <p:cNvCxnSpPr/>
            <p:nvPr/>
          </p:nvCxnSpPr>
          <p:spPr>
            <a:xfrm>
              <a:off x="461274" y="5481447"/>
              <a:ext cx="11269453" cy="0"/>
            </a:xfrm>
            <a:prstGeom prst="straightConnector1">
              <a:avLst/>
            </a:prstGeom>
            <a:noFill/>
            <a:ln w="28575" cap="flat" cmpd="sng">
              <a:solidFill>
                <a:srgbClr val="7F7F7F"/>
              </a:solidFill>
              <a:prstDash val="solid"/>
              <a:miter lim="800000"/>
              <a:headEnd type="none" w="sm" len="sm"/>
              <a:tailEnd type="stealth" w="med" len="med"/>
            </a:ln>
          </p:spPr>
        </p:cxnSp>
        <p:sp>
          <p:nvSpPr>
            <p:cNvPr id="179" name="Google Shape;179;p7"/>
            <p:cNvSpPr/>
            <p:nvPr/>
          </p:nvSpPr>
          <p:spPr>
            <a:xfrm>
              <a:off x="2390760"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S PGothic" panose="020B0600070205080204" pitchFamily="34" charset="-128"/>
                <a:cs typeface="Arial"/>
                <a:sym typeface="Arial"/>
              </a:endParaRPr>
            </a:p>
          </p:txBody>
        </p:sp>
        <p:sp>
          <p:nvSpPr>
            <p:cNvPr id="180" name="Google Shape;180;p7"/>
            <p:cNvSpPr/>
            <p:nvPr/>
          </p:nvSpPr>
          <p:spPr>
            <a:xfrm>
              <a:off x="6024747"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S PGothic" panose="020B0600070205080204" pitchFamily="34" charset="-128"/>
                <a:cs typeface="Arial"/>
                <a:sym typeface="Arial"/>
              </a:endParaRPr>
            </a:p>
          </p:txBody>
        </p:sp>
        <p:sp>
          <p:nvSpPr>
            <p:cNvPr id="181" name="Google Shape;181;p7"/>
            <p:cNvSpPr/>
            <p:nvPr/>
          </p:nvSpPr>
          <p:spPr>
            <a:xfrm>
              <a:off x="9662391" y="5410195"/>
              <a:ext cx="142504" cy="142504"/>
            </a:xfrm>
            <a:prstGeom prst="ellipse">
              <a:avLst/>
            </a:prstGeom>
            <a:solidFill>
              <a:srgbClr val="7F7F7F"/>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S PGothic" panose="020B0600070205080204" pitchFamily="34" charset="-128"/>
                <a:cs typeface="Arial"/>
                <a:sym typeface="Arial"/>
              </a:endParaRPr>
            </a:p>
          </p:txBody>
        </p:sp>
      </p:grpSp>
      <p:grpSp>
        <p:nvGrpSpPr>
          <p:cNvPr id="182" name="Google Shape;182;p7"/>
          <p:cNvGrpSpPr/>
          <p:nvPr/>
        </p:nvGrpSpPr>
        <p:grpSpPr>
          <a:xfrm>
            <a:off x="1074646" y="1334566"/>
            <a:ext cx="2774731" cy="2991589"/>
            <a:chOff x="1074646" y="1526479"/>
            <a:chExt cx="2774731" cy="2991589"/>
          </a:xfrm>
        </p:grpSpPr>
        <p:sp>
          <p:nvSpPr>
            <p:cNvPr id="183" name="Google Shape;183;p7"/>
            <p:cNvSpPr/>
            <p:nvPr/>
          </p:nvSpPr>
          <p:spPr>
            <a:xfrm>
              <a:off x="1074646" y="1526479"/>
              <a:ext cx="2774731" cy="2778666"/>
            </a:xfrm>
            <a:prstGeom prst="roundRect">
              <a:avLst>
                <a:gd name="adj" fmla="val 7576"/>
              </a:avLst>
            </a:prstGeom>
            <a:solidFill>
              <a:schemeClr val="accent4"/>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184" name="Google Shape;184;p7"/>
            <p:cNvSpPr/>
            <p:nvPr/>
          </p:nvSpPr>
          <p:spPr>
            <a:xfrm rot="10800000">
              <a:off x="2261984" y="4173193"/>
              <a:ext cx="400055" cy="344875"/>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entury Gothic" panose="020B0502020202020204" pitchFamily="34" charset="0"/>
                <a:ea typeface="MS PGothic" panose="020B0600070205080204" pitchFamily="34" charset="-128"/>
                <a:cs typeface="Arial"/>
                <a:sym typeface="Arial"/>
              </a:endParaRPr>
            </a:p>
          </p:txBody>
        </p:sp>
      </p:grpSp>
      <p:grpSp>
        <p:nvGrpSpPr>
          <p:cNvPr id="185" name="Google Shape;185;p7"/>
          <p:cNvGrpSpPr/>
          <p:nvPr/>
        </p:nvGrpSpPr>
        <p:grpSpPr>
          <a:xfrm>
            <a:off x="4708634" y="1334566"/>
            <a:ext cx="2774731" cy="2991589"/>
            <a:chOff x="4708634" y="1526479"/>
            <a:chExt cx="2774731" cy="2991589"/>
          </a:xfrm>
        </p:grpSpPr>
        <p:sp>
          <p:nvSpPr>
            <p:cNvPr id="186" name="Google Shape;186;p7"/>
            <p:cNvSpPr/>
            <p:nvPr/>
          </p:nvSpPr>
          <p:spPr>
            <a:xfrm>
              <a:off x="4708634" y="1526479"/>
              <a:ext cx="2774731" cy="2778666"/>
            </a:xfrm>
            <a:prstGeom prst="roundRect">
              <a:avLst>
                <a:gd name="adj" fmla="val 8334"/>
              </a:avLst>
            </a:prstGeom>
            <a:solidFill>
              <a:schemeClr val="accent6"/>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187" name="Google Shape;187;p7"/>
            <p:cNvSpPr/>
            <p:nvPr/>
          </p:nvSpPr>
          <p:spPr>
            <a:xfrm rot="10800000">
              <a:off x="5895972" y="4173193"/>
              <a:ext cx="400055" cy="344875"/>
            </a:xfrm>
            <a:prstGeom prst="triangle">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entury Gothic" panose="020B0502020202020204" pitchFamily="34" charset="0"/>
                <a:ea typeface="MS PGothic" panose="020B0600070205080204" pitchFamily="34" charset="-128"/>
                <a:cs typeface="Arial"/>
                <a:sym typeface="Arial"/>
              </a:endParaRPr>
            </a:p>
          </p:txBody>
        </p:sp>
      </p:grpSp>
      <p:grpSp>
        <p:nvGrpSpPr>
          <p:cNvPr id="188" name="Google Shape;188;p7"/>
          <p:cNvGrpSpPr/>
          <p:nvPr/>
        </p:nvGrpSpPr>
        <p:grpSpPr>
          <a:xfrm>
            <a:off x="8342623" y="1334566"/>
            <a:ext cx="2774731" cy="2991589"/>
            <a:chOff x="8342623" y="1526479"/>
            <a:chExt cx="2774731" cy="2991589"/>
          </a:xfrm>
        </p:grpSpPr>
        <p:sp>
          <p:nvSpPr>
            <p:cNvPr id="189" name="Google Shape;189;p7"/>
            <p:cNvSpPr/>
            <p:nvPr/>
          </p:nvSpPr>
          <p:spPr>
            <a:xfrm>
              <a:off x="8342623" y="1526479"/>
              <a:ext cx="2774731" cy="2778666"/>
            </a:xfrm>
            <a:prstGeom prst="roundRect">
              <a:avLst>
                <a:gd name="adj" fmla="val 7576"/>
              </a:avLst>
            </a:prstGeom>
            <a:solidFill>
              <a:schemeClr val="accent5"/>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184150" algn="l" rtl="0">
                <a:lnSpc>
                  <a:spcPct val="100000"/>
                </a:lnSpc>
                <a:spcBef>
                  <a:spcPts val="0"/>
                </a:spcBef>
                <a:spcAft>
                  <a:spcPts val="0"/>
                </a:spcAft>
                <a:buClr>
                  <a:schemeClr val="lt1"/>
                </a:buClr>
                <a:buSzPts val="1600"/>
                <a:buFont typeface="Arial"/>
                <a:buNone/>
              </a:pPr>
              <a:endParaRPr sz="1600">
                <a:solidFill>
                  <a:schemeClr val="lt1"/>
                </a:solidFill>
                <a:latin typeface="Century Gothic" panose="020B0502020202020204" pitchFamily="34" charset="0"/>
                <a:ea typeface="MS PGothic" panose="020B0600070205080204" pitchFamily="34" charset="-128"/>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ja-JP" sz="1600" b="0">
                  <a:solidFill>
                    <a:schemeClr val="lt1"/>
                  </a:solidFill>
                  <a:latin typeface="Century Gothic" panose="020B0502020202020204" pitchFamily="34" charset="0"/>
                  <a:ea typeface="MS PGothic" panose="020B0600070205080204" pitchFamily="34" charset="-128"/>
                  <a:cs typeface="Century Gothic"/>
                  <a:sym typeface="Century Gothic"/>
                </a:rPr>
                <a:t>サンプル テキスト</a:t>
              </a:r>
            </a:p>
            <a:p>
              <a:pPr marL="0" marR="0" lvl="0" indent="0" algn="l" rtl="0">
                <a:spcBef>
                  <a:spcPts val="0"/>
                </a:spcBef>
                <a:spcAft>
                  <a:spcPts val="0"/>
                </a:spcAft>
                <a:buNone/>
              </a:pPr>
              <a:endParaRPr sz="1600" b="0">
                <a:solidFill>
                  <a:schemeClr val="lt1"/>
                </a:solidFill>
                <a:latin typeface="Century Gothic" panose="020B0502020202020204" pitchFamily="34" charset="0"/>
                <a:ea typeface="MS PGothic" panose="020B0600070205080204" pitchFamily="34" charset="-128"/>
                <a:cs typeface="Century Gothic"/>
                <a:sym typeface="Century Gothic"/>
              </a:endParaRPr>
            </a:p>
          </p:txBody>
        </p:sp>
        <p:sp>
          <p:nvSpPr>
            <p:cNvPr id="190" name="Google Shape;190;p7"/>
            <p:cNvSpPr/>
            <p:nvPr/>
          </p:nvSpPr>
          <p:spPr>
            <a:xfrm rot="10800000">
              <a:off x="9529961" y="4173193"/>
              <a:ext cx="400055" cy="344875"/>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entury Gothic" panose="020B0502020202020204" pitchFamily="34" charset="0"/>
                <a:ea typeface="MS PGothic" panose="020B0600070205080204" pitchFamily="34" charset="-128"/>
                <a:cs typeface="Arial"/>
                <a:sym typeface="Arial"/>
              </a:endParaRPr>
            </a:p>
          </p:txBody>
        </p:sp>
      </p:grpSp>
      <p:sp>
        <p:nvSpPr>
          <p:cNvPr id="191" name="Google Shape;191;p7"/>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a:solidFill>
                  <a:srgbClr val="595959"/>
                </a:solidFill>
                <a:latin typeface="Century Gothic" panose="020B0502020202020204" pitchFamily="34" charset="0"/>
                <a:ea typeface="MS PGothic" panose="020B0600070205080204" pitchFamily="34" charset="-128"/>
                <a:cs typeface="Century Gothic"/>
                <a:sym typeface="Century Gothic"/>
              </a:rPr>
              <a:t>3 年間の企業成長タイムライン</a:t>
            </a:r>
          </a:p>
        </p:txBody>
      </p:sp>
      <p:sp>
        <p:nvSpPr>
          <p:cNvPr id="192" name="Google Shape;192;p7"/>
          <p:cNvSpPr/>
          <p:nvPr/>
        </p:nvSpPr>
        <p:spPr>
          <a:xfrm>
            <a:off x="461274" y="5027622"/>
            <a:ext cx="11269453" cy="140477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panose="020B0502020202020204" pitchFamily="34" charset="0"/>
              <a:ea typeface="MS PGothic" panose="020B0600070205080204" pitchFamily="34" charset="-128"/>
              <a:cs typeface="Arial"/>
              <a:sym typeface="Arial"/>
            </a:endParaRPr>
          </a:p>
        </p:txBody>
      </p:sp>
      <p:sp>
        <p:nvSpPr>
          <p:cNvPr id="193" name="Google Shape;193;p7"/>
          <p:cNvSpPr/>
          <p:nvPr/>
        </p:nvSpPr>
        <p:spPr>
          <a:xfrm>
            <a:off x="1074646" y="4904395"/>
            <a:ext cx="2774731" cy="414507"/>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entury Gothic" panose="020B0502020202020204" pitchFamily="34" charset="0"/>
                <a:ea typeface="MS PGothic" panose="020B0600070205080204" pitchFamily="34" charset="-128"/>
                <a:cs typeface="Century Gothic"/>
                <a:sym typeface="Century Gothic"/>
              </a:rPr>
              <a:t>機会</a:t>
            </a:r>
          </a:p>
        </p:txBody>
      </p:sp>
      <p:sp>
        <p:nvSpPr>
          <p:cNvPr id="194" name="Google Shape;194;p7"/>
          <p:cNvSpPr/>
          <p:nvPr/>
        </p:nvSpPr>
        <p:spPr>
          <a:xfrm>
            <a:off x="8342623" y="4939941"/>
            <a:ext cx="2774731" cy="414507"/>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1800" b="1">
                <a:solidFill>
                  <a:schemeClr val="lt1"/>
                </a:solidFill>
                <a:latin typeface="Century Gothic" panose="020B0502020202020204" pitchFamily="34" charset="0"/>
                <a:ea typeface="MS PGothic" panose="020B0600070205080204" pitchFamily="34" charset="-128"/>
                <a:cs typeface="Century Gothic"/>
                <a:sym typeface="Century Gothic"/>
              </a:rPr>
              <a:t>リスク</a:t>
            </a:r>
          </a:p>
        </p:txBody>
      </p:sp>
      <p:sp>
        <p:nvSpPr>
          <p:cNvPr id="195" name="Google Shape;195;p7"/>
          <p:cNvSpPr/>
          <p:nvPr/>
        </p:nvSpPr>
        <p:spPr>
          <a:xfrm>
            <a:off x="1538375" y="1029765"/>
            <a:ext cx="1847273" cy="609600"/>
          </a:xfrm>
          <a:prstGeom prst="flowChartTerminator">
            <a:avLst/>
          </a:prstGeom>
          <a:solidFill>
            <a:schemeClr val="accent4"/>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20XX</a:t>
            </a:r>
          </a:p>
        </p:txBody>
      </p:sp>
      <p:sp>
        <p:nvSpPr>
          <p:cNvPr id="196" name="Google Shape;196;p7"/>
          <p:cNvSpPr/>
          <p:nvPr/>
        </p:nvSpPr>
        <p:spPr>
          <a:xfrm>
            <a:off x="5172363" y="1029765"/>
            <a:ext cx="1847273" cy="609600"/>
          </a:xfrm>
          <a:prstGeom prst="flowChartTerminator">
            <a:avLst/>
          </a:prstGeom>
          <a:solidFill>
            <a:schemeClr val="accent6"/>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20XX</a:t>
            </a:r>
          </a:p>
        </p:txBody>
      </p:sp>
      <p:sp>
        <p:nvSpPr>
          <p:cNvPr id="197" name="Google Shape;197;p7"/>
          <p:cNvSpPr/>
          <p:nvPr/>
        </p:nvSpPr>
        <p:spPr>
          <a:xfrm>
            <a:off x="8806352" y="1029765"/>
            <a:ext cx="1847273" cy="609600"/>
          </a:xfrm>
          <a:prstGeom prst="flowChartTerminator">
            <a:avLst/>
          </a:prstGeom>
          <a:solidFill>
            <a:schemeClr val="accent5"/>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ja-JP" sz="2000" b="1">
                <a:solidFill>
                  <a:schemeClr val="lt1"/>
                </a:solidFill>
                <a:latin typeface="Century Gothic" panose="020B0502020202020204" pitchFamily="34" charset="0"/>
                <a:ea typeface="MS PGothic" panose="020B0600070205080204" pitchFamily="34" charset="-128"/>
                <a:cs typeface="Century Gothic"/>
                <a:sym typeface="Century Gothic"/>
              </a:rPr>
              <a:t>20XX</a:t>
            </a:r>
          </a:p>
        </p:txBody>
      </p:sp>
      <p:sp>
        <p:nvSpPr>
          <p:cNvPr id="198" name="Google Shape;198;p7"/>
          <p:cNvSpPr txBox="1"/>
          <p:nvPr/>
        </p:nvSpPr>
        <p:spPr>
          <a:xfrm>
            <a:off x="1318729" y="5453418"/>
            <a:ext cx="3853634"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ja-JP" sz="1600" b="0" dirty="0">
                <a:solidFill>
                  <a:srgbClr val="7F7F7F"/>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285750" algn="l" rtl="0">
              <a:lnSpc>
                <a:spcPct val="100000"/>
              </a:lnSpc>
              <a:spcBef>
                <a:spcPts val="0"/>
              </a:spcBef>
              <a:spcAft>
                <a:spcPts val="0"/>
              </a:spcAft>
              <a:buClr>
                <a:srgbClr val="7F7F7F"/>
              </a:buClr>
              <a:buSzPts val="1600"/>
              <a:buFont typeface="Arial"/>
              <a:buChar char="•"/>
            </a:pPr>
            <a:r>
              <a:rPr lang="ja-JP" sz="1600" dirty="0">
                <a:solidFill>
                  <a:srgbClr val="7F7F7F"/>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285750" algn="l" rtl="0">
              <a:lnSpc>
                <a:spcPct val="100000"/>
              </a:lnSpc>
              <a:spcBef>
                <a:spcPts val="0"/>
              </a:spcBef>
              <a:spcAft>
                <a:spcPts val="0"/>
              </a:spcAft>
              <a:buClr>
                <a:srgbClr val="7F7F7F"/>
              </a:buClr>
              <a:buSzPts val="1600"/>
              <a:buFont typeface="Arial"/>
              <a:buChar char="•"/>
            </a:pPr>
            <a:r>
              <a:rPr lang="ja-JP" sz="1600" b="0" dirty="0">
                <a:solidFill>
                  <a:srgbClr val="7F7F7F"/>
                </a:solidFill>
                <a:latin typeface="Century Gothic" panose="020B0502020202020204" pitchFamily="34" charset="0"/>
                <a:ea typeface="MS PGothic" panose="020B0600070205080204" pitchFamily="34" charset="-128"/>
                <a:cs typeface="Century Gothic"/>
                <a:sym typeface="Century Gothic"/>
              </a:rPr>
              <a:t>サンプル テキスト</a:t>
            </a:r>
          </a:p>
        </p:txBody>
      </p:sp>
      <p:sp>
        <p:nvSpPr>
          <p:cNvPr id="199" name="Google Shape;199;p7"/>
          <p:cNvSpPr txBox="1"/>
          <p:nvPr/>
        </p:nvSpPr>
        <p:spPr>
          <a:xfrm>
            <a:off x="8588774" y="5453418"/>
            <a:ext cx="2926952"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7F7F7F"/>
              </a:buClr>
              <a:buSzPts val="1600"/>
              <a:buFont typeface="Arial"/>
              <a:buChar char="•"/>
            </a:pPr>
            <a:r>
              <a:rPr lang="ja-JP" sz="1600" b="0">
                <a:solidFill>
                  <a:srgbClr val="7F7F7F"/>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285750" algn="l" rtl="0">
              <a:lnSpc>
                <a:spcPct val="100000"/>
              </a:lnSpc>
              <a:spcBef>
                <a:spcPts val="0"/>
              </a:spcBef>
              <a:spcAft>
                <a:spcPts val="0"/>
              </a:spcAft>
              <a:buClr>
                <a:srgbClr val="7F7F7F"/>
              </a:buClr>
              <a:buSzPts val="1600"/>
              <a:buFont typeface="Arial"/>
              <a:buChar char="•"/>
            </a:pPr>
            <a:r>
              <a:rPr lang="ja-JP" sz="1600">
                <a:solidFill>
                  <a:srgbClr val="7F7F7F"/>
                </a:solidFill>
                <a:latin typeface="Century Gothic" panose="020B0502020202020204" pitchFamily="34" charset="0"/>
                <a:ea typeface="MS PGothic" panose="020B0600070205080204" pitchFamily="34" charset="-128"/>
                <a:cs typeface="Century Gothic"/>
                <a:sym typeface="Century Gothic"/>
              </a:rPr>
              <a:t>サンプル テキスト</a:t>
            </a:r>
          </a:p>
          <a:p>
            <a:pPr marL="285750" marR="0" lvl="0" indent="-285750" algn="l" rtl="0">
              <a:lnSpc>
                <a:spcPct val="100000"/>
              </a:lnSpc>
              <a:spcBef>
                <a:spcPts val="0"/>
              </a:spcBef>
              <a:spcAft>
                <a:spcPts val="0"/>
              </a:spcAft>
              <a:buClr>
                <a:srgbClr val="7F7F7F"/>
              </a:buClr>
              <a:buSzPts val="1600"/>
              <a:buFont typeface="Arial"/>
              <a:buChar char="•"/>
            </a:pPr>
            <a:r>
              <a:rPr lang="ja-JP" sz="1600" b="0">
                <a:solidFill>
                  <a:srgbClr val="7F7F7F"/>
                </a:solidFill>
                <a:latin typeface="Century Gothic" panose="020B0502020202020204" pitchFamily="34" charset="0"/>
                <a:ea typeface="MS PGothic" panose="020B0600070205080204" pitchFamily="34" charset="-128"/>
                <a:cs typeface="Century Gothic"/>
                <a:sym typeface="Century Gothic"/>
              </a:rPr>
              <a:t>サンプル テキスト</a:t>
            </a:r>
          </a:p>
        </p:txBody>
      </p:sp>
      <p:grpSp>
        <p:nvGrpSpPr>
          <p:cNvPr id="200" name="Google Shape;200;p7"/>
          <p:cNvGrpSpPr/>
          <p:nvPr/>
        </p:nvGrpSpPr>
        <p:grpSpPr>
          <a:xfrm>
            <a:off x="11215448" y="189078"/>
            <a:ext cx="765810" cy="765810"/>
            <a:chOff x="8141749" y="818038"/>
            <a:chExt cx="765810" cy="765810"/>
          </a:xfrm>
        </p:grpSpPr>
        <p:sp>
          <p:nvSpPr>
            <p:cNvPr id="201" name="Google Shape;201;p7"/>
            <p:cNvSpPr/>
            <p:nvPr/>
          </p:nvSpPr>
          <p:spPr>
            <a:xfrm>
              <a:off x="8141749" y="818038"/>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panose="020B0502020202020204" pitchFamily="34" charset="0"/>
                <a:ea typeface="MS PGothic" panose="020B0600070205080204" pitchFamily="34" charset="-128"/>
                <a:cs typeface="Century Gothic"/>
                <a:sym typeface="Century Gothic"/>
              </a:endParaRPr>
            </a:p>
          </p:txBody>
        </p:sp>
        <p:pic>
          <p:nvPicPr>
            <p:cNvPr id="202" name="Google Shape;202;p7" descr="自動生成された、ダーツの的に当たる白い矢の説明"/>
            <p:cNvPicPr preferRelativeResize="0"/>
            <p:nvPr/>
          </p:nvPicPr>
          <p:blipFill rotWithShape="1">
            <a:blip r:embed="rId4">
              <a:alphaModFix/>
            </a:blip>
            <a:srcRect/>
            <a:stretch/>
          </p:blipFill>
          <p:spPr>
            <a:xfrm>
              <a:off x="8337815" y="969014"/>
              <a:ext cx="457200" cy="457200"/>
            </a:xfrm>
            <a:prstGeom prst="rect">
              <a:avLst/>
            </a:prstGeom>
            <a:noFill/>
            <a:ln>
              <a:noFill/>
            </a:ln>
          </p:spPr>
        </p:pic>
      </p:grpSp>
      <p:sp>
        <p:nvSpPr>
          <p:cNvPr id="203" name="Google Shape;203;p7"/>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200">
                <a:solidFill>
                  <a:srgbClr val="595959"/>
                </a:solidFill>
                <a:latin typeface="Century Gothic" panose="020B0502020202020204" pitchFamily="34" charset="0"/>
                <a:ea typeface="MS PGothic" panose="020B0600070205080204" pitchFamily="34" charset="-128"/>
                <a:cs typeface="Century Gothic"/>
                <a:sym typeface="Century Gothic"/>
              </a:rPr>
              <a:t>大局的プロジェクト 3 年計画テンプレート</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8" descr="白い波線の 3D パターン"/>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09" name="Google Shape;209;p8"/>
          <p:cNvGrpSpPr/>
          <p:nvPr/>
        </p:nvGrpSpPr>
        <p:grpSpPr>
          <a:xfrm>
            <a:off x="11213623" y="188559"/>
            <a:ext cx="765810" cy="765810"/>
            <a:chOff x="6496725" y="804900"/>
            <a:chExt cx="765810" cy="765810"/>
          </a:xfrm>
        </p:grpSpPr>
        <p:sp>
          <p:nvSpPr>
            <p:cNvPr id="210" name="Google Shape;210;p8"/>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panose="020B0502020202020204" pitchFamily="34" charset="0"/>
                <a:ea typeface="MS PGothic" panose="020B0600070205080204" pitchFamily="34" charset="-128"/>
                <a:cs typeface="Century Gothic"/>
                <a:sym typeface="Century Gothic"/>
              </a:endParaRPr>
            </a:p>
          </p:txBody>
        </p:sp>
        <p:pic>
          <p:nvPicPr>
            <p:cNvPr id="211" name="Google Shape;211;p8" descr="自動生成された、白線による札束の描画の説明"/>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12" name="Google Shape;212;p8"/>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a:solidFill>
                  <a:srgbClr val="595959"/>
                </a:solidFill>
                <a:latin typeface="Century Gothic" panose="020B0502020202020204" pitchFamily="34" charset="0"/>
                <a:ea typeface="MS PGothic" panose="020B0600070205080204" pitchFamily="34" charset="-128"/>
                <a:cs typeface="Century Gothic"/>
                <a:sym typeface="Century Gothic"/>
              </a:rPr>
              <a:t>20XX 年会社予算</a:t>
            </a:r>
          </a:p>
        </p:txBody>
      </p:sp>
      <p:graphicFrame>
        <p:nvGraphicFramePr>
          <p:cNvPr id="213" name="Google Shape;213;p8"/>
          <p:cNvGraphicFramePr/>
          <p:nvPr>
            <p:extLst>
              <p:ext uri="{D42A27DB-BD31-4B8C-83A1-F6EECF244321}">
                <p14:modId xmlns:p14="http://schemas.microsoft.com/office/powerpoint/2010/main" val="2947323493"/>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7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人件費</a:t>
                      </a:r>
                    </a:p>
                  </a:txBody>
                  <a:tcPr marL="68575" marR="68575" marT="0" marB="0" anchor="ctr">
                    <a:lnL w="12700" cap="flat" cmpd="sng" algn="ctr">
                      <a:solidFill>
                        <a:schemeClr val="bg1">
                          <a:lumMod val="7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固定</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残高</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開始日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終了日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時間数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￥/時間</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人件費合計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旅費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設備/</a:t>
                      </a:r>
                      <a:br>
                        <a:rPr lang="en-US" alt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b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スペース費用</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その他</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予算</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実績</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アンダー/オーバー</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ja-JP" sz="800" b="1"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プロジェクト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C7EDFC"/>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小計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4"/>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1"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14" name="Google Shape;214;p8"/>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200">
                <a:solidFill>
                  <a:srgbClr val="595959"/>
                </a:solidFill>
                <a:latin typeface="Century Gothic" panose="020B0502020202020204" pitchFamily="34" charset="0"/>
                <a:ea typeface="MS PGothic" panose="020B0600070205080204" pitchFamily="34" charset="-128"/>
                <a:cs typeface="Century Gothic"/>
                <a:sym typeface="Century Gothic"/>
              </a:rPr>
              <a:t>大局的プロジェクト 3 年計画テンプレート</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9" descr="白い波線の 3D パターン"/>
          <p:cNvPicPr preferRelativeResize="0"/>
          <p:nvPr/>
        </p:nvPicPr>
        <p:blipFill rotWithShape="1">
          <a:blip r:embed="rId3">
            <a:alphaModFix amt="20000"/>
          </a:blip>
          <a:srcRect b="2072"/>
          <a:stretch/>
        </p:blipFill>
        <p:spPr>
          <a:xfrm>
            <a:off x="0" y="0"/>
            <a:ext cx="12192000" cy="6858000"/>
          </a:xfrm>
          <a:prstGeom prst="rect">
            <a:avLst/>
          </a:prstGeom>
          <a:noFill/>
          <a:ln>
            <a:noFill/>
          </a:ln>
        </p:spPr>
      </p:pic>
      <p:grpSp>
        <p:nvGrpSpPr>
          <p:cNvPr id="220" name="Google Shape;220;p9"/>
          <p:cNvGrpSpPr/>
          <p:nvPr/>
        </p:nvGrpSpPr>
        <p:grpSpPr>
          <a:xfrm>
            <a:off x="11213623" y="188559"/>
            <a:ext cx="765810" cy="765810"/>
            <a:chOff x="6496725" y="804900"/>
            <a:chExt cx="765810" cy="765810"/>
          </a:xfrm>
        </p:grpSpPr>
        <p:sp>
          <p:nvSpPr>
            <p:cNvPr id="221" name="Google Shape;221;p9"/>
            <p:cNvSpPr/>
            <p:nvPr/>
          </p:nvSpPr>
          <p:spPr>
            <a:xfrm>
              <a:off x="6496725" y="804900"/>
              <a:ext cx="765810" cy="765810"/>
            </a:xfrm>
            <a:prstGeom prst="ellipse">
              <a:avLst/>
            </a:prstGeom>
            <a:solidFill>
              <a:srgbClr val="7F7F7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chemeClr val="lt1"/>
                </a:solidFill>
                <a:latin typeface="Century Gothic"/>
                <a:ea typeface="Century Gothic"/>
                <a:cs typeface="Century Gothic"/>
                <a:sym typeface="Century Gothic"/>
              </a:endParaRPr>
            </a:p>
          </p:txBody>
        </p:sp>
        <p:pic>
          <p:nvPicPr>
            <p:cNvPr id="222" name="Google Shape;222;p9" descr="自動生成された、白線による札束の描画の説明"/>
            <p:cNvPicPr preferRelativeResize="0"/>
            <p:nvPr/>
          </p:nvPicPr>
          <p:blipFill rotWithShape="1">
            <a:blip r:embed="rId4">
              <a:alphaModFix/>
            </a:blip>
            <a:srcRect/>
            <a:stretch/>
          </p:blipFill>
          <p:spPr>
            <a:xfrm>
              <a:off x="6651030" y="943895"/>
              <a:ext cx="457200" cy="457200"/>
            </a:xfrm>
            <a:prstGeom prst="rect">
              <a:avLst/>
            </a:prstGeom>
            <a:noFill/>
            <a:ln>
              <a:noFill/>
            </a:ln>
          </p:spPr>
        </p:pic>
      </p:grpSp>
      <p:sp>
        <p:nvSpPr>
          <p:cNvPr id="223" name="Google Shape;223;p9"/>
          <p:cNvSpPr txBox="1"/>
          <p:nvPr/>
        </p:nvSpPr>
        <p:spPr>
          <a:xfrm>
            <a:off x="2690483" y="259227"/>
            <a:ext cx="681103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2800" b="1" dirty="0">
                <a:solidFill>
                  <a:srgbClr val="595959"/>
                </a:solidFill>
                <a:latin typeface="Century Gothic"/>
                <a:ea typeface="Century Gothic"/>
                <a:cs typeface="Century Gothic"/>
                <a:sym typeface="Century Gothic"/>
              </a:rPr>
              <a:t>20XX 年会社予算</a:t>
            </a:r>
          </a:p>
        </p:txBody>
      </p:sp>
      <p:graphicFrame>
        <p:nvGraphicFramePr>
          <p:cNvPr id="224" name="Google Shape;224;p9"/>
          <p:cNvGraphicFramePr/>
          <p:nvPr>
            <p:extLst>
              <p:ext uri="{D42A27DB-BD31-4B8C-83A1-F6EECF244321}">
                <p14:modId xmlns:p14="http://schemas.microsoft.com/office/powerpoint/2010/main" val="1307415325"/>
              </p:ext>
            </p:extLst>
          </p:nvPr>
        </p:nvGraphicFramePr>
        <p:xfrm>
          <a:off x="218152" y="1199388"/>
          <a:ext cx="11755600" cy="5303625"/>
        </p:xfrm>
        <a:graphic>
          <a:graphicData uri="http://schemas.openxmlformats.org/drawingml/2006/table">
            <a:tbl>
              <a:tblPr>
                <a:noFill/>
                <a:tableStyleId>{9F8BEAB2-BD21-4F9D-A5C4-23FAC02F6808}</a:tableStyleId>
              </a:tblPr>
              <a:tblGrid>
                <a:gridCol w="734725">
                  <a:extLst>
                    <a:ext uri="{9D8B030D-6E8A-4147-A177-3AD203B41FA5}">
                      <a16:colId xmlns:a16="http://schemas.microsoft.com/office/drawing/2014/main" val="20000"/>
                    </a:ext>
                  </a:extLst>
                </a:gridCol>
                <a:gridCol w="734725">
                  <a:extLst>
                    <a:ext uri="{9D8B030D-6E8A-4147-A177-3AD203B41FA5}">
                      <a16:colId xmlns:a16="http://schemas.microsoft.com/office/drawing/2014/main" val="20001"/>
                    </a:ext>
                  </a:extLst>
                </a:gridCol>
                <a:gridCol w="734725">
                  <a:extLst>
                    <a:ext uri="{9D8B030D-6E8A-4147-A177-3AD203B41FA5}">
                      <a16:colId xmlns:a16="http://schemas.microsoft.com/office/drawing/2014/main" val="20002"/>
                    </a:ext>
                  </a:extLst>
                </a:gridCol>
                <a:gridCol w="734725">
                  <a:extLst>
                    <a:ext uri="{9D8B030D-6E8A-4147-A177-3AD203B41FA5}">
                      <a16:colId xmlns:a16="http://schemas.microsoft.com/office/drawing/2014/main" val="20003"/>
                    </a:ext>
                  </a:extLst>
                </a:gridCol>
                <a:gridCol w="734725">
                  <a:extLst>
                    <a:ext uri="{9D8B030D-6E8A-4147-A177-3AD203B41FA5}">
                      <a16:colId xmlns:a16="http://schemas.microsoft.com/office/drawing/2014/main" val="20004"/>
                    </a:ext>
                  </a:extLst>
                </a:gridCol>
                <a:gridCol w="734725">
                  <a:extLst>
                    <a:ext uri="{9D8B030D-6E8A-4147-A177-3AD203B41FA5}">
                      <a16:colId xmlns:a16="http://schemas.microsoft.com/office/drawing/2014/main" val="20005"/>
                    </a:ext>
                  </a:extLst>
                </a:gridCol>
                <a:gridCol w="734725">
                  <a:extLst>
                    <a:ext uri="{9D8B030D-6E8A-4147-A177-3AD203B41FA5}">
                      <a16:colId xmlns:a16="http://schemas.microsoft.com/office/drawing/2014/main" val="20006"/>
                    </a:ext>
                  </a:extLst>
                </a:gridCol>
                <a:gridCol w="734725">
                  <a:extLst>
                    <a:ext uri="{9D8B030D-6E8A-4147-A177-3AD203B41FA5}">
                      <a16:colId xmlns:a16="http://schemas.microsoft.com/office/drawing/2014/main" val="20007"/>
                    </a:ext>
                  </a:extLst>
                </a:gridCol>
                <a:gridCol w="734725">
                  <a:extLst>
                    <a:ext uri="{9D8B030D-6E8A-4147-A177-3AD203B41FA5}">
                      <a16:colId xmlns:a16="http://schemas.microsoft.com/office/drawing/2014/main" val="20008"/>
                    </a:ext>
                  </a:extLst>
                </a:gridCol>
                <a:gridCol w="734725">
                  <a:extLst>
                    <a:ext uri="{9D8B030D-6E8A-4147-A177-3AD203B41FA5}">
                      <a16:colId xmlns:a16="http://schemas.microsoft.com/office/drawing/2014/main" val="20009"/>
                    </a:ext>
                  </a:extLst>
                </a:gridCol>
                <a:gridCol w="734725">
                  <a:extLst>
                    <a:ext uri="{9D8B030D-6E8A-4147-A177-3AD203B41FA5}">
                      <a16:colId xmlns:a16="http://schemas.microsoft.com/office/drawing/2014/main" val="20010"/>
                    </a:ext>
                  </a:extLst>
                </a:gridCol>
                <a:gridCol w="734725">
                  <a:extLst>
                    <a:ext uri="{9D8B030D-6E8A-4147-A177-3AD203B41FA5}">
                      <a16:colId xmlns:a16="http://schemas.microsoft.com/office/drawing/2014/main" val="20011"/>
                    </a:ext>
                  </a:extLst>
                </a:gridCol>
                <a:gridCol w="734725">
                  <a:extLst>
                    <a:ext uri="{9D8B030D-6E8A-4147-A177-3AD203B41FA5}">
                      <a16:colId xmlns:a16="http://schemas.microsoft.com/office/drawing/2014/main" val="20012"/>
                    </a:ext>
                  </a:extLst>
                </a:gridCol>
                <a:gridCol w="734725">
                  <a:extLst>
                    <a:ext uri="{9D8B030D-6E8A-4147-A177-3AD203B41FA5}">
                      <a16:colId xmlns:a16="http://schemas.microsoft.com/office/drawing/2014/main" val="20013"/>
                    </a:ext>
                  </a:extLst>
                </a:gridCol>
                <a:gridCol w="734725">
                  <a:extLst>
                    <a:ext uri="{9D8B030D-6E8A-4147-A177-3AD203B41FA5}">
                      <a16:colId xmlns:a16="http://schemas.microsoft.com/office/drawing/2014/main" val="20014"/>
                    </a:ext>
                  </a:extLst>
                </a:gridCol>
                <a:gridCol w="734725">
                  <a:extLst>
                    <a:ext uri="{9D8B030D-6E8A-4147-A177-3AD203B41FA5}">
                      <a16:colId xmlns:a16="http://schemas.microsoft.com/office/drawing/2014/main" val="20015"/>
                    </a:ext>
                  </a:extLst>
                </a:gridCol>
              </a:tblGrid>
              <a:tr h="320050">
                <a:tc gridSpan="4">
                  <a:txBody>
                    <a:bodyPr/>
                    <a:lstStyle/>
                    <a:p>
                      <a:pPr marL="0" marR="0" lvl="0" indent="0" algn="ctr" rtl="0">
                        <a:lnSpc>
                          <a:spcPct val="115000"/>
                        </a:lnSpc>
                        <a:spcBef>
                          <a:spcPts val="0"/>
                        </a:spcBef>
                        <a:spcAft>
                          <a:spcPts val="0"/>
                        </a:spcAft>
                        <a:buNone/>
                      </a:pPr>
                      <a:endParaRPr sz="10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endParaRPr>
                    </a:p>
                  </a:txBody>
                  <a:tcPr marL="68575" marR="68575" marT="0" marB="0" anchor="ctr">
                    <a:lnL w="9525" cap="flat" cmpd="sng">
                      <a:noFill/>
                      <a:prstDash val="solid"/>
                      <a:round/>
                      <a:headEnd type="none" w="sm" len="sm"/>
                      <a:tailEnd type="none" w="sm" len="sm"/>
                    </a:lnL>
                    <a:lnR w="12700" cap="flat" cmpd="sng" algn="ctr">
                      <a:solidFill>
                        <a:schemeClr val="bg1">
                          <a:lumMod val="75000"/>
                        </a:schemeClr>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人件費</a:t>
                      </a:r>
                    </a:p>
                  </a:txBody>
                  <a:tcPr marL="68575" marR="68575" marT="0" marB="0" anchor="ctr">
                    <a:lnL w="12700" cap="flat" cmpd="sng" algn="ctr">
                      <a:solidFill>
                        <a:schemeClr val="bg1">
                          <a:lumMod val="75000"/>
                        </a:schemeClr>
                      </a:solidFill>
                      <a:prstDash val="solid"/>
                      <a:round/>
                      <a:headEnd type="none" w="med" len="med"/>
                      <a:tailEnd type="none" w="med" len="med"/>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固定</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tc gridSpan="3">
                  <a:txBody>
                    <a:bodyPr/>
                    <a:lstStyle/>
                    <a:p>
                      <a:pPr marL="0" marR="0" lvl="0" indent="0" algn="ctr" rtl="0">
                        <a:lnSpc>
                          <a:spcPct val="115000"/>
                        </a:lnSpc>
                        <a:spcBef>
                          <a:spcPts val="0"/>
                        </a:spcBef>
                        <a:spcAft>
                          <a:spcPts val="0"/>
                        </a:spcAft>
                        <a:buNone/>
                      </a:pPr>
                      <a:r>
                        <a:rPr lang="ja-JP" sz="10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残高</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7F7F7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0050">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開始日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終了日</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lgn="ctr">
                      <a:solidFill>
                        <a:schemeClr val="bg1">
                          <a:lumMod val="75000"/>
                        </a:schemeClr>
                      </a:solidFill>
                      <a:prstDash val="solid"/>
                      <a:round/>
                      <a:headEnd type="none" w="med" len="med"/>
                      <a:tailEnd type="none" w="med" len="med"/>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時間数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￥/時間</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人件費合計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ユニット数</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￥/ユニット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材料費合計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旅費</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設備/</a:t>
                      </a:r>
                      <a:br>
                        <a:rPr lang="en-US" alt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br>
                      <a:r>
                        <a:rPr lang="ja-JP" sz="800" b="1" u="none" strike="noStrike" cap="none" baseline="0" dirty="0">
                          <a:solidFill>
                            <a:schemeClr val="lt1"/>
                          </a:solidFill>
                          <a:latin typeface="Century Gothic" panose="020B0502020202020204" pitchFamily="34" charset="0"/>
                          <a:ea typeface="MS PGothic" panose="020B0600070205080204" pitchFamily="34" charset="-128"/>
                          <a:cs typeface="Century Gothic"/>
                          <a:sym typeface="Century Gothic"/>
                        </a:rPr>
                        <a:t>スペース費用</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その他</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予算</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実績</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アンダー/オーバー</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extLst>
                  <a:ext uri="{0D108BD9-81ED-4DB2-BD59-A6C34878D82A}">
                    <a16:rowId xmlns:a16="http://schemas.microsoft.com/office/drawing/2014/main" val="10001"/>
                  </a:ext>
                </a:extLst>
              </a:tr>
              <a:tr h="274325">
                <a:tc gridSpan="16">
                  <a:txBody>
                    <a:bodyPr/>
                    <a:lstStyle/>
                    <a:p>
                      <a:pPr marL="0" marR="0" lvl="0" indent="0" algn="l" rtl="0">
                        <a:lnSpc>
                          <a:spcPct val="115000"/>
                        </a:lnSpc>
                        <a:spcBef>
                          <a:spcPts val="0"/>
                        </a:spcBef>
                        <a:spcAft>
                          <a:spcPts val="0"/>
                        </a:spcAft>
                        <a:buNone/>
                      </a:pPr>
                      <a:r>
                        <a:rPr lang="ja-JP" sz="800" b="1"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プロジェクト 1</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F7F7F"/>
                    </a:solidFill>
                  </a:tcPr>
                </a:tc>
                <a:extLst>
                  <a:ext uri="{0D108BD9-81ED-4DB2-BD59-A6C34878D82A}">
                    <a16:rowId xmlns:a16="http://schemas.microsoft.com/office/drawing/2014/main" val="1000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0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0"/>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1"/>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2"/>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3"/>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4"/>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5"/>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6"/>
                  </a:ext>
                </a:extLst>
              </a:tr>
              <a:tr h="274325">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タスク</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ja-JP" sz="80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説明</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00.0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F2CF"/>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0" i="0" u="none" strike="noStrike" cap="none" baseline="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8D8D8"/>
                    </a:solidFill>
                  </a:tcPr>
                </a:tc>
                <a:extLst>
                  <a:ext uri="{0D108BD9-81ED-4DB2-BD59-A6C34878D82A}">
                    <a16:rowId xmlns:a16="http://schemas.microsoft.com/office/drawing/2014/main" val="10017"/>
                  </a:ext>
                </a:extLst>
              </a:tr>
              <a:tr h="274325">
                <a:tc gridSpan="6">
                  <a:txBody>
                    <a:bodyPr/>
                    <a:lstStyle/>
                    <a:p>
                      <a:pPr marL="0" marR="0" lvl="0" indent="0" algn="l" rtl="0">
                        <a:lnSpc>
                          <a:spcPct val="115000"/>
                        </a:lnSpc>
                        <a:spcBef>
                          <a:spcPts val="0"/>
                        </a:spcBef>
                        <a:spcAft>
                          <a:spcPts val="0"/>
                        </a:spcAft>
                        <a:buNone/>
                      </a:pPr>
                      <a:r>
                        <a:rPr lang="ja-JP" sz="800" b="1"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小計</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rtl="0">
                        <a:lnSpc>
                          <a:spcPct val="115000"/>
                        </a:lnSpc>
                        <a:spcBef>
                          <a:spcPts val="0"/>
                        </a:spcBef>
                        <a:spcAft>
                          <a:spcPts val="0"/>
                        </a:spcAft>
                        <a:buClr>
                          <a:schemeClr val="lt1"/>
                        </a:buClr>
                        <a:buSzPts val="800"/>
                        <a:buFont typeface="Century Gothic"/>
                        <a:buNone/>
                      </a:pPr>
                      <a:r>
                        <a:rPr lang="ja-JP"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gridSpan="2">
                  <a:txBody>
                    <a:bodyPr/>
                    <a:lstStyle/>
                    <a:p>
                      <a:pPr marL="0" marR="0" lvl="0" indent="0" algn="ctr" rtl="0">
                        <a:lnSpc>
                          <a:spcPct val="115000"/>
                        </a:lnSpc>
                        <a:spcBef>
                          <a:spcPts val="0"/>
                        </a:spcBef>
                        <a:spcAft>
                          <a:spcPts val="0"/>
                        </a:spcAft>
                        <a:buClr>
                          <a:schemeClr val="dk1"/>
                        </a:buClr>
                        <a:buSzPts val="800"/>
                        <a:buFont typeface="Arial"/>
                        <a:buNone/>
                      </a:pPr>
                      <a:endParaRPr sz="800" b="1" i="0" u="none" strike="noStrike" cap="none" baseline="0">
                        <a:solidFill>
                          <a:schemeClr val="lt1"/>
                        </a:solidFill>
                        <a:latin typeface="Century Gothic" panose="020B0502020202020204" pitchFamily="34" charset="0"/>
                        <a:ea typeface="MS PGothic" panose="020B0600070205080204" pitchFamily="34" charset="-128"/>
                        <a:cs typeface="Century Gothic"/>
                        <a:sym typeface="Century Gothic"/>
                      </a:endParaRP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hMerge="1">
                  <a:txBody>
                    <a:bodyPr/>
                    <a:lstStyle/>
                    <a:p>
                      <a:endParaRPr lang="en-US"/>
                    </a:p>
                  </a:txBody>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FFFFFF"/>
                        </a:buClr>
                        <a:buSzPts val="800"/>
                        <a:buFont typeface="Century Gothic"/>
                        <a:buNone/>
                      </a:pPr>
                      <a:r>
                        <a:rPr lang="ja-JP" sz="800" b="1" i="0" u="none" strike="noStrike" cap="none" baseline="0">
                          <a:solidFill>
                            <a:srgbClr val="FFFFF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accent6"/>
                    </a:solidFill>
                  </a:tcPr>
                </a:tc>
                <a:tc>
                  <a:txBody>
                    <a:bodyPr/>
                    <a:lstStyle/>
                    <a:p>
                      <a:pPr marL="0" marR="0" lvl="0" indent="0" algn="ctr" rtl="0">
                        <a:lnSpc>
                          <a:spcPct val="115000"/>
                        </a:lnSpc>
                        <a:spcBef>
                          <a:spcPts val="0"/>
                        </a:spcBef>
                        <a:spcAft>
                          <a:spcPts val="0"/>
                        </a:spcAft>
                        <a:buClr>
                          <a:srgbClr val="3F3F3F"/>
                        </a:buClr>
                        <a:buSzPts val="800"/>
                        <a:buFont typeface="Century Gothic"/>
                        <a:buNone/>
                      </a:pPr>
                      <a:r>
                        <a:rPr lang="ja-JP" sz="800" b="1" i="0" u="none" strike="noStrike" cap="none" baseline="0" dirty="0">
                          <a:solidFill>
                            <a:srgbClr val="3F3F3F"/>
                          </a:solidFill>
                          <a:latin typeface="Century Gothic" panose="020B0502020202020204" pitchFamily="34" charset="0"/>
                          <a:ea typeface="MS PGothic" panose="020B0600070205080204" pitchFamily="34" charset="-128"/>
                          <a:cs typeface="Century Gothic"/>
                          <a:sym typeface="Century Gothic"/>
                        </a:rPr>
                        <a:t>￥0</a:t>
                      </a:r>
                    </a:p>
                  </a:txBody>
                  <a:tcPr marL="68575" marR="68575" marT="0"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0EE90"/>
                    </a:solidFill>
                  </a:tcPr>
                </a:tc>
                <a:extLst>
                  <a:ext uri="{0D108BD9-81ED-4DB2-BD59-A6C34878D82A}">
                    <a16:rowId xmlns:a16="http://schemas.microsoft.com/office/drawing/2014/main" val="10018"/>
                  </a:ext>
                </a:extLst>
              </a:tr>
            </a:tbl>
          </a:graphicData>
        </a:graphic>
      </p:graphicFrame>
      <p:sp>
        <p:nvSpPr>
          <p:cNvPr id="225" name="Google Shape;225;p9"/>
          <p:cNvSpPr txBox="1"/>
          <p:nvPr/>
        </p:nvSpPr>
        <p:spPr>
          <a:xfrm>
            <a:off x="7842738" y="6500065"/>
            <a:ext cx="4314093" cy="332399"/>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ja-JP" sz="1200" dirty="0">
                <a:solidFill>
                  <a:srgbClr val="595959"/>
                </a:solidFill>
                <a:latin typeface="Century Gothic" panose="020B0502020202020204" pitchFamily="34" charset="0"/>
                <a:ea typeface="MS PGothic" panose="020B0600070205080204" pitchFamily="34" charset="-128"/>
                <a:cs typeface="Century Gothic"/>
                <a:sym typeface="Century Gothic"/>
              </a:rPr>
              <a:t>大局的プロジェクト 3 年計画テンプレート</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3953</Words>
  <Application>Microsoft Office PowerPoint</Application>
  <PresentationFormat>Widescreen</PresentationFormat>
  <Paragraphs>1897</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MS PGothic</vt:lpstr>
      <vt:lpstr>Calibri</vt:lpstr>
      <vt:lpstr>Play</vt:lpstr>
      <vt:lpstr>Century Gothic</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Alexandra Ragazhinskaya</dc:creator>
  <cp:lastModifiedBy>Sun Ye</cp:lastModifiedBy>
  <cp:revision>4</cp:revision>
  <dcterms:created xsi:type="dcterms:W3CDTF">2021-07-07T23:54:57Z</dcterms:created>
  <dcterms:modified xsi:type="dcterms:W3CDTF">2025-05-01T08:38:54Z</dcterms:modified>
</cp:coreProperties>
</file>