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6"/>
  </p:notesMasterIdLst>
  <p:sldIdLst>
    <p:sldId id="357" r:id="rId2"/>
    <p:sldId id="365" r:id="rId3"/>
    <p:sldId id="364" r:id="rId4"/>
    <p:sldId id="35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9974"/>
    <a:srgbClr val="2E75B6"/>
    <a:srgbClr val="FCBFB3"/>
    <a:srgbClr val="C4F2F1"/>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14" autoAdjust="0"/>
    <p:restoredTop sz="95714"/>
  </p:normalViewPr>
  <p:slideViewPr>
    <p:cSldViewPr snapToGrid="0" snapToObjects="1">
      <p:cViewPr varScale="1">
        <p:scale>
          <a:sx n="107" d="100"/>
          <a:sy n="107" d="100"/>
        </p:scale>
        <p:origin x="139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595318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9717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937602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622478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63779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88787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6808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976543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7691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4868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42781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9412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633828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381E756-E947-FD4A-8A23-D2C983A1A8BD}" type="datetimeFigureOut">
              <a:rPr lang="en-US" smtClean="0"/>
              <a:t>5/1/2025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108932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jp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4" name="Picture 3" descr="白い抽象的な背景">
            <a:extLst>
              <a:ext uri="{FF2B5EF4-FFF2-40B4-BE49-F238E27FC236}">
                <a16:creationId xmlns:a16="http://schemas.microsoft.com/office/drawing/2014/main" id="{BC3FE0F4-9A67-4791-24BF-841475018EFA}"/>
              </a:ext>
            </a:extLst>
          </p:cNvPr>
          <p:cNvPicPr>
            <a:picLocks noChangeAspect="1"/>
          </p:cNvPicPr>
          <p:nvPr/>
        </p:nvPicPr>
        <p:blipFill rotWithShape="1">
          <a:blip r:embed="rId5"/>
          <a:srcRect b="29671"/>
          <a:stretch/>
        </p:blipFill>
        <p:spPr>
          <a:xfrm>
            <a:off x="-1" y="0"/>
            <a:ext cx="12192001" cy="6858000"/>
          </a:xfrm>
          <a:prstGeom prst="rect">
            <a:avLst/>
          </a:prstGeom>
        </p:spPr>
      </p:pic>
      <p:sp>
        <p:nvSpPr>
          <p:cNvPr id="66" name="TextBox 65">
            <a:extLst>
              <a:ext uri="{FF2B5EF4-FFF2-40B4-BE49-F238E27FC236}">
                <a16:creationId xmlns:a16="http://schemas.microsoft.com/office/drawing/2014/main" id="{B5DC4B00-9A07-F250-3630-0DE7C9BF831F}"/>
              </a:ext>
            </a:extLst>
          </p:cNvPr>
          <p:cNvSpPr txBox="1"/>
          <p:nvPr/>
        </p:nvSpPr>
        <p:spPr>
          <a:xfrm>
            <a:off x="249647" y="254470"/>
            <a:ext cx="6321482"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プロジェクト フェーズ別プロジェクト計画テンプレート</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794000" cy="3890809"/>
          </a:xfrm>
          <a:prstGeom prst="rect">
            <a:avLst/>
          </a:prstGeom>
          <a:noFill/>
        </p:spPr>
        <p:txBody>
          <a:bodyPr wrap="square" rtlCol="0">
            <a:spAutoFit/>
          </a:bodyPr>
          <a:lstStyle/>
          <a:p>
            <a:pPr algn="l" rtl="0">
              <a:lnSpc>
                <a:spcPct val="150000"/>
              </a:lnSpc>
              <a:spcBef>
                <a:spcPts val="0"/>
              </a:spcBef>
              <a:spcAft>
                <a:spcPts val="1200"/>
              </a:spcAft>
            </a:pPr>
            <a:r>
              <a:rPr lang="ja-JP" sz="1600" b="1" i="0" u="none" strike="noStrike">
                <a:solidFill>
                  <a:srgbClr val="000000"/>
                </a:solidFill>
                <a:effectLst/>
                <a:latin typeface="Century Gothic" panose="020B0502020202020204" pitchFamily="34" charset="0"/>
                <a:ea typeface="MS PGothic" panose="020B0600070205080204" pitchFamily="34" charset="-128"/>
              </a:rPr>
              <a:t>このテンプレートの使用場面: </a:t>
            </a:r>
            <a:r>
              <a:rPr lang="ja-JP" sz="1600" b="0" i="0" u="none" strike="noStrike">
                <a:solidFill>
                  <a:srgbClr val="000000"/>
                </a:solidFill>
                <a:effectLst/>
                <a:latin typeface="Century Gothic" panose="020B0502020202020204" pitchFamily="34" charset="0"/>
                <a:ea typeface="MS PGothic" panose="020B0600070205080204" pitchFamily="34" charset="-128"/>
              </a:rPr>
              <a:t>この 1 枚のスライドのテンプレートを使用すると、プロジェクトを 5 つの公式プロジェクト管理フェーズ (開始、計画、実行、監視、終了) と、各フェーズに関連付けられたタスクによって視覚化できます。</a:t>
            </a:r>
          </a:p>
          <a:p>
            <a:pPr algn="l" rtl="0">
              <a:lnSpc>
                <a:spcPct val="150000"/>
              </a:lnSpc>
              <a:spcBef>
                <a:spcPts val="0"/>
              </a:spcBef>
              <a:spcAft>
                <a:spcPts val="1200"/>
              </a:spcAft>
            </a:pPr>
            <a:r>
              <a:rPr lang="ja-JP" sz="1600" b="1" i="0" u="none" strike="noStrike">
                <a:solidFill>
                  <a:srgbClr val="000000"/>
                </a:solidFill>
                <a:effectLst/>
                <a:latin typeface="Century Gothic" panose="020B0502020202020204" pitchFamily="34" charset="0"/>
                <a:ea typeface="MS PGothic" panose="020B0600070205080204" pitchFamily="34" charset="-128"/>
              </a:rPr>
              <a:t>テンプレートの注目の機能: </a:t>
            </a:r>
            <a:r>
              <a:rPr lang="ja-JP" sz="1600" b="0" i="0" u="none" strike="noStrike">
                <a:solidFill>
                  <a:srgbClr val="000000"/>
                </a:solidFill>
                <a:effectLst/>
                <a:latin typeface="Century Gothic" panose="020B0502020202020204" pitchFamily="34" charset="0"/>
                <a:ea typeface="MS PGothic" panose="020B0600070205080204" pitchFamily="34" charset="-128"/>
              </a:rPr>
              <a:t>このテンプレートは、プロジェクト管理の 5 つのフェーズを異なる色で視覚的に区別し、プロジェクトの開始段階から終了段階までの一連の手順を示します。サンプル データをプロジェクトに合わせてカスタマイズし、各フェーズの成果物を表示したり、空白バージョンをダウンロードしてプロジェクトの詳細を入力したりすることができます。</a:t>
            </a:r>
          </a:p>
        </p:txBody>
      </p:sp>
      <p:pic>
        <p:nvPicPr>
          <p:cNvPr id="2" name="Picture 1">
            <a:extLst>
              <a:ext uri="{FF2B5EF4-FFF2-40B4-BE49-F238E27FC236}">
                <a16:creationId xmlns:a16="http://schemas.microsoft.com/office/drawing/2014/main" id="{C5D54E85-5C4C-98BD-D421-4C93C5455001}"/>
              </a:ext>
            </a:extLst>
          </p:cNvPr>
          <p:cNvPicPr>
            <a:picLocks noChangeAspect="1"/>
          </p:cNvPicPr>
          <p:nvPr/>
        </p:nvPicPr>
        <p:blipFill>
          <a:blip r:embed="rId6"/>
          <a:stretch>
            <a:fillRect/>
          </a:stretch>
        </p:blipFill>
        <p:spPr>
          <a:xfrm>
            <a:off x="6473952" y="1645920"/>
            <a:ext cx="5364945" cy="3017781"/>
          </a:xfrm>
          <a:prstGeom prst="rect">
            <a:avLst/>
          </a:prstGeom>
          <a:effectLst>
            <a:outerShdw blurRad="152400" dist="38100" dir="2700000" sx="101000" sy="101000" algn="ctr" rotWithShape="0">
              <a:srgbClr val="000000">
                <a:alpha val="40000"/>
              </a:srgb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3" name="Picture 2" descr="白い抽象的な背景">
            <a:extLst>
              <a:ext uri="{FF2B5EF4-FFF2-40B4-BE49-F238E27FC236}">
                <a16:creationId xmlns:a16="http://schemas.microsoft.com/office/drawing/2014/main" id="{0267D289-7097-284D-042D-4191EDAC4291}"/>
              </a:ext>
            </a:extLst>
          </p:cNvPr>
          <p:cNvPicPr>
            <a:picLocks noChangeAspect="1"/>
          </p:cNvPicPr>
          <p:nvPr/>
        </p:nvPicPr>
        <p:blipFill rotWithShape="1">
          <a:blip r:embed="rId5">
            <a:alphaModFix/>
          </a:blip>
          <a:srcRect b="29671"/>
          <a:stretch/>
        </p:blipFill>
        <p:spPr>
          <a:xfrm>
            <a:off x="-1" y="0"/>
            <a:ext cx="12192001" cy="6858000"/>
          </a:xfrm>
          <a:prstGeom prst="rect">
            <a:avLst/>
          </a:prstGeom>
        </p:spPr>
      </p:pic>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rtl="0"/>
            <a:r>
              <a:rPr lang="ja-JP">
                <a:solidFill>
                  <a:schemeClr val="tx1">
                    <a:lumMod val="65000"/>
                    <a:lumOff val="35000"/>
                  </a:schemeClr>
                </a:solidFill>
                <a:latin typeface="Century Gothic" panose="020B0502020202020204" pitchFamily="34" charset="0"/>
                <a:ea typeface="MS PGothic" panose="020B0600070205080204" pitchFamily="34" charset="-128"/>
              </a:rPr>
              <a:t>プロジェクト フェーズ別プロジェクト計画テンプレート</a:t>
            </a:r>
          </a:p>
        </p:txBody>
      </p:sp>
      <p:sp>
        <p:nvSpPr>
          <p:cNvPr id="2" name="Chevron 1">
            <a:extLst>
              <a:ext uri="{FF2B5EF4-FFF2-40B4-BE49-F238E27FC236}">
                <a16:creationId xmlns:a16="http://schemas.microsoft.com/office/drawing/2014/main" id="{EB32C3FD-271B-83EE-5F32-95722656F58C}"/>
              </a:ext>
            </a:extLst>
          </p:cNvPr>
          <p:cNvSpPr/>
          <p:nvPr/>
        </p:nvSpPr>
        <p:spPr>
          <a:xfrm>
            <a:off x="221635" y="1224792"/>
            <a:ext cx="2575994" cy="909890"/>
          </a:xfrm>
          <a:prstGeom prst="chevron">
            <a:avLst>
              <a:gd name="adj" fmla="val 27269"/>
            </a:avLst>
          </a:prstGeom>
          <a:solidFill>
            <a:srgbClr val="FC99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1700" b="1" dirty="0">
                <a:latin typeface="Century Gothic" panose="020B0502020202020204" pitchFamily="34" charset="0"/>
                <a:ea typeface="MS PGothic" panose="020B0600070205080204" pitchFamily="34" charset="-128"/>
              </a:rPr>
              <a:t>フェーズ タイトル</a:t>
            </a:r>
          </a:p>
        </p:txBody>
      </p:sp>
      <p:sp>
        <p:nvSpPr>
          <p:cNvPr id="41" name="Chevron 40">
            <a:extLst>
              <a:ext uri="{FF2B5EF4-FFF2-40B4-BE49-F238E27FC236}">
                <a16:creationId xmlns:a16="http://schemas.microsoft.com/office/drawing/2014/main" id="{177F1A9C-A991-A1C8-AE2A-EB46740D9CE0}"/>
              </a:ext>
            </a:extLst>
          </p:cNvPr>
          <p:cNvSpPr/>
          <p:nvPr/>
        </p:nvSpPr>
        <p:spPr>
          <a:xfrm>
            <a:off x="2602884" y="1224792"/>
            <a:ext cx="2575993" cy="909890"/>
          </a:xfrm>
          <a:prstGeom prst="chevron">
            <a:avLst>
              <a:gd name="adj" fmla="val 2774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1700" b="1">
                <a:latin typeface="Century Gothic" panose="020B0502020202020204" pitchFamily="34" charset="0"/>
                <a:ea typeface="MS PGothic" panose="020B0600070205080204" pitchFamily="34" charset="-128"/>
              </a:rPr>
              <a:t>フェーズ タイトル</a:t>
            </a:r>
          </a:p>
        </p:txBody>
      </p:sp>
      <p:sp>
        <p:nvSpPr>
          <p:cNvPr id="43" name="Chevron 42">
            <a:extLst>
              <a:ext uri="{FF2B5EF4-FFF2-40B4-BE49-F238E27FC236}">
                <a16:creationId xmlns:a16="http://schemas.microsoft.com/office/drawing/2014/main" id="{22673025-F37D-7D56-57CD-899A00E0A86E}"/>
              </a:ext>
            </a:extLst>
          </p:cNvPr>
          <p:cNvSpPr/>
          <p:nvPr/>
        </p:nvSpPr>
        <p:spPr>
          <a:xfrm>
            <a:off x="4984134" y="1224792"/>
            <a:ext cx="2575991" cy="909890"/>
          </a:xfrm>
          <a:prstGeom prst="chevron">
            <a:avLst>
              <a:gd name="adj" fmla="val 27508"/>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1700" b="1">
                <a:latin typeface="Century Gothic" panose="020B0502020202020204" pitchFamily="34" charset="0"/>
                <a:ea typeface="MS PGothic" panose="020B0600070205080204" pitchFamily="34" charset="-128"/>
              </a:rPr>
              <a:t>フェーズ タイトル</a:t>
            </a:r>
          </a:p>
        </p:txBody>
      </p:sp>
      <p:sp>
        <p:nvSpPr>
          <p:cNvPr id="45" name="Chevron 44">
            <a:extLst>
              <a:ext uri="{FF2B5EF4-FFF2-40B4-BE49-F238E27FC236}">
                <a16:creationId xmlns:a16="http://schemas.microsoft.com/office/drawing/2014/main" id="{DBA48239-EEE5-81A3-655B-F7C76009A896}"/>
              </a:ext>
            </a:extLst>
          </p:cNvPr>
          <p:cNvSpPr/>
          <p:nvPr/>
        </p:nvSpPr>
        <p:spPr>
          <a:xfrm>
            <a:off x="7365384" y="1224792"/>
            <a:ext cx="2575993" cy="909890"/>
          </a:xfrm>
          <a:prstGeom prst="chevron">
            <a:avLst>
              <a:gd name="adj" fmla="val 27029"/>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1700" b="1">
                <a:latin typeface="Century Gothic" panose="020B0502020202020204" pitchFamily="34" charset="0"/>
                <a:ea typeface="MS PGothic" panose="020B0600070205080204" pitchFamily="34" charset="-128"/>
              </a:rPr>
              <a:t>フェーズ タイトル</a:t>
            </a:r>
          </a:p>
        </p:txBody>
      </p:sp>
      <p:sp>
        <p:nvSpPr>
          <p:cNvPr id="47" name="Chevron 46">
            <a:extLst>
              <a:ext uri="{FF2B5EF4-FFF2-40B4-BE49-F238E27FC236}">
                <a16:creationId xmlns:a16="http://schemas.microsoft.com/office/drawing/2014/main" id="{7E7E27C2-2BAB-A78C-47AF-7EADC619660B}"/>
              </a:ext>
            </a:extLst>
          </p:cNvPr>
          <p:cNvSpPr/>
          <p:nvPr/>
        </p:nvSpPr>
        <p:spPr>
          <a:xfrm>
            <a:off x="9746636" y="1224792"/>
            <a:ext cx="2266132" cy="909890"/>
          </a:xfrm>
          <a:prstGeom prst="chevron">
            <a:avLst>
              <a:gd name="adj" fmla="val 27508"/>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1700" b="1">
                <a:latin typeface="Century Gothic" panose="020B0502020202020204" pitchFamily="34" charset="0"/>
                <a:ea typeface="MS PGothic" panose="020B0600070205080204" pitchFamily="34" charset="-128"/>
              </a:rPr>
              <a:t>フェーズ タイトル</a:t>
            </a:r>
          </a:p>
        </p:txBody>
      </p:sp>
      <p:sp>
        <p:nvSpPr>
          <p:cNvPr id="49" name="Rectangle 48">
            <a:extLst>
              <a:ext uri="{FF2B5EF4-FFF2-40B4-BE49-F238E27FC236}">
                <a16:creationId xmlns:a16="http://schemas.microsoft.com/office/drawing/2014/main" id="{8FC47905-7F07-F8EA-6917-FC6986070EB9}"/>
              </a:ext>
            </a:extLst>
          </p:cNvPr>
          <p:cNvSpPr/>
          <p:nvPr/>
        </p:nvSpPr>
        <p:spPr>
          <a:xfrm>
            <a:off x="9746636"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p:txBody>
      </p:sp>
      <p:sp>
        <p:nvSpPr>
          <p:cNvPr id="50" name="Rectangle 49">
            <a:extLst>
              <a:ext uri="{FF2B5EF4-FFF2-40B4-BE49-F238E27FC236}">
                <a16:creationId xmlns:a16="http://schemas.microsoft.com/office/drawing/2014/main" id="{82B357B5-869F-E098-359D-F8B23DCFF086}"/>
              </a:ext>
            </a:extLst>
          </p:cNvPr>
          <p:cNvSpPr/>
          <p:nvPr/>
        </p:nvSpPr>
        <p:spPr>
          <a:xfrm>
            <a:off x="73653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p:txBody>
      </p:sp>
      <p:sp>
        <p:nvSpPr>
          <p:cNvPr id="51" name="Rectangle 50">
            <a:extLst>
              <a:ext uri="{FF2B5EF4-FFF2-40B4-BE49-F238E27FC236}">
                <a16:creationId xmlns:a16="http://schemas.microsoft.com/office/drawing/2014/main" id="{953BE353-2480-503D-CF6E-9D4D7B87362D}"/>
              </a:ext>
            </a:extLst>
          </p:cNvPr>
          <p:cNvSpPr/>
          <p:nvPr/>
        </p:nvSpPr>
        <p:spPr>
          <a:xfrm>
            <a:off x="49841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p:txBody>
      </p:sp>
      <p:sp>
        <p:nvSpPr>
          <p:cNvPr id="52" name="Rectangle 51">
            <a:extLst>
              <a:ext uri="{FF2B5EF4-FFF2-40B4-BE49-F238E27FC236}">
                <a16:creationId xmlns:a16="http://schemas.microsoft.com/office/drawing/2014/main" id="{C5773F61-BE6B-622E-2E89-D7BAEB6FA6B9}"/>
              </a:ext>
            </a:extLst>
          </p:cNvPr>
          <p:cNvSpPr/>
          <p:nvPr/>
        </p:nvSpPr>
        <p:spPr>
          <a:xfrm>
            <a:off x="26028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p:txBody>
      </p:sp>
      <p:sp>
        <p:nvSpPr>
          <p:cNvPr id="53" name="Rectangle 52">
            <a:extLst>
              <a:ext uri="{FF2B5EF4-FFF2-40B4-BE49-F238E27FC236}">
                <a16:creationId xmlns:a16="http://schemas.microsoft.com/office/drawing/2014/main" id="{89ADB7BB-5166-DFA6-240D-695638CCE5F1}"/>
              </a:ext>
            </a:extLst>
          </p:cNvPr>
          <p:cNvSpPr/>
          <p:nvPr/>
        </p:nvSpPr>
        <p:spPr>
          <a:xfrm>
            <a:off x="2216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説明</a:t>
            </a:r>
          </a:p>
        </p:txBody>
      </p:sp>
      <p:sp>
        <p:nvSpPr>
          <p:cNvPr id="25" name="Oval 24">
            <a:extLst>
              <a:ext uri="{FF2B5EF4-FFF2-40B4-BE49-F238E27FC236}">
                <a16:creationId xmlns:a16="http://schemas.microsoft.com/office/drawing/2014/main" id="{284516DD-02CE-041D-3C29-CF79B2C47D02}"/>
              </a:ext>
            </a:extLst>
          </p:cNvPr>
          <p:cNvSpPr/>
          <p:nvPr/>
        </p:nvSpPr>
        <p:spPr>
          <a:xfrm>
            <a:off x="1134045" y="671002"/>
            <a:ext cx="765810" cy="765810"/>
          </a:xfrm>
          <a:prstGeom prst="ellipse">
            <a:avLst/>
          </a:prstGeom>
          <a:solidFill>
            <a:srgbClr val="FC9974"/>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1</a:t>
            </a:r>
          </a:p>
        </p:txBody>
      </p:sp>
      <p:sp>
        <p:nvSpPr>
          <p:cNvPr id="54" name="Oval 53">
            <a:extLst>
              <a:ext uri="{FF2B5EF4-FFF2-40B4-BE49-F238E27FC236}">
                <a16:creationId xmlns:a16="http://schemas.microsoft.com/office/drawing/2014/main" id="{BAAFE93B-7162-E23A-3555-C0C28EA7D334}"/>
              </a:ext>
            </a:extLst>
          </p:cNvPr>
          <p:cNvSpPr/>
          <p:nvPr/>
        </p:nvSpPr>
        <p:spPr>
          <a:xfrm>
            <a:off x="3507975" y="671002"/>
            <a:ext cx="765810" cy="765810"/>
          </a:xfrm>
          <a:prstGeom prst="ellipse">
            <a:avLst/>
          </a:prstGeom>
          <a:solidFill>
            <a:schemeClr val="accent1">
              <a:lumMod val="60000"/>
              <a:lumOff val="40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2</a:t>
            </a:r>
          </a:p>
        </p:txBody>
      </p:sp>
      <p:sp>
        <p:nvSpPr>
          <p:cNvPr id="55" name="Oval 54">
            <a:extLst>
              <a:ext uri="{FF2B5EF4-FFF2-40B4-BE49-F238E27FC236}">
                <a16:creationId xmlns:a16="http://schemas.microsoft.com/office/drawing/2014/main" id="{AE7115E5-A1CC-075B-2AFC-4C0F8C84B931}"/>
              </a:ext>
            </a:extLst>
          </p:cNvPr>
          <p:cNvSpPr/>
          <p:nvPr/>
        </p:nvSpPr>
        <p:spPr>
          <a:xfrm>
            <a:off x="5851908" y="671002"/>
            <a:ext cx="765810" cy="765810"/>
          </a:xfrm>
          <a:prstGeom prst="ellipse">
            <a:avLst/>
          </a:prstGeom>
          <a:solidFill>
            <a:schemeClr val="accent5">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3</a:t>
            </a:r>
          </a:p>
        </p:txBody>
      </p:sp>
      <p:sp>
        <p:nvSpPr>
          <p:cNvPr id="56" name="Oval 55">
            <a:extLst>
              <a:ext uri="{FF2B5EF4-FFF2-40B4-BE49-F238E27FC236}">
                <a16:creationId xmlns:a16="http://schemas.microsoft.com/office/drawing/2014/main" id="{036E559C-D68C-A764-C7B5-A367A29375E5}"/>
              </a:ext>
            </a:extLst>
          </p:cNvPr>
          <p:cNvSpPr/>
          <p:nvPr/>
        </p:nvSpPr>
        <p:spPr>
          <a:xfrm>
            <a:off x="8247324" y="671002"/>
            <a:ext cx="765810" cy="765810"/>
          </a:xfrm>
          <a:prstGeom prst="ellipse">
            <a:avLst/>
          </a:prstGeom>
          <a:solidFill>
            <a:schemeClr val="accent6">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4</a:t>
            </a:r>
          </a:p>
        </p:txBody>
      </p:sp>
      <p:sp>
        <p:nvSpPr>
          <p:cNvPr id="57" name="Oval 56">
            <a:extLst>
              <a:ext uri="{FF2B5EF4-FFF2-40B4-BE49-F238E27FC236}">
                <a16:creationId xmlns:a16="http://schemas.microsoft.com/office/drawing/2014/main" id="{43F5D90F-418A-CA62-7E6D-A1E1588CBA22}"/>
              </a:ext>
            </a:extLst>
          </p:cNvPr>
          <p:cNvSpPr/>
          <p:nvPr/>
        </p:nvSpPr>
        <p:spPr>
          <a:xfrm>
            <a:off x="10492307" y="671002"/>
            <a:ext cx="765810" cy="765810"/>
          </a:xfrm>
          <a:prstGeom prst="ellipse">
            <a:avLst/>
          </a:prstGeom>
          <a:solidFill>
            <a:schemeClr val="accent1">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5</a:t>
            </a:r>
          </a:p>
        </p:txBody>
      </p:sp>
    </p:spTree>
    <p:extLst>
      <p:ext uri="{BB962C8B-B14F-4D97-AF65-F5344CB8AC3E}">
        <p14:creationId xmlns:p14="http://schemas.microsoft.com/office/powerpoint/2010/main" val="127286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74" name="Picture 73" descr="白い抽象的な背景">
            <a:extLst>
              <a:ext uri="{FF2B5EF4-FFF2-40B4-BE49-F238E27FC236}">
                <a16:creationId xmlns:a16="http://schemas.microsoft.com/office/drawing/2014/main" id="{88CE9707-95A2-55B5-BF57-04CA937758AC}"/>
              </a:ext>
            </a:extLst>
          </p:cNvPr>
          <p:cNvPicPr>
            <a:picLocks noChangeAspect="1"/>
          </p:cNvPicPr>
          <p:nvPr/>
        </p:nvPicPr>
        <p:blipFill rotWithShape="1">
          <a:blip r:embed="rId5">
            <a:alphaModFix/>
          </a:blip>
          <a:srcRect b="29671"/>
          <a:stretch/>
        </p:blipFill>
        <p:spPr>
          <a:xfrm>
            <a:off x="-1" y="0"/>
            <a:ext cx="12192001" cy="6858000"/>
          </a:xfrm>
          <a:prstGeom prst="rect">
            <a:avLst/>
          </a:prstGeom>
        </p:spPr>
      </p:pic>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rtl="0"/>
            <a:r>
              <a:rPr lang="ja-JP" b="1">
                <a:solidFill>
                  <a:schemeClr val="tx1">
                    <a:lumMod val="65000"/>
                    <a:lumOff val="35000"/>
                  </a:schemeClr>
                </a:solidFill>
                <a:latin typeface="Century Gothic" panose="020B0502020202020204" pitchFamily="34" charset="0"/>
                <a:ea typeface="MS PGothic" panose="020B0600070205080204" pitchFamily="34" charset="-128"/>
              </a:rPr>
              <a:t>サンプル</a:t>
            </a:r>
            <a:r>
              <a:rPr lang="ja-JP">
                <a:solidFill>
                  <a:schemeClr val="tx1">
                    <a:lumMod val="65000"/>
                    <a:lumOff val="35000"/>
                  </a:schemeClr>
                </a:solidFill>
                <a:latin typeface="Century Gothic" panose="020B0502020202020204" pitchFamily="34" charset="0"/>
                <a:ea typeface="MS PGothic" panose="020B0600070205080204" pitchFamily="34" charset="-128"/>
              </a:rPr>
              <a:t> プロジェクト フェーズ別プロジェクト計画テンプレート</a:t>
            </a:r>
          </a:p>
        </p:txBody>
      </p:sp>
      <p:sp>
        <p:nvSpPr>
          <p:cNvPr id="2" name="Chevron 1">
            <a:extLst>
              <a:ext uri="{FF2B5EF4-FFF2-40B4-BE49-F238E27FC236}">
                <a16:creationId xmlns:a16="http://schemas.microsoft.com/office/drawing/2014/main" id="{EB32C3FD-271B-83EE-5F32-95722656F58C}"/>
              </a:ext>
            </a:extLst>
          </p:cNvPr>
          <p:cNvSpPr/>
          <p:nvPr/>
        </p:nvSpPr>
        <p:spPr>
          <a:xfrm>
            <a:off x="221635" y="1224792"/>
            <a:ext cx="2575994" cy="909890"/>
          </a:xfrm>
          <a:prstGeom prst="chevron">
            <a:avLst>
              <a:gd name="adj" fmla="val 27269"/>
            </a:avLst>
          </a:prstGeom>
          <a:solidFill>
            <a:srgbClr val="FC99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b="1">
                <a:latin typeface="Century Gothic" panose="020B0502020202020204" pitchFamily="34" charset="0"/>
                <a:ea typeface="MS PGothic" panose="020B0600070205080204" pitchFamily="34" charset="-128"/>
              </a:rPr>
              <a:t>開始</a:t>
            </a:r>
          </a:p>
        </p:txBody>
      </p:sp>
      <p:sp>
        <p:nvSpPr>
          <p:cNvPr id="41" name="Chevron 40">
            <a:extLst>
              <a:ext uri="{FF2B5EF4-FFF2-40B4-BE49-F238E27FC236}">
                <a16:creationId xmlns:a16="http://schemas.microsoft.com/office/drawing/2014/main" id="{177F1A9C-A991-A1C8-AE2A-EB46740D9CE0}"/>
              </a:ext>
            </a:extLst>
          </p:cNvPr>
          <p:cNvSpPr/>
          <p:nvPr/>
        </p:nvSpPr>
        <p:spPr>
          <a:xfrm>
            <a:off x="2602884" y="1224792"/>
            <a:ext cx="2575993" cy="909890"/>
          </a:xfrm>
          <a:prstGeom prst="chevron">
            <a:avLst>
              <a:gd name="adj" fmla="val 2774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b="1">
                <a:latin typeface="Century Gothic" panose="020B0502020202020204" pitchFamily="34" charset="0"/>
                <a:ea typeface="MS PGothic" panose="020B0600070205080204" pitchFamily="34" charset="-128"/>
              </a:rPr>
              <a:t>計画 </a:t>
            </a:r>
          </a:p>
        </p:txBody>
      </p:sp>
      <p:sp>
        <p:nvSpPr>
          <p:cNvPr id="43" name="Chevron 42">
            <a:extLst>
              <a:ext uri="{FF2B5EF4-FFF2-40B4-BE49-F238E27FC236}">
                <a16:creationId xmlns:a16="http://schemas.microsoft.com/office/drawing/2014/main" id="{22673025-F37D-7D56-57CD-899A00E0A86E}"/>
              </a:ext>
            </a:extLst>
          </p:cNvPr>
          <p:cNvSpPr/>
          <p:nvPr/>
        </p:nvSpPr>
        <p:spPr>
          <a:xfrm>
            <a:off x="4984134" y="1224792"/>
            <a:ext cx="2575991" cy="909890"/>
          </a:xfrm>
          <a:prstGeom prst="chevron">
            <a:avLst>
              <a:gd name="adj" fmla="val 27508"/>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b="1">
                <a:latin typeface="Century Gothic" panose="020B0502020202020204" pitchFamily="34" charset="0"/>
                <a:ea typeface="MS PGothic" panose="020B0600070205080204" pitchFamily="34" charset="-128"/>
              </a:rPr>
              <a:t>実行</a:t>
            </a:r>
          </a:p>
        </p:txBody>
      </p:sp>
      <p:sp>
        <p:nvSpPr>
          <p:cNvPr id="45" name="Chevron 44">
            <a:extLst>
              <a:ext uri="{FF2B5EF4-FFF2-40B4-BE49-F238E27FC236}">
                <a16:creationId xmlns:a16="http://schemas.microsoft.com/office/drawing/2014/main" id="{DBA48239-EEE5-81A3-655B-F7C76009A896}"/>
              </a:ext>
            </a:extLst>
          </p:cNvPr>
          <p:cNvSpPr/>
          <p:nvPr/>
        </p:nvSpPr>
        <p:spPr>
          <a:xfrm>
            <a:off x="7365384" y="1224792"/>
            <a:ext cx="2575993" cy="909890"/>
          </a:xfrm>
          <a:prstGeom prst="chevron">
            <a:avLst>
              <a:gd name="adj" fmla="val 27029"/>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b="1">
                <a:latin typeface="Century Gothic" panose="020B0502020202020204" pitchFamily="34" charset="0"/>
                <a:ea typeface="MS PGothic" panose="020B0600070205080204" pitchFamily="34" charset="-128"/>
              </a:rPr>
              <a:t>監視</a:t>
            </a:r>
          </a:p>
        </p:txBody>
      </p:sp>
      <p:sp>
        <p:nvSpPr>
          <p:cNvPr id="47" name="Chevron 46">
            <a:extLst>
              <a:ext uri="{FF2B5EF4-FFF2-40B4-BE49-F238E27FC236}">
                <a16:creationId xmlns:a16="http://schemas.microsoft.com/office/drawing/2014/main" id="{7E7E27C2-2BAB-A78C-47AF-7EADC619660B}"/>
              </a:ext>
            </a:extLst>
          </p:cNvPr>
          <p:cNvSpPr/>
          <p:nvPr/>
        </p:nvSpPr>
        <p:spPr>
          <a:xfrm>
            <a:off x="9746636" y="1224792"/>
            <a:ext cx="2266132" cy="909890"/>
          </a:xfrm>
          <a:prstGeom prst="chevron">
            <a:avLst>
              <a:gd name="adj" fmla="val 27508"/>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b="1">
                <a:latin typeface="Century Gothic" panose="020B0502020202020204" pitchFamily="34" charset="0"/>
                <a:ea typeface="MS PGothic" panose="020B0600070205080204" pitchFamily="34" charset="-128"/>
              </a:rPr>
              <a:t>終了</a:t>
            </a:r>
          </a:p>
        </p:txBody>
      </p:sp>
      <p:sp>
        <p:nvSpPr>
          <p:cNvPr id="49" name="Rectangle 48">
            <a:extLst>
              <a:ext uri="{FF2B5EF4-FFF2-40B4-BE49-F238E27FC236}">
                <a16:creationId xmlns:a16="http://schemas.microsoft.com/office/drawing/2014/main" id="{8FC47905-7F07-F8EA-6917-FC6986070EB9}"/>
              </a:ext>
            </a:extLst>
          </p:cNvPr>
          <p:cNvSpPr/>
          <p:nvPr/>
        </p:nvSpPr>
        <p:spPr>
          <a:xfrm>
            <a:off x="9746636"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関係者からのフィードバックを収集する。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実施後のレビューを実施して、プロジェクトの成功と</a:t>
            </a:r>
            <a:br>
              <a:rPr lang="en-US" altLang="ja-JP" sz="1200" dirty="0">
                <a:solidFill>
                  <a:schemeClr val="tx1">
                    <a:lumMod val="65000"/>
                    <a:lumOff val="35000"/>
                  </a:schemeClr>
                </a:solidFill>
                <a:latin typeface="Century Gothic" panose="020B0502020202020204" pitchFamily="34" charset="0"/>
                <a:ea typeface="MS PGothic" panose="020B0600070205080204" pitchFamily="34" charset="-128"/>
              </a:rPr>
            </a:b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教訓を評価する。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最終プロジェクト レポートを文書化し、今後の参照用にプロジェクト ドキュメントをアーカイブする。</a:t>
            </a:r>
          </a:p>
        </p:txBody>
      </p:sp>
      <p:sp>
        <p:nvSpPr>
          <p:cNvPr id="50" name="Rectangle 49">
            <a:extLst>
              <a:ext uri="{FF2B5EF4-FFF2-40B4-BE49-F238E27FC236}">
                <a16:creationId xmlns:a16="http://schemas.microsoft.com/office/drawing/2014/main" id="{82B357B5-869F-E098-359D-F8B23DCFF086}"/>
              </a:ext>
            </a:extLst>
          </p:cNvPr>
          <p:cNvSpPr/>
          <p:nvPr/>
        </p:nvSpPr>
        <p:spPr>
          <a:xfrm>
            <a:off x="7365385"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プロジェクトの進捗状況とパフォーマンスを、プロジェクト計画と照らし合わせて定期的に評価する。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ユーザーのフィードバックをモニタリングする。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定期的な品質保証チェックを実施して、製品がユーザーの期待事項を満たしていることを確認する。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p:txBody>
      </p:sp>
      <p:sp>
        <p:nvSpPr>
          <p:cNvPr id="51" name="Rectangle 50">
            <a:extLst>
              <a:ext uri="{FF2B5EF4-FFF2-40B4-BE49-F238E27FC236}">
                <a16:creationId xmlns:a16="http://schemas.microsoft.com/office/drawing/2014/main" id="{953BE353-2480-503D-CF6E-9D4D7B87362D}"/>
              </a:ext>
            </a:extLst>
          </p:cNvPr>
          <p:cNvSpPr/>
          <p:nvPr/>
        </p:nvSpPr>
        <p:spPr>
          <a:xfrm>
            <a:off x="4984135"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品質保証のためのテスト</a:t>
            </a:r>
            <a:br>
              <a:rPr lang="en-US" altLang="ja-JP" sz="1200" dirty="0">
                <a:solidFill>
                  <a:schemeClr val="tx1">
                    <a:lumMod val="65000"/>
                    <a:lumOff val="35000"/>
                  </a:schemeClr>
                </a:solidFill>
                <a:latin typeface="Century Gothic" panose="020B0502020202020204" pitchFamily="34" charset="0"/>
                <a:ea typeface="MS PGothic" panose="020B0600070205080204" pitchFamily="34" charset="-128"/>
              </a:rPr>
            </a:b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環境を設定する。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ユーザー トレーニング セッションを実施する。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プロジェクトのスケジュールに従って展開を実行する。</a:t>
            </a:r>
          </a:p>
        </p:txBody>
      </p:sp>
      <p:sp>
        <p:nvSpPr>
          <p:cNvPr id="52" name="Rectangle 51">
            <a:extLst>
              <a:ext uri="{FF2B5EF4-FFF2-40B4-BE49-F238E27FC236}">
                <a16:creationId xmlns:a16="http://schemas.microsoft.com/office/drawing/2014/main" id="{C5773F61-BE6B-622E-2E89-D7BAEB6FA6B9}"/>
              </a:ext>
            </a:extLst>
          </p:cNvPr>
          <p:cNvSpPr/>
          <p:nvPr/>
        </p:nvSpPr>
        <p:spPr>
          <a:xfrm>
            <a:off x="2602885"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ニーズ評価を実施してユーザー要件を判断する。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スケジュール、成果物、タスク、KPI、予算、リソースを含む詳細なプロジェクト計画を策定する。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a:solidFill>
                  <a:schemeClr val="tx1">
                    <a:lumMod val="65000"/>
                    <a:lumOff val="35000"/>
                  </a:schemeClr>
                </a:solidFill>
                <a:latin typeface="Century Gothic" panose="020B0502020202020204" pitchFamily="34" charset="0"/>
                <a:ea typeface="MS PGothic" panose="020B0600070205080204" pitchFamily="34" charset="-128"/>
              </a:rPr>
              <a:t>リスク管理計画を作成し、潜在的なリスクと軽減戦略を特定する。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p:txBody>
      </p:sp>
      <p:sp>
        <p:nvSpPr>
          <p:cNvPr id="53" name="Rectangle 52">
            <a:extLst>
              <a:ext uri="{FF2B5EF4-FFF2-40B4-BE49-F238E27FC236}">
                <a16:creationId xmlns:a16="http://schemas.microsoft.com/office/drawing/2014/main" id="{89ADB7BB-5166-DFA6-240D-695638CCE5F1}"/>
              </a:ext>
            </a:extLst>
          </p:cNvPr>
          <p:cNvSpPr/>
          <p:nvPr/>
        </p:nvSpPr>
        <p:spPr>
          <a:xfrm>
            <a:off x="221635"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問題やニーズを特定する。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プロジェクトへの賛同を</a:t>
            </a:r>
            <a:br>
              <a:rPr lang="en-US" altLang="ja-JP" sz="1200" dirty="0">
                <a:solidFill>
                  <a:schemeClr val="tx1">
                    <a:lumMod val="65000"/>
                    <a:lumOff val="35000"/>
                  </a:schemeClr>
                </a:solidFill>
                <a:latin typeface="Century Gothic" panose="020B0502020202020204" pitchFamily="34" charset="0"/>
                <a:ea typeface="MS PGothic" panose="020B0600070205080204" pitchFamily="34" charset="-128"/>
              </a:rPr>
            </a:b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得る。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プロジェクト マネージャーを任命する。</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関係者とミーティングを行い、SMART 目標を定義</a:t>
            </a:r>
            <a:br>
              <a:rPr lang="en-US" altLang="ja-JP" sz="1200" dirty="0">
                <a:solidFill>
                  <a:schemeClr val="tx1">
                    <a:lumMod val="65000"/>
                    <a:lumOff val="35000"/>
                  </a:schemeClr>
                </a:solidFill>
                <a:latin typeface="Century Gothic" panose="020B0502020202020204" pitchFamily="34" charset="0"/>
                <a:ea typeface="MS PGothic" panose="020B0600070205080204" pitchFamily="34" charset="-128"/>
              </a:rPr>
            </a:b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する。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a typeface="MS PGothic" panose="020B0600070205080204" pitchFamily="34" charset="-128"/>
            </a:endParaRPr>
          </a:p>
          <a:p>
            <a:pPr marL="171450" indent="-171450" rtl="0">
              <a:buFont typeface="Arial" panose="020B0604020202020204" pitchFamily="34" charset="0"/>
              <a:buChar char="•"/>
            </a:pP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プロジェクト憲章を作成</a:t>
            </a:r>
            <a:br>
              <a:rPr lang="en-US" altLang="ja-JP" sz="1200" dirty="0">
                <a:solidFill>
                  <a:schemeClr val="tx1">
                    <a:lumMod val="65000"/>
                    <a:lumOff val="35000"/>
                  </a:schemeClr>
                </a:solidFill>
                <a:latin typeface="Century Gothic" panose="020B0502020202020204" pitchFamily="34" charset="0"/>
                <a:ea typeface="MS PGothic" panose="020B0600070205080204" pitchFamily="34" charset="-128"/>
              </a:rPr>
            </a:br>
            <a:r>
              <a:rPr lang="ja-JP" sz="1200" dirty="0">
                <a:solidFill>
                  <a:schemeClr val="tx1">
                    <a:lumMod val="65000"/>
                    <a:lumOff val="35000"/>
                  </a:schemeClr>
                </a:solidFill>
                <a:latin typeface="Century Gothic" panose="020B0502020202020204" pitchFamily="34" charset="0"/>
                <a:ea typeface="MS PGothic" panose="020B0600070205080204" pitchFamily="34" charset="-128"/>
              </a:rPr>
              <a:t>する。 </a:t>
            </a:r>
          </a:p>
        </p:txBody>
      </p:sp>
      <p:sp>
        <p:nvSpPr>
          <p:cNvPr id="25" name="Oval 24">
            <a:extLst>
              <a:ext uri="{FF2B5EF4-FFF2-40B4-BE49-F238E27FC236}">
                <a16:creationId xmlns:a16="http://schemas.microsoft.com/office/drawing/2014/main" id="{284516DD-02CE-041D-3C29-CF79B2C47D02}"/>
              </a:ext>
            </a:extLst>
          </p:cNvPr>
          <p:cNvSpPr/>
          <p:nvPr/>
        </p:nvSpPr>
        <p:spPr>
          <a:xfrm>
            <a:off x="1134045" y="671002"/>
            <a:ext cx="765810" cy="765810"/>
          </a:xfrm>
          <a:prstGeom prst="ellipse">
            <a:avLst/>
          </a:prstGeom>
          <a:solidFill>
            <a:srgbClr val="FC9974"/>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1</a:t>
            </a:r>
          </a:p>
        </p:txBody>
      </p:sp>
      <p:sp>
        <p:nvSpPr>
          <p:cNvPr id="54" name="Oval 53">
            <a:extLst>
              <a:ext uri="{FF2B5EF4-FFF2-40B4-BE49-F238E27FC236}">
                <a16:creationId xmlns:a16="http://schemas.microsoft.com/office/drawing/2014/main" id="{BAAFE93B-7162-E23A-3555-C0C28EA7D334}"/>
              </a:ext>
            </a:extLst>
          </p:cNvPr>
          <p:cNvSpPr/>
          <p:nvPr/>
        </p:nvSpPr>
        <p:spPr>
          <a:xfrm>
            <a:off x="3507975" y="671002"/>
            <a:ext cx="765810" cy="765810"/>
          </a:xfrm>
          <a:prstGeom prst="ellipse">
            <a:avLst/>
          </a:prstGeom>
          <a:solidFill>
            <a:schemeClr val="accent1">
              <a:lumMod val="60000"/>
              <a:lumOff val="40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2</a:t>
            </a:r>
          </a:p>
        </p:txBody>
      </p:sp>
      <p:sp>
        <p:nvSpPr>
          <p:cNvPr id="55" name="Oval 54">
            <a:extLst>
              <a:ext uri="{FF2B5EF4-FFF2-40B4-BE49-F238E27FC236}">
                <a16:creationId xmlns:a16="http://schemas.microsoft.com/office/drawing/2014/main" id="{AE7115E5-A1CC-075B-2AFC-4C0F8C84B931}"/>
              </a:ext>
            </a:extLst>
          </p:cNvPr>
          <p:cNvSpPr/>
          <p:nvPr/>
        </p:nvSpPr>
        <p:spPr>
          <a:xfrm>
            <a:off x="5851908" y="671002"/>
            <a:ext cx="765810" cy="765810"/>
          </a:xfrm>
          <a:prstGeom prst="ellipse">
            <a:avLst/>
          </a:prstGeom>
          <a:solidFill>
            <a:schemeClr val="accent5">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3</a:t>
            </a:r>
          </a:p>
        </p:txBody>
      </p:sp>
      <p:sp>
        <p:nvSpPr>
          <p:cNvPr id="56" name="Oval 55">
            <a:extLst>
              <a:ext uri="{FF2B5EF4-FFF2-40B4-BE49-F238E27FC236}">
                <a16:creationId xmlns:a16="http://schemas.microsoft.com/office/drawing/2014/main" id="{036E559C-D68C-A764-C7B5-A367A29375E5}"/>
              </a:ext>
            </a:extLst>
          </p:cNvPr>
          <p:cNvSpPr/>
          <p:nvPr/>
        </p:nvSpPr>
        <p:spPr>
          <a:xfrm>
            <a:off x="8247324" y="671002"/>
            <a:ext cx="765810" cy="765810"/>
          </a:xfrm>
          <a:prstGeom prst="ellipse">
            <a:avLst/>
          </a:prstGeom>
          <a:solidFill>
            <a:schemeClr val="accent6">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4</a:t>
            </a:r>
          </a:p>
        </p:txBody>
      </p:sp>
      <p:sp>
        <p:nvSpPr>
          <p:cNvPr id="57" name="Oval 56">
            <a:extLst>
              <a:ext uri="{FF2B5EF4-FFF2-40B4-BE49-F238E27FC236}">
                <a16:creationId xmlns:a16="http://schemas.microsoft.com/office/drawing/2014/main" id="{43F5D90F-418A-CA62-7E6D-A1E1588CBA22}"/>
              </a:ext>
            </a:extLst>
          </p:cNvPr>
          <p:cNvSpPr/>
          <p:nvPr/>
        </p:nvSpPr>
        <p:spPr>
          <a:xfrm>
            <a:off x="10492307" y="671002"/>
            <a:ext cx="765810" cy="765810"/>
          </a:xfrm>
          <a:prstGeom prst="ellipse">
            <a:avLst/>
          </a:prstGeom>
          <a:solidFill>
            <a:schemeClr val="accent1">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800" b="1">
                <a:latin typeface="Century Gothic" panose="020B0502020202020204" pitchFamily="34" charset="0"/>
                <a:ea typeface="MS PGothic" panose="020B0600070205080204" pitchFamily="34" charset="-128"/>
              </a:rPr>
              <a:t>5</a:t>
            </a:r>
          </a:p>
        </p:txBody>
      </p:sp>
      <p:sp>
        <p:nvSpPr>
          <p:cNvPr id="3" name="TextBox 2">
            <a:extLst>
              <a:ext uri="{FF2B5EF4-FFF2-40B4-BE49-F238E27FC236}">
                <a16:creationId xmlns:a16="http://schemas.microsoft.com/office/drawing/2014/main" id="{EF4FEE01-42D0-C4AB-21B3-2B65E730830D}"/>
              </a:ext>
            </a:extLst>
          </p:cNvPr>
          <p:cNvSpPr txBox="1"/>
          <p:nvPr/>
        </p:nvSpPr>
        <p:spPr>
          <a:xfrm>
            <a:off x="448962" y="6495538"/>
            <a:ext cx="11262535" cy="276999"/>
          </a:xfrm>
          <a:prstGeom prst="rect">
            <a:avLst/>
          </a:prstGeom>
          <a:noFill/>
        </p:spPr>
        <p:txBody>
          <a:bodyPr wrap="square" rtlCol="0">
            <a:spAutoFit/>
          </a:bodyPr>
          <a:lstStyle/>
          <a:p>
            <a:pPr marL="0" marR="0" algn="ctr" rtl="0"/>
            <a:r>
              <a:rPr lang="ja-JP" sz="1200" i="1">
                <a:solidFill>
                  <a:srgbClr val="001033"/>
                </a:solidFill>
                <a:effectLst/>
                <a:latin typeface="Century Gothic" panose="020B0502020202020204" pitchFamily="34" charset="0"/>
                <a:ea typeface="MS PGothic" panose="020B0600070205080204" pitchFamily="34" charset="-128"/>
                <a:cs typeface="Century Gothic" panose="020B0502020202020204" pitchFamily="34" charset="0"/>
              </a:rPr>
              <a:t>Smartsheet, Inc. 提供</a:t>
            </a:r>
          </a:p>
        </p:txBody>
      </p:sp>
    </p:spTree>
    <p:extLst>
      <p:ext uri="{BB962C8B-B14F-4D97-AF65-F5344CB8AC3E}">
        <p14:creationId xmlns:p14="http://schemas.microsoft.com/office/powerpoint/2010/main" val="2334057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377006677"/>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15887</TotalTime>
  <Words>530</Words>
  <Application>Microsoft Office PowerPoint</Application>
  <PresentationFormat>Widescreen</PresentationFormat>
  <Paragraphs>107</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Sun Ye</cp:lastModifiedBy>
  <cp:revision>190</cp:revision>
  <cp:lastPrinted>2020-08-31T22:23:58Z</cp:lastPrinted>
  <dcterms:created xsi:type="dcterms:W3CDTF">2021-07-07T23:54:57Z</dcterms:created>
  <dcterms:modified xsi:type="dcterms:W3CDTF">2025-05-01T06:15:20Z</dcterms:modified>
</cp:coreProperties>
</file>