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embeddedFontLst>
    <p:embeddedFont>
      <p:font typeface="Century Gothic" panose="020B0502020202020204" pitchFamily="34" charset="0"/>
      <p:regular r:id="rId7"/>
      <p:bold r:id="rId8"/>
      <p:italic r:id="rId9"/>
      <p:boldItalic r:id="rId10"/>
    </p:embeddedFont>
    <p:embeddedFont>
      <p:font typeface="Play" panose="020B0604020202020204" charset="0"/>
      <p:regular r:id="rId11"/>
      <p:bold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grYOHontMUYJe91Oz3U0Yyc5g9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138616E-FB6B-4DF9-833A-6286874A6285}">
  <a:tblStyle styleId="{5138616E-FB6B-4DF9-833A-6286874A6285}" styleName="Table_0">
    <a:wholeTbl>
      <a:tcTxStyle b="off" i="off">
        <a:font>
          <a:latin typeface="Aptos"/>
          <a:ea typeface="Aptos"/>
          <a:cs typeface="Aptos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E9EC"/>
          </a:solidFill>
        </a:fill>
      </a:tcStyle>
    </a:wholeTbl>
    <a:band1H>
      <a:tcTxStyle/>
      <a:tcStyle>
        <a:tcBdr/>
        <a:fill>
          <a:solidFill>
            <a:srgbClr val="CAD1D8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D1D8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ptos"/>
          <a:ea typeface="Aptos"/>
          <a:cs typeface="Aptos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ptos"/>
          <a:ea typeface="Aptos"/>
          <a:cs typeface="Aptos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ptos"/>
          <a:ea typeface="Aptos"/>
          <a:cs typeface="Aptos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ptos"/>
          <a:ea typeface="Aptos"/>
          <a:cs typeface="Aptos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81" autoAdjust="0"/>
    <p:restoredTop sz="94694"/>
  </p:normalViewPr>
  <p:slideViewPr>
    <p:cSldViewPr snapToGrid="0">
      <p:cViewPr varScale="1">
        <p:scale>
          <a:sx n="106" d="100"/>
          <a:sy n="106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8" name="Google Shape;15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5" name="Google Shape;21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4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0"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 descr="抽象的な白い幾何学テクスチャー"/>
          <p:cNvPicPr preferRelativeResize="0"/>
          <p:nvPr/>
        </p:nvPicPr>
        <p:blipFill rotWithShape="1">
          <a:blip r:embed="rId4">
            <a:alphaModFix/>
          </a:blip>
          <a:srcRect b="15620"/>
          <a:stretch/>
        </p:blipFill>
        <p:spPr>
          <a:xfrm>
            <a:off x="1" y="1"/>
            <a:ext cx="12192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/>
          <p:nvPr/>
        </p:nvSpPr>
        <p:spPr>
          <a:xfrm>
            <a:off x="249647" y="254470"/>
            <a:ext cx="712715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200" b="1" i="0" u="none" strike="noStrike" cap="none">
                <a:solidFill>
                  <a:srgbClr val="595959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大局的プロジェクト計画テンプレート</a:t>
            </a:r>
          </a:p>
        </p:txBody>
      </p:sp>
      <p:sp>
        <p:nvSpPr>
          <p:cNvPr id="91" name="Google Shape;91;p1"/>
          <p:cNvSpPr txBox="1"/>
          <p:nvPr/>
        </p:nvSpPr>
        <p:spPr>
          <a:xfrm>
            <a:off x="302001" y="1532147"/>
            <a:ext cx="5793900" cy="4678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 i="0" u="none" strike="noStrike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このテンプレートの使用場面: </a:t>
            </a:r>
            <a:r>
              <a:rPr lang="ja-JP" sz="1600" b="0" i="0" u="none" strike="noStrike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1 枚のスライドから成るこの大局的なプロジェクト計画テンプレートは、各プロジェクト フェーズでプロジェクトのタイムラインとマイルストーンを追跡および伝達するのに最適です。このテンプレートを使用して、プロジェクトの進捗状況を関係者に通知できます。 </a:t>
            </a:r>
          </a:p>
          <a:p>
            <a:pPr marL="0" marR="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ja-JP" sz="1600" b="1" i="0" u="none" strike="noStrike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テンプレートの注目の機能: </a:t>
            </a:r>
            <a:r>
              <a:rPr lang="ja-JP" sz="1600" b="0" i="0" u="none" strike="noStrike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このテンプレートは、サンプル データ付きバージョンまたは空白バージョンで利用でき、プロジェクト フェーズを色で区別する 6 か月のタイムラインを提供し、アイコンを使用してプロジェクトのマイルストーンを強調表示します。また、アイコン (高、中、低) を使用して優先度を指定したり、フェーズ、タスクのタイムライン、色、マイルストーン アイコンの表示をカスタマイズしたりすることもできます。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2EC62F8-FCE7-FD49-9AE0-34644C4C0A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3952" y="1645920"/>
            <a:ext cx="5364945" cy="3017781"/>
          </a:xfrm>
          <a:prstGeom prst="rect">
            <a:avLst/>
          </a:prstGeom>
          <a:effectLst>
            <a:outerShdw blurRad="152400" dist="38100" dir="2700000" sx="101000" sy="101000" algn="ctr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0"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" descr="抽象的な白い幾何学テクスチャー"/>
          <p:cNvPicPr preferRelativeResize="0"/>
          <p:nvPr/>
        </p:nvPicPr>
        <p:blipFill rotWithShape="1">
          <a:blip r:embed="rId4">
            <a:alphaModFix amt="50000"/>
          </a:blip>
          <a:srcRect b="15620"/>
          <a:stretch/>
        </p:blipFill>
        <p:spPr>
          <a:xfrm>
            <a:off x="1" y="1"/>
            <a:ext cx="12192000" cy="68579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0" name="Google Shape;100;p2"/>
          <p:cNvGrpSpPr/>
          <p:nvPr/>
        </p:nvGrpSpPr>
        <p:grpSpPr>
          <a:xfrm>
            <a:off x="2291683" y="1069746"/>
            <a:ext cx="7265601" cy="5277891"/>
            <a:chOff x="2291683" y="983468"/>
            <a:chExt cx="7265601" cy="5543941"/>
          </a:xfrm>
        </p:grpSpPr>
        <p:cxnSp>
          <p:nvCxnSpPr>
            <p:cNvPr id="101" name="Google Shape;101;p2"/>
            <p:cNvCxnSpPr/>
            <p:nvPr/>
          </p:nvCxnSpPr>
          <p:spPr>
            <a:xfrm>
              <a:off x="2291683" y="983468"/>
              <a:ext cx="0" cy="5543941"/>
            </a:xfrm>
            <a:prstGeom prst="straightConnector1">
              <a:avLst/>
            </a:prstGeom>
            <a:noFill/>
            <a:ln w="12700" cap="flat" cmpd="sng">
              <a:solidFill>
                <a:srgbClr val="AEAEAE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2" name="Google Shape;102;p2"/>
            <p:cNvCxnSpPr/>
            <p:nvPr/>
          </p:nvCxnSpPr>
          <p:spPr>
            <a:xfrm>
              <a:off x="4107605" y="983468"/>
              <a:ext cx="0" cy="5543941"/>
            </a:xfrm>
            <a:prstGeom prst="straightConnector1">
              <a:avLst/>
            </a:prstGeom>
            <a:noFill/>
            <a:ln w="12700" cap="flat" cmpd="sng">
              <a:solidFill>
                <a:srgbClr val="AEAEAE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3" name="Google Shape;103;p2"/>
            <p:cNvCxnSpPr/>
            <p:nvPr/>
          </p:nvCxnSpPr>
          <p:spPr>
            <a:xfrm>
              <a:off x="5926630" y="983468"/>
              <a:ext cx="0" cy="5543941"/>
            </a:xfrm>
            <a:prstGeom prst="straightConnector1">
              <a:avLst/>
            </a:prstGeom>
            <a:noFill/>
            <a:ln w="12700" cap="flat" cmpd="sng">
              <a:solidFill>
                <a:srgbClr val="AEAEAE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4" name="Google Shape;104;p2"/>
            <p:cNvCxnSpPr/>
            <p:nvPr/>
          </p:nvCxnSpPr>
          <p:spPr>
            <a:xfrm>
              <a:off x="7733965" y="983468"/>
              <a:ext cx="0" cy="5543941"/>
            </a:xfrm>
            <a:prstGeom prst="straightConnector1">
              <a:avLst/>
            </a:prstGeom>
            <a:noFill/>
            <a:ln w="12700" cap="flat" cmpd="sng">
              <a:solidFill>
                <a:srgbClr val="AEAEAE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5" name="Google Shape;105;p2"/>
            <p:cNvCxnSpPr/>
            <p:nvPr/>
          </p:nvCxnSpPr>
          <p:spPr>
            <a:xfrm>
              <a:off x="9557284" y="983468"/>
              <a:ext cx="0" cy="5543941"/>
            </a:xfrm>
            <a:prstGeom prst="straightConnector1">
              <a:avLst/>
            </a:prstGeom>
            <a:noFill/>
            <a:ln w="12700" cap="flat" cmpd="sng">
              <a:solidFill>
                <a:srgbClr val="AEAEAE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06" name="Google Shape;106;p2"/>
          <p:cNvSpPr txBox="1"/>
          <p:nvPr/>
        </p:nvSpPr>
        <p:spPr>
          <a:xfrm>
            <a:off x="5760720" y="60276"/>
            <a:ext cx="6372665" cy="424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73150" rIns="182875" bIns="7315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rgbClr val="595959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サンプル</a:t>
            </a:r>
            <a:r>
              <a:rPr lang="ja-JP" sz="1800">
                <a:solidFill>
                  <a:srgbClr val="595959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 大局的プロジェクト計画テンプレート</a:t>
            </a:r>
          </a:p>
        </p:txBody>
      </p:sp>
      <p:sp>
        <p:nvSpPr>
          <p:cNvPr id="107" name="Google Shape;107;p2"/>
          <p:cNvSpPr/>
          <p:nvPr/>
        </p:nvSpPr>
        <p:spPr>
          <a:xfrm>
            <a:off x="520852" y="1174746"/>
            <a:ext cx="3832538" cy="180159"/>
          </a:xfrm>
          <a:prstGeom prst="roundRect">
            <a:avLst>
              <a:gd name="adj" fmla="val 16667"/>
            </a:avLst>
          </a:prstGeom>
          <a:solidFill>
            <a:srgbClr val="FC99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開始フェーズ</a:t>
            </a:r>
          </a:p>
        </p:txBody>
      </p:sp>
      <p:sp>
        <p:nvSpPr>
          <p:cNvPr id="108" name="Google Shape;108;p2"/>
          <p:cNvSpPr/>
          <p:nvPr/>
        </p:nvSpPr>
        <p:spPr>
          <a:xfrm>
            <a:off x="520852" y="1464363"/>
            <a:ext cx="2963485" cy="368319"/>
          </a:xfrm>
          <a:prstGeom prst="roundRect">
            <a:avLst>
              <a:gd name="adj" fmla="val 16667"/>
            </a:avLst>
          </a:prstGeom>
          <a:solidFill>
            <a:srgbClr val="FCBF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関係者とミーティングを行い、新しいスペースの構築によって</a:t>
            </a:r>
            <a:br>
              <a:rPr lang="en-US" altLang="ja-JP" sz="80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</a:br>
            <a:r>
              <a:rPr lang="ja-JP" sz="80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顧客のアクセスを増やすという目標を明確に定義する。</a:t>
            </a:r>
          </a:p>
        </p:txBody>
      </p:sp>
      <p:sp>
        <p:nvSpPr>
          <p:cNvPr id="109" name="Google Shape;109;p2"/>
          <p:cNvSpPr/>
          <p:nvPr/>
        </p:nvSpPr>
        <p:spPr>
          <a:xfrm>
            <a:off x="1500712" y="1942140"/>
            <a:ext cx="2243009" cy="368319"/>
          </a:xfrm>
          <a:prstGeom prst="roundRect">
            <a:avLst>
              <a:gd name="adj" fmla="val 16667"/>
            </a:avLst>
          </a:prstGeom>
          <a:solidFill>
            <a:srgbClr val="FCBF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市場分析を実施して候補地を特定し、需要を評価する。</a:t>
            </a:r>
          </a:p>
        </p:txBody>
      </p:sp>
      <p:sp>
        <p:nvSpPr>
          <p:cNvPr id="110" name="Google Shape;110;p2"/>
          <p:cNvSpPr/>
          <p:nvPr/>
        </p:nvSpPr>
        <p:spPr>
          <a:xfrm>
            <a:off x="2220323" y="2419917"/>
            <a:ext cx="2159884" cy="368319"/>
          </a:xfrm>
          <a:prstGeom prst="roundRect">
            <a:avLst>
              <a:gd name="adj" fmla="val 16667"/>
            </a:avLst>
          </a:prstGeom>
          <a:solidFill>
            <a:srgbClr val="FCBF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目標、範囲、関係者の概要を示すプロジェクト憲章を作成する。</a:t>
            </a:r>
          </a:p>
        </p:txBody>
      </p:sp>
      <p:sp>
        <p:nvSpPr>
          <p:cNvPr id="111" name="Google Shape;111;p2"/>
          <p:cNvSpPr/>
          <p:nvPr/>
        </p:nvSpPr>
        <p:spPr>
          <a:xfrm>
            <a:off x="4353390" y="3187311"/>
            <a:ext cx="2614063" cy="368319"/>
          </a:xfrm>
          <a:prstGeom prst="roundRect">
            <a:avLst>
              <a:gd name="adj" fmla="val 16667"/>
            </a:avLst>
          </a:prstGeom>
          <a:solidFill>
            <a:srgbClr val="8CD8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新拠点に適した敷地を特定する。</a:t>
            </a:r>
          </a:p>
        </p:txBody>
      </p:sp>
      <p:sp>
        <p:nvSpPr>
          <p:cNvPr id="112" name="Google Shape;112;p2"/>
          <p:cNvSpPr/>
          <p:nvPr/>
        </p:nvSpPr>
        <p:spPr>
          <a:xfrm>
            <a:off x="5039971" y="3665088"/>
            <a:ext cx="2614063" cy="368319"/>
          </a:xfrm>
          <a:prstGeom prst="roundRect">
            <a:avLst>
              <a:gd name="adj" fmla="val 16667"/>
            </a:avLst>
          </a:prstGeom>
          <a:solidFill>
            <a:srgbClr val="8CD8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タイムライン、予算、リソース要件を含む詳細なプロジェクト計画を作成する。</a:t>
            </a:r>
          </a:p>
        </p:txBody>
      </p:sp>
      <p:sp>
        <p:nvSpPr>
          <p:cNvPr id="113" name="Google Shape;113;p2"/>
          <p:cNvSpPr/>
          <p:nvPr/>
        </p:nvSpPr>
        <p:spPr>
          <a:xfrm>
            <a:off x="5546799" y="4142865"/>
            <a:ext cx="2107236" cy="368319"/>
          </a:xfrm>
          <a:prstGeom prst="roundRect">
            <a:avLst>
              <a:gd name="adj" fmla="val 16667"/>
            </a:avLst>
          </a:prstGeom>
          <a:solidFill>
            <a:srgbClr val="8CD8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必要な許可と承認を取得する。</a:t>
            </a:r>
          </a:p>
        </p:txBody>
      </p:sp>
      <p:sp>
        <p:nvSpPr>
          <p:cNvPr id="114" name="Google Shape;114;p2"/>
          <p:cNvSpPr/>
          <p:nvPr/>
        </p:nvSpPr>
        <p:spPr>
          <a:xfrm>
            <a:off x="4353390" y="2897694"/>
            <a:ext cx="3337852" cy="180159"/>
          </a:xfrm>
          <a:prstGeom prst="roundRect">
            <a:avLst>
              <a:gd name="adj" fmla="val 16667"/>
            </a:avLst>
          </a:prstGeom>
          <a:solidFill>
            <a:srgbClr val="3A7D2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計画フェーズ</a:t>
            </a:r>
          </a:p>
        </p:txBody>
      </p:sp>
      <p:sp>
        <p:nvSpPr>
          <p:cNvPr id="115" name="Google Shape;115;p2"/>
          <p:cNvSpPr/>
          <p:nvPr/>
        </p:nvSpPr>
        <p:spPr>
          <a:xfrm>
            <a:off x="520852" y="615149"/>
            <a:ext cx="1722594" cy="368319"/>
          </a:xfrm>
          <a:prstGeom prst="roundRect">
            <a:avLst>
              <a:gd name="adj" fmla="val 16667"/>
            </a:avLst>
          </a:prstGeom>
          <a:solidFill>
            <a:srgbClr val="7474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1 月</a:t>
            </a:r>
          </a:p>
        </p:txBody>
      </p:sp>
      <p:sp>
        <p:nvSpPr>
          <p:cNvPr id="116" name="Google Shape;116;p2"/>
          <p:cNvSpPr/>
          <p:nvPr/>
        </p:nvSpPr>
        <p:spPr>
          <a:xfrm>
            <a:off x="2336784" y="615149"/>
            <a:ext cx="1722594" cy="368319"/>
          </a:xfrm>
          <a:prstGeom prst="roundRect">
            <a:avLst>
              <a:gd name="adj" fmla="val 16667"/>
            </a:avLst>
          </a:prstGeom>
          <a:solidFill>
            <a:srgbClr val="7474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2 月</a:t>
            </a:r>
          </a:p>
        </p:txBody>
      </p:sp>
      <p:sp>
        <p:nvSpPr>
          <p:cNvPr id="117" name="Google Shape;117;p2"/>
          <p:cNvSpPr/>
          <p:nvPr/>
        </p:nvSpPr>
        <p:spPr>
          <a:xfrm>
            <a:off x="4152716" y="615149"/>
            <a:ext cx="1722594" cy="368319"/>
          </a:xfrm>
          <a:prstGeom prst="roundRect">
            <a:avLst>
              <a:gd name="adj" fmla="val 16667"/>
            </a:avLst>
          </a:prstGeom>
          <a:solidFill>
            <a:srgbClr val="7474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3 月</a:t>
            </a:r>
          </a:p>
        </p:txBody>
      </p:sp>
      <p:sp>
        <p:nvSpPr>
          <p:cNvPr id="118" name="Google Shape;118;p2"/>
          <p:cNvSpPr/>
          <p:nvPr/>
        </p:nvSpPr>
        <p:spPr>
          <a:xfrm>
            <a:off x="5968648" y="615149"/>
            <a:ext cx="1722594" cy="368319"/>
          </a:xfrm>
          <a:prstGeom prst="roundRect">
            <a:avLst>
              <a:gd name="adj" fmla="val 16667"/>
            </a:avLst>
          </a:prstGeom>
          <a:solidFill>
            <a:srgbClr val="7474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4 月</a:t>
            </a:r>
          </a:p>
        </p:txBody>
      </p:sp>
      <p:sp>
        <p:nvSpPr>
          <p:cNvPr id="119" name="Google Shape;119;p2"/>
          <p:cNvSpPr/>
          <p:nvPr/>
        </p:nvSpPr>
        <p:spPr>
          <a:xfrm>
            <a:off x="7784580" y="615149"/>
            <a:ext cx="1722594" cy="368319"/>
          </a:xfrm>
          <a:prstGeom prst="roundRect">
            <a:avLst>
              <a:gd name="adj" fmla="val 16667"/>
            </a:avLst>
          </a:prstGeom>
          <a:solidFill>
            <a:srgbClr val="7474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5 月</a:t>
            </a:r>
          </a:p>
        </p:txBody>
      </p:sp>
      <p:sp>
        <p:nvSpPr>
          <p:cNvPr id="120" name="Google Shape;120;p2"/>
          <p:cNvSpPr/>
          <p:nvPr/>
        </p:nvSpPr>
        <p:spPr>
          <a:xfrm>
            <a:off x="9600511" y="615149"/>
            <a:ext cx="1722594" cy="368319"/>
          </a:xfrm>
          <a:prstGeom prst="roundRect">
            <a:avLst>
              <a:gd name="adj" fmla="val 16667"/>
            </a:avLst>
          </a:prstGeom>
          <a:solidFill>
            <a:srgbClr val="7474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6 月</a:t>
            </a:r>
          </a:p>
        </p:txBody>
      </p:sp>
      <p:sp>
        <p:nvSpPr>
          <p:cNvPr id="122" name="Google Shape;122;p2"/>
          <p:cNvSpPr/>
          <p:nvPr/>
        </p:nvSpPr>
        <p:spPr>
          <a:xfrm>
            <a:off x="7762324" y="4910259"/>
            <a:ext cx="2277505" cy="368319"/>
          </a:xfrm>
          <a:prstGeom prst="roundRect">
            <a:avLst>
              <a:gd name="adj" fmla="val 16667"/>
            </a:avLst>
          </a:prstGeom>
          <a:solidFill>
            <a:srgbClr val="82CAE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敷地の整備と建設作業に向けて請負業者と</a:t>
            </a:r>
            <a:br>
              <a:rPr lang="en-US" altLang="ja-JP" sz="80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</a:br>
            <a:r>
              <a:rPr lang="ja-JP" sz="80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下請け業者を雇用する。</a:t>
            </a:r>
          </a:p>
        </p:txBody>
      </p:sp>
      <p:sp>
        <p:nvSpPr>
          <p:cNvPr id="123" name="Google Shape;123;p2"/>
          <p:cNvSpPr/>
          <p:nvPr/>
        </p:nvSpPr>
        <p:spPr>
          <a:xfrm>
            <a:off x="8382778" y="5388036"/>
            <a:ext cx="1972737" cy="368319"/>
          </a:xfrm>
          <a:prstGeom prst="roundRect">
            <a:avLst>
              <a:gd name="adj" fmla="val 16667"/>
            </a:avLst>
          </a:prstGeom>
          <a:solidFill>
            <a:srgbClr val="82CAE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プロジェクトのスケジュールに従って建設作業を開始する。</a:t>
            </a:r>
          </a:p>
        </p:txBody>
      </p:sp>
      <p:sp>
        <p:nvSpPr>
          <p:cNvPr id="124" name="Google Shape;124;p2"/>
          <p:cNvSpPr/>
          <p:nvPr/>
        </p:nvSpPr>
        <p:spPr>
          <a:xfrm>
            <a:off x="9215869" y="5865818"/>
            <a:ext cx="2107236" cy="368319"/>
          </a:xfrm>
          <a:prstGeom prst="roundRect">
            <a:avLst>
              <a:gd name="adj" fmla="val 16667"/>
            </a:avLst>
          </a:prstGeom>
          <a:solidFill>
            <a:srgbClr val="82CAE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建設の進捗状況を監視し、問題や遅延があれば対処する。</a:t>
            </a:r>
          </a:p>
        </p:txBody>
      </p:sp>
      <p:sp>
        <p:nvSpPr>
          <p:cNvPr id="125" name="Google Shape;125;p2"/>
          <p:cNvSpPr/>
          <p:nvPr/>
        </p:nvSpPr>
        <p:spPr>
          <a:xfrm>
            <a:off x="7798531" y="4620642"/>
            <a:ext cx="3524573" cy="180159"/>
          </a:xfrm>
          <a:prstGeom prst="roundRect">
            <a:avLst>
              <a:gd name="adj" fmla="val 16667"/>
            </a:avLst>
          </a:prstGeom>
          <a:solidFill>
            <a:srgbClr val="0F486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実行フェーズ</a:t>
            </a:r>
          </a:p>
        </p:txBody>
      </p:sp>
      <p:sp>
        <p:nvSpPr>
          <p:cNvPr id="134" name="Google Shape;134;p2"/>
          <p:cNvSpPr txBox="1"/>
          <p:nvPr/>
        </p:nvSpPr>
        <p:spPr>
          <a:xfrm>
            <a:off x="3498629" y="153695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1 月 1 日～ 2 月 </a:t>
            </a:r>
            <a:r>
              <a:rPr lang="ja-JP" sz="75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20 日</a:t>
            </a:r>
          </a:p>
        </p:txBody>
      </p:sp>
      <p:sp>
        <p:nvSpPr>
          <p:cNvPr id="135" name="Google Shape;135;p2"/>
          <p:cNvSpPr txBox="1"/>
          <p:nvPr/>
        </p:nvSpPr>
        <p:spPr>
          <a:xfrm>
            <a:off x="3733088" y="201701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1 月 15 日～ 2 月 25 日</a:t>
            </a:r>
          </a:p>
        </p:txBody>
      </p:sp>
      <p:sp>
        <p:nvSpPr>
          <p:cNvPr id="136" name="Google Shape;136;p2"/>
          <p:cNvSpPr txBox="1"/>
          <p:nvPr/>
        </p:nvSpPr>
        <p:spPr>
          <a:xfrm>
            <a:off x="4362602" y="249707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1 月 31 日～ 3 月 5 日</a:t>
            </a:r>
          </a:p>
        </p:txBody>
      </p:sp>
      <p:sp>
        <p:nvSpPr>
          <p:cNvPr id="137" name="Google Shape;137;p2"/>
          <p:cNvSpPr txBox="1"/>
          <p:nvPr/>
        </p:nvSpPr>
        <p:spPr>
          <a:xfrm>
            <a:off x="6946187" y="325145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3 月 5 日～ 4 月 15 日</a:t>
            </a:r>
          </a:p>
        </p:txBody>
      </p:sp>
      <p:sp>
        <p:nvSpPr>
          <p:cNvPr id="138" name="Google Shape;138;p2"/>
          <p:cNvSpPr txBox="1"/>
          <p:nvPr/>
        </p:nvSpPr>
        <p:spPr>
          <a:xfrm>
            <a:off x="7639910" y="373151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3 月 15 日～ 4 月 30 日</a:t>
            </a:r>
          </a:p>
        </p:txBody>
      </p:sp>
      <p:sp>
        <p:nvSpPr>
          <p:cNvPr id="139" name="Google Shape;139;p2"/>
          <p:cNvSpPr txBox="1"/>
          <p:nvPr/>
        </p:nvSpPr>
        <p:spPr>
          <a:xfrm>
            <a:off x="7639910" y="421157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3 月 25 日～ 4 月 30 日</a:t>
            </a:r>
          </a:p>
        </p:txBody>
      </p:sp>
      <p:sp>
        <p:nvSpPr>
          <p:cNvPr id="140" name="Google Shape;140;p2"/>
          <p:cNvSpPr txBox="1"/>
          <p:nvPr/>
        </p:nvSpPr>
        <p:spPr>
          <a:xfrm>
            <a:off x="10018564" y="497738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5 月 1 日</a:t>
            </a:r>
            <a:r>
              <a:rPr lang="ja-JP" sz="750" b="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～ 6 月 10 日</a:t>
            </a:r>
          </a:p>
        </p:txBody>
      </p:sp>
      <p:sp>
        <p:nvSpPr>
          <p:cNvPr id="141" name="Google Shape;141;p2"/>
          <p:cNvSpPr txBox="1"/>
          <p:nvPr/>
        </p:nvSpPr>
        <p:spPr>
          <a:xfrm>
            <a:off x="10336572" y="546887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5 月 10 日～ 6 月 15 日</a:t>
            </a:r>
          </a:p>
        </p:txBody>
      </p:sp>
      <p:sp>
        <p:nvSpPr>
          <p:cNvPr id="142" name="Google Shape;142;p2"/>
          <p:cNvSpPr txBox="1"/>
          <p:nvPr/>
        </p:nvSpPr>
        <p:spPr>
          <a:xfrm>
            <a:off x="11301840" y="5948741"/>
            <a:ext cx="766430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5 月 25 日～ 6 月 30 日</a:t>
            </a:r>
          </a:p>
        </p:txBody>
      </p:sp>
      <p:sp>
        <p:nvSpPr>
          <p:cNvPr id="143" name="Google Shape;143;p2"/>
          <p:cNvSpPr/>
          <p:nvPr/>
        </p:nvSpPr>
        <p:spPr>
          <a:xfrm>
            <a:off x="3623354" y="1876815"/>
            <a:ext cx="162631" cy="140199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 Gothic" panose="020B0502020202020204" pitchFamily="34" charset="0"/>
              <a:ea typeface="MS PGothic" panose="020B0600070205080204" pitchFamily="34" charset="-128"/>
              <a:cs typeface="Arial"/>
              <a:sym typeface="Arial"/>
            </a:endParaRPr>
          </a:p>
        </p:txBody>
      </p:sp>
      <p:sp>
        <p:nvSpPr>
          <p:cNvPr id="144" name="Google Shape;144;p2"/>
          <p:cNvSpPr/>
          <p:nvPr/>
        </p:nvSpPr>
        <p:spPr>
          <a:xfrm>
            <a:off x="6862385" y="3134174"/>
            <a:ext cx="146699" cy="14669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 Gothic" panose="020B0502020202020204" pitchFamily="34" charset="0"/>
              <a:ea typeface="MS PGothic" panose="020B0600070205080204" pitchFamily="34" charset="-128"/>
              <a:cs typeface="Arial"/>
              <a:sym typeface="Arial"/>
            </a:endParaRPr>
          </a:p>
        </p:txBody>
      </p:sp>
      <p:sp>
        <p:nvSpPr>
          <p:cNvPr id="145" name="Google Shape;145;p2"/>
          <p:cNvSpPr/>
          <p:nvPr/>
        </p:nvSpPr>
        <p:spPr>
          <a:xfrm rot="10800000">
            <a:off x="11213795" y="5827135"/>
            <a:ext cx="162631" cy="140199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 Gothic" panose="020B0502020202020204" pitchFamily="34" charset="0"/>
              <a:ea typeface="MS PGothic" panose="020B0600070205080204" pitchFamily="34" charset="-128"/>
              <a:cs typeface="Arial"/>
              <a:sym typeface="Arial"/>
            </a:endParaRPr>
          </a:p>
        </p:txBody>
      </p:sp>
      <p:sp>
        <p:nvSpPr>
          <p:cNvPr id="146" name="Google Shape;146;p2"/>
          <p:cNvSpPr/>
          <p:nvPr/>
        </p:nvSpPr>
        <p:spPr>
          <a:xfrm>
            <a:off x="10247269" y="5337290"/>
            <a:ext cx="146699" cy="14669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 Gothic" panose="020B0502020202020204" pitchFamily="34" charset="0"/>
              <a:ea typeface="MS PGothic" panose="020B0600070205080204" pitchFamily="34" charset="-128"/>
              <a:cs typeface="Arial"/>
              <a:sym typeface="Arial"/>
            </a:endParaRPr>
          </a:p>
        </p:txBody>
      </p:sp>
      <p:sp>
        <p:nvSpPr>
          <p:cNvPr id="147" name="Google Shape;147;p2"/>
          <p:cNvSpPr/>
          <p:nvPr/>
        </p:nvSpPr>
        <p:spPr>
          <a:xfrm>
            <a:off x="7542975" y="4074583"/>
            <a:ext cx="162631" cy="140199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 Gothic" panose="020B0502020202020204" pitchFamily="34" charset="0"/>
              <a:ea typeface="MS PGothic" panose="020B0600070205080204" pitchFamily="34" charset="-128"/>
              <a:cs typeface="Arial"/>
              <a:sym typeface="Arial"/>
            </a:endParaRPr>
          </a:p>
        </p:txBody>
      </p:sp>
      <p:grpSp>
        <p:nvGrpSpPr>
          <p:cNvPr id="148" name="Google Shape;148;p2"/>
          <p:cNvGrpSpPr/>
          <p:nvPr/>
        </p:nvGrpSpPr>
        <p:grpSpPr>
          <a:xfrm>
            <a:off x="522639" y="5207991"/>
            <a:ext cx="1218636" cy="1139646"/>
            <a:chOff x="330762" y="5103205"/>
            <a:chExt cx="1218636" cy="1139646"/>
          </a:xfrm>
        </p:grpSpPr>
        <p:sp>
          <p:nvSpPr>
            <p:cNvPr id="149" name="Google Shape;149;p2"/>
            <p:cNvSpPr/>
            <p:nvPr/>
          </p:nvSpPr>
          <p:spPr>
            <a:xfrm>
              <a:off x="330762" y="5103205"/>
              <a:ext cx="1218636" cy="1139646"/>
            </a:xfrm>
            <a:prstGeom prst="roundRect">
              <a:avLst>
                <a:gd name="adj" fmla="val 5330"/>
              </a:avLst>
            </a:prstGeom>
            <a:noFill/>
            <a:ln w="9525" cap="flat" cmpd="sng">
              <a:solidFill>
                <a:srgbClr val="74747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000" b="1">
                  <a:solidFill>
                    <a:schemeClr val="dk1"/>
                  </a:solidFill>
                  <a:latin typeface="Century Gothic" panose="020B0502020202020204" pitchFamily="34" charset="0"/>
                  <a:ea typeface="MS PGothic" panose="020B0600070205080204" pitchFamily="34" charset="-128"/>
                  <a:cs typeface="Century Gothic"/>
                  <a:sym typeface="Century Gothic"/>
                </a:rPr>
                <a:t>凡例</a:t>
              </a:r>
            </a:p>
          </p:txBody>
        </p:sp>
        <p:sp>
          <p:nvSpPr>
            <p:cNvPr id="150" name="Google Shape;150;p2"/>
            <p:cNvSpPr txBox="1"/>
            <p:nvPr/>
          </p:nvSpPr>
          <p:spPr>
            <a:xfrm>
              <a:off x="574957" y="5424249"/>
              <a:ext cx="945925" cy="215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800" b="0">
                  <a:solidFill>
                    <a:schemeClr val="dk1"/>
                  </a:solidFill>
                  <a:latin typeface="Century Gothic" panose="020B0502020202020204" pitchFamily="34" charset="0"/>
                  <a:ea typeface="MS PGothic" panose="020B0600070205080204" pitchFamily="34" charset="-128"/>
                  <a:cs typeface="Century Gothic"/>
                  <a:sym typeface="Century Gothic"/>
                </a:rPr>
                <a:t>優先度高</a:t>
              </a:r>
            </a:p>
          </p:txBody>
        </p:sp>
        <p:sp>
          <p:nvSpPr>
            <p:cNvPr id="151" name="Google Shape;151;p2"/>
            <p:cNvSpPr txBox="1"/>
            <p:nvPr/>
          </p:nvSpPr>
          <p:spPr>
            <a:xfrm>
              <a:off x="574957" y="5679462"/>
              <a:ext cx="945925" cy="215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800" b="0">
                  <a:solidFill>
                    <a:schemeClr val="dk1"/>
                  </a:solidFill>
                  <a:latin typeface="Century Gothic" panose="020B0502020202020204" pitchFamily="34" charset="0"/>
                  <a:ea typeface="MS PGothic" panose="020B0600070205080204" pitchFamily="34" charset="-128"/>
                  <a:cs typeface="Century Gothic"/>
                  <a:sym typeface="Century Gothic"/>
                </a:rPr>
                <a:t>優先度中</a:t>
              </a:r>
            </a:p>
          </p:txBody>
        </p:sp>
        <p:sp>
          <p:nvSpPr>
            <p:cNvPr id="152" name="Google Shape;152;p2"/>
            <p:cNvSpPr txBox="1"/>
            <p:nvPr/>
          </p:nvSpPr>
          <p:spPr>
            <a:xfrm>
              <a:off x="574957" y="5946288"/>
              <a:ext cx="945925" cy="215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800" b="0">
                  <a:solidFill>
                    <a:schemeClr val="dk1"/>
                  </a:solidFill>
                  <a:latin typeface="Century Gothic" panose="020B0502020202020204" pitchFamily="34" charset="0"/>
                  <a:ea typeface="MS PGothic" panose="020B0600070205080204" pitchFamily="34" charset="-128"/>
                  <a:cs typeface="Century Gothic"/>
                  <a:sym typeface="Century Gothic"/>
                </a:rPr>
                <a:t>優先度低</a:t>
              </a:r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430499" y="5453085"/>
              <a:ext cx="162631" cy="140199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/>
                <a:sym typeface="Arial"/>
              </a:endParaRPr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438465" y="5715248"/>
              <a:ext cx="146699" cy="14669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/>
                <a:sym typeface="Arial"/>
              </a:endParaRPr>
            </a:p>
          </p:txBody>
        </p:sp>
        <p:sp>
          <p:nvSpPr>
            <p:cNvPr id="155" name="Google Shape;155;p2"/>
            <p:cNvSpPr/>
            <p:nvPr/>
          </p:nvSpPr>
          <p:spPr>
            <a:xfrm rot="10800000">
              <a:off x="430498" y="5983911"/>
              <a:ext cx="162631" cy="140199"/>
            </a:xfrm>
            <a:prstGeom prst="triangle">
              <a:avLst>
                <a:gd name="adj" fmla="val 50000"/>
              </a:avLst>
            </a:prstGeom>
            <a:solidFill>
              <a:srgbClr val="00B0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/>
                <a:sym typeface="Arial"/>
              </a:endParaRPr>
            </a:p>
          </p:txBody>
        </p:sp>
      </p:grpSp>
      <p:sp>
        <p:nvSpPr>
          <p:cNvPr id="3" name="Google Shape;183;p3">
            <a:extLst>
              <a:ext uri="{FF2B5EF4-FFF2-40B4-BE49-F238E27FC236}">
                <a16:creationId xmlns:a16="http://schemas.microsoft.com/office/drawing/2014/main" id="{52D597FA-53B5-FC02-E62D-B32812BAB475}"/>
              </a:ext>
            </a:extLst>
          </p:cNvPr>
          <p:cNvSpPr txBox="1"/>
          <p:nvPr/>
        </p:nvSpPr>
        <p:spPr>
          <a:xfrm>
            <a:off x="-42584" y="1521586"/>
            <a:ext cx="612953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1</a:t>
            </a:r>
          </a:p>
        </p:txBody>
      </p:sp>
      <p:sp>
        <p:nvSpPr>
          <p:cNvPr id="4" name="Google Shape;186;p3">
            <a:extLst>
              <a:ext uri="{FF2B5EF4-FFF2-40B4-BE49-F238E27FC236}">
                <a16:creationId xmlns:a16="http://schemas.microsoft.com/office/drawing/2014/main" id="{977388EA-0050-BB82-3354-2B816F1BC741}"/>
              </a:ext>
            </a:extLst>
          </p:cNvPr>
          <p:cNvSpPr txBox="1"/>
          <p:nvPr/>
        </p:nvSpPr>
        <p:spPr>
          <a:xfrm>
            <a:off x="887240" y="2004740"/>
            <a:ext cx="63688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2</a:t>
            </a:r>
          </a:p>
        </p:txBody>
      </p:sp>
      <p:sp>
        <p:nvSpPr>
          <p:cNvPr id="5" name="Google Shape;188;p3">
            <a:extLst>
              <a:ext uri="{FF2B5EF4-FFF2-40B4-BE49-F238E27FC236}">
                <a16:creationId xmlns:a16="http://schemas.microsoft.com/office/drawing/2014/main" id="{7604C6E7-80C6-AAA1-C87C-7F06C60DE086}"/>
              </a:ext>
            </a:extLst>
          </p:cNvPr>
          <p:cNvSpPr txBox="1"/>
          <p:nvPr/>
        </p:nvSpPr>
        <p:spPr>
          <a:xfrm>
            <a:off x="3757189" y="3234181"/>
            <a:ext cx="62886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1</a:t>
            </a:r>
          </a:p>
        </p:txBody>
      </p:sp>
      <p:sp>
        <p:nvSpPr>
          <p:cNvPr id="6" name="Google Shape;189;p3">
            <a:extLst>
              <a:ext uri="{FF2B5EF4-FFF2-40B4-BE49-F238E27FC236}">
                <a16:creationId xmlns:a16="http://schemas.microsoft.com/office/drawing/2014/main" id="{E6D85AE3-8594-D9F6-971E-20DBCE6CA09E}"/>
              </a:ext>
            </a:extLst>
          </p:cNvPr>
          <p:cNvSpPr txBox="1"/>
          <p:nvPr/>
        </p:nvSpPr>
        <p:spPr>
          <a:xfrm>
            <a:off x="4390931" y="3717335"/>
            <a:ext cx="64904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2</a:t>
            </a:r>
          </a:p>
        </p:txBody>
      </p:sp>
      <p:sp>
        <p:nvSpPr>
          <p:cNvPr id="7" name="Google Shape;190;p3">
            <a:extLst>
              <a:ext uri="{FF2B5EF4-FFF2-40B4-BE49-F238E27FC236}">
                <a16:creationId xmlns:a16="http://schemas.microsoft.com/office/drawing/2014/main" id="{C268B66C-9E77-843C-7133-6E3C983E16F2}"/>
              </a:ext>
            </a:extLst>
          </p:cNvPr>
          <p:cNvSpPr txBox="1"/>
          <p:nvPr/>
        </p:nvSpPr>
        <p:spPr>
          <a:xfrm>
            <a:off x="4925085" y="4196497"/>
            <a:ext cx="629985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3</a:t>
            </a:r>
          </a:p>
        </p:txBody>
      </p:sp>
      <p:sp>
        <p:nvSpPr>
          <p:cNvPr id="8" name="Google Shape;191;p3">
            <a:extLst>
              <a:ext uri="{FF2B5EF4-FFF2-40B4-BE49-F238E27FC236}">
                <a16:creationId xmlns:a16="http://schemas.microsoft.com/office/drawing/2014/main" id="{B48A1279-FBE7-D15B-9102-CC1E29412EA6}"/>
              </a:ext>
            </a:extLst>
          </p:cNvPr>
          <p:cNvSpPr txBox="1"/>
          <p:nvPr/>
        </p:nvSpPr>
        <p:spPr>
          <a:xfrm>
            <a:off x="7143184" y="4960807"/>
            <a:ext cx="60808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1</a:t>
            </a:r>
          </a:p>
        </p:txBody>
      </p:sp>
      <p:sp>
        <p:nvSpPr>
          <p:cNvPr id="9" name="Google Shape;192;p3">
            <a:extLst>
              <a:ext uri="{FF2B5EF4-FFF2-40B4-BE49-F238E27FC236}">
                <a16:creationId xmlns:a16="http://schemas.microsoft.com/office/drawing/2014/main" id="{739D14A8-430E-0E30-CE43-9E23782B5287}"/>
              </a:ext>
            </a:extLst>
          </p:cNvPr>
          <p:cNvSpPr txBox="1"/>
          <p:nvPr/>
        </p:nvSpPr>
        <p:spPr>
          <a:xfrm>
            <a:off x="7722607" y="5453105"/>
            <a:ext cx="65839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2</a:t>
            </a:r>
          </a:p>
        </p:txBody>
      </p:sp>
      <p:sp>
        <p:nvSpPr>
          <p:cNvPr id="10" name="Google Shape;193;p3">
            <a:extLst>
              <a:ext uri="{FF2B5EF4-FFF2-40B4-BE49-F238E27FC236}">
                <a16:creationId xmlns:a16="http://schemas.microsoft.com/office/drawing/2014/main" id="{35BA8583-63F9-5867-9E56-8988CB94F762}"/>
              </a:ext>
            </a:extLst>
          </p:cNvPr>
          <p:cNvSpPr txBox="1"/>
          <p:nvPr/>
        </p:nvSpPr>
        <p:spPr>
          <a:xfrm>
            <a:off x="8573632" y="5932267"/>
            <a:ext cx="642238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E0AB4B-4EF7-5F68-E6B8-852CAAA72E49}"/>
              </a:ext>
            </a:extLst>
          </p:cNvPr>
          <p:cNvSpPr txBox="1"/>
          <p:nvPr/>
        </p:nvSpPr>
        <p:spPr>
          <a:xfrm>
            <a:off x="1602463" y="2483882"/>
            <a:ext cx="607107" cy="24622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rtl="0">
              <a:lnSpc>
                <a:spcPct val="100000"/>
              </a:lnSpc>
            </a:pPr>
            <a:r>
              <a:rPr lang="ja-JP" sz="1000" b="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 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0"/>
          </a:blip>
          <a:stretch>
            <a:fillRect/>
          </a:stretch>
        </a:blip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3" descr="抽象的な白い幾何学テクスチャー"/>
          <p:cNvPicPr preferRelativeResize="0"/>
          <p:nvPr/>
        </p:nvPicPr>
        <p:blipFill rotWithShape="1">
          <a:blip r:embed="rId4">
            <a:alphaModFix amt="50000"/>
          </a:blip>
          <a:srcRect b="15620"/>
          <a:stretch/>
        </p:blipFill>
        <p:spPr>
          <a:xfrm>
            <a:off x="1" y="1"/>
            <a:ext cx="12192000" cy="68579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2" name="Google Shape;162;p3"/>
          <p:cNvGrpSpPr/>
          <p:nvPr/>
        </p:nvGrpSpPr>
        <p:grpSpPr>
          <a:xfrm>
            <a:off x="2291683" y="1069746"/>
            <a:ext cx="7265601" cy="5277891"/>
            <a:chOff x="2291683" y="983468"/>
            <a:chExt cx="7265601" cy="5543941"/>
          </a:xfrm>
        </p:grpSpPr>
        <p:cxnSp>
          <p:nvCxnSpPr>
            <p:cNvPr id="163" name="Google Shape;163;p3"/>
            <p:cNvCxnSpPr/>
            <p:nvPr/>
          </p:nvCxnSpPr>
          <p:spPr>
            <a:xfrm>
              <a:off x="2291683" y="983468"/>
              <a:ext cx="0" cy="5543941"/>
            </a:xfrm>
            <a:prstGeom prst="straightConnector1">
              <a:avLst/>
            </a:prstGeom>
            <a:noFill/>
            <a:ln w="12700" cap="flat" cmpd="sng">
              <a:solidFill>
                <a:srgbClr val="AEAEAE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64" name="Google Shape;164;p3"/>
            <p:cNvCxnSpPr/>
            <p:nvPr/>
          </p:nvCxnSpPr>
          <p:spPr>
            <a:xfrm>
              <a:off x="4107605" y="983468"/>
              <a:ext cx="0" cy="5543941"/>
            </a:xfrm>
            <a:prstGeom prst="straightConnector1">
              <a:avLst/>
            </a:prstGeom>
            <a:noFill/>
            <a:ln w="12700" cap="flat" cmpd="sng">
              <a:solidFill>
                <a:srgbClr val="AEAEAE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65" name="Google Shape;165;p3"/>
            <p:cNvCxnSpPr/>
            <p:nvPr/>
          </p:nvCxnSpPr>
          <p:spPr>
            <a:xfrm>
              <a:off x="5926630" y="983468"/>
              <a:ext cx="0" cy="5543941"/>
            </a:xfrm>
            <a:prstGeom prst="straightConnector1">
              <a:avLst/>
            </a:prstGeom>
            <a:noFill/>
            <a:ln w="12700" cap="flat" cmpd="sng">
              <a:solidFill>
                <a:srgbClr val="AEAEAE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66" name="Google Shape;166;p3"/>
            <p:cNvCxnSpPr/>
            <p:nvPr/>
          </p:nvCxnSpPr>
          <p:spPr>
            <a:xfrm>
              <a:off x="7733965" y="983468"/>
              <a:ext cx="0" cy="5543941"/>
            </a:xfrm>
            <a:prstGeom prst="straightConnector1">
              <a:avLst/>
            </a:prstGeom>
            <a:noFill/>
            <a:ln w="12700" cap="flat" cmpd="sng">
              <a:solidFill>
                <a:srgbClr val="AEAEAE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67" name="Google Shape;167;p3"/>
            <p:cNvCxnSpPr/>
            <p:nvPr/>
          </p:nvCxnSpPr>
          <p:spPr>
            <a:xfrm>
              <a:off x="9557284" y="983468"/>
              <a:ext cx="0" cy="5543941"/>
            </a:xfrm>
            <a:prstGeom prst="straightConnector1">
              <a:avLst/>
            </a:prstGeom>
            <a:noFill/>
            <a:ln w="12700" cap="flat" cmpd="sng">
              <a:solidFill>
                <a:srgbClr val="AEAEAE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68" name="Google Shape;168;p3"/>
          <p:cNvSpPr txBox="1"/>
          <p:nvPr/>
        </p:nvSpPr>
        <p:spPr>
          <a:xfrm>
            <a:off x="5760720" y="60276"/>
            <a:ext cx="6372665" cy="424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73150" rIns="182875" bIns="7315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rgbClr val="595959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大局的プロジェクト計画テンプレート</a:t>
            </a:r>
          </a:p>
        </p:txBody>
      </p:sp>
      <p:sp>
        <p:nvSpPr>
          <p:cNvPr id="169" name="Google Shape;169;p3"/>
          <p:cNvSpPr/>
          <p:nvPr/>
        </p:nvSpPr>
        <p:spPr>
          <a:xfrm>
            <a:off x="520852" y="1174746"/>
            <a:ext cx="3832538" cy="180159"/>
          </a:xfrm>
          <a:prstGeom prst="roundRect">
            <a:avLst>
              <a:gd name="adj" fmla="val 16667"/>
            </a:avLst>
          </a:prstGeom>
          <a:solidFill>
            <a:srgbClr val="FC99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フェーズ名</a:t>
            </a:r>
          </a:p>
        </p:txBody>
      </p:sp>
      <p:sp>
        <p:nvSpPr>
          <p:cNvPr id="170" name="Google Shape;170;p3"/>
          <p:cNvSpPr/>
          <p:nvPr/>
        </p:nvSpPr>
        <p:spPr>
          <a:xfrm>
            <a:off x="520852" y="1464363"/>
            <a:ext cx="2963485" cy="368319"/>
          </a:xfrm>
          <a:prstGeom prst="roundRect">
            <a:avLst>
              <a:gd name="adj" fmla="val 16667"/>
            </a:avLst>
          </a:prstGeom>
          <a:solidFill>
            <a:srgbClr val="FCBF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説明</a:t>
            </a:r>
          </a:p>
        </p:txBody>
      </p:sp>
      <p:sp>
        <p:nvSpPr>
          <p:cNvPr id="171" name="Google Shape;171;p3"/>
          <p:cNvSpPr/>
          <p:nvPr/>
        </p:nvSpPr>
        <p:spPr>
          <a:xfrm>
            <a:off x="1500712" y="1942140"/>
            <a:ext cx="2243009" cy="368319"/>
          </a:xfrm>
          <a:prstGeom prst="roundRect">
            <a:avLst>
              <a:gd name="adj" fmla="val 16667"/>
            </a:avLst>
          </a:prstGeom>
          <a:solidFill>
            <a:srgbClr val="FCBF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説明</a:t>
            </a:r>
          </a:p>
        </p:txBody>
      </p:sp>
      <p:sp>
        <p:nvSpPr>
          <p:cNvPr id="172" name="Google Shape;172;p3"/>
          <p:cNvSpPr/>
          <p:nvPr/>
        </p:nvSpPr>
        <p:spPr>
          <a:xfrm>
            <a:off x="2220323" y="2419917"/>
            <a:ext cx="2159884" cy="368319"/>
          </a:xfrm>
          <a:prstGeom prst="roundRect">
            <a:avLst>
              <a:gd name="adj" fmla="val 16667"/>
            </a:avLst>
          </a:prstGeom>
          <a:solidFill>
            <a:srgbClr val="FCBF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説明</a:t>
            </a:r>
          </a:p>
        </p:txBody>
      </p:sp>
      <p:sp>
        <p:nvSpPr>
          <p:cNvPr id="173" name="Google Shape;173;p3"/>
          <p:cNvSpPr/>
          <p:nvPr/>
        </p:nvSpPr>
        <p:spPr>
          <a:xfrm>
            <a:off x="4353390" y="3187311"/>
            <a:ext cx="2614063" cy="368319"/>
          </a:xfrm>
          <a:prstGeom prst="roundRect">
            <a:avLst>
              <a:gd name="adj" fmla="val 16667"/>
            </a:avLst>
          </a:prstGeom>
          <a:solidFill>
            <a:srgbClr val="8CD8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説明</a:t>
            </a:r>
          </a:p>
        </p:txBody>
      </p:sp>
      <p:sp>
        <p:nvSpPr>
          <p:cNvPr id="174" name="Google Shape;174;p3"/>
          <p:cNvSpPr/>
          <p:nvPr/>
        </p:nvSpPr>
        <p:spPr>
          <a:xfrm>
            <a:off x="5039971" y="3665088"/>
            <a:ext cx="2614063" cy="368319"/>
          </a:xfrm>
          <a:prstGeom prst="roundRect">
            <a:avLst>
              <a:gd name="adj" fmla="val 16667"/>
            </a:avLst>
          </a:prstGeom>
          <a:solidFill>
            <a:srgbClr val="8CD8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説明</a:t>
            </a:r>
          </a:p>
        </p:txBody>
      </p:sp>
      <p:sp>
        <p:nvSpPr>
          <p:cNvPr id="175" name="Google Shape;175;p3"/>
          <p:cNvSpPr/>
          <p:nvPr/>
        </p:nvSpPr>
        <p:spPr>
          <a:xfrm>
            <a:off x="5546799" y="4142865"/>
            <a:ext cx="2107236" cy="368319"/>
          </a:xfrm>
          <a:prstGeom prst="roundRect">
            <a:avLst>
              <a:gd name="adj" fmla="val 16667"/>
            </a:avLst>
          </a:prstGeom>
          <a:solidFill>
            <a:srgbClr val="8CD8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説明</a:t>
            </a:r>
          </a:p>
        </p:txBody>
      </p:sp>
      <p:sp>
        <p:nvSpPr>
          <p:cNvPr id="176" name="Google Shape;176;p3"/>
          <p:cNvSpPr/>
          <p:nvPr/>
        </p:nvSpPr>
        <p:spPr>
          <a:xfrm>
            <a:off x="4353390" y="2897694"/>
            <a:ext cx="3337852" cy="180159"/>
          </a:xfrm>
          <a:prstGeom prst="roundRect">
            <a:avLst>
              <a:gd name="adj" fmla="val 16667"/>
            </a:avLst>
          </a:prstGeom>
          <a:solidFill>
            <a:srgbClr val="3A7D2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フェーズ名</a:t>
            </a:r>
          </a:p>
        </p:txBody>
      </p:sp>
      <p:sp>
        <p:nvSpPr>
          <p:cNvPr id="177" name="Google Shape;177;p3"/>
          <p:cNvSpPr/>
          <p:nvPr/>
        </p:nvSpPr>
        <p:spPr>
          <a:xfrm>
            <a:off x="520852" y="615149"/>
            <a:ext cx="1722594" cy="368319"/>
          </a:xfrm>
          <a:prstGeom prst="roundRect">
            <a:avLst>
              <a:gd name="adj" fmla="val 16667"/>
            </a:avLst>
          </a:prstGeom>
          <a:solidFill>
            <a:srgbClr val="7474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1 月</a:t>
            </a:r>
          </a:p>
        </p:txBody>
      </p:sp>
      <p:sp>
        <p:nvSpPr>
          <p:cNvPr id="178" name="Google Shape;178;p3"/>
          <p:cNvSpPr/>
          <p:nvPr/>
        </p:nvSpPr>
        <p:spPr>
          <a:xfrm>
            <a:off x="2336784" y="615149"/>
            <a:ext cx="1722594" cy="368319"/>
          </a:xfrm>
          <a:prstGeom prst="roundRect">
            <a:avLst>
              <a:gd name="adj" fmla="val 16667"/>
            </a:avLst>
          </a:prstGeom>
          <a:solidFill>
            <a:srgbClr val="7474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2 月</a:t>
            </a:r>
          </a:p>
        </p:txBody>
      </p:sp>
      <p:sp>
        <p:nvSpPr>
          <p:cNvPr id="179" name="Google Shape;179;p3"/>
          <p:cNvSpPr/>
          <p:nvPr/>
        </p:nvSpPr>
        <p:spPr>
          <a:xfrm>
            <a:off x="4152716" y="615149"/>
            <a:ext cx="1722594" cy="368319"/>
          </a:xfrm>
          <a:prstGeom prst="roundRect">
            <a:avLst>
              <a:gd name="adj" fmla="val 16667"/>
            </a:avLst>
          </a:prstGeom>
          <a:solidFill>
            <a:srgbClr val="7474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3 月</a:t>
            </a:r>
          </a:p>
        </p:txBody>
      </p:sp>
      <p:sp>
        <p:nvSpPr>
          <p:cNvPr id="180" name="Google Shape;180;p3"/>
          <p:cNvSpPr/>
          <p:nvPr/>
        </p:nvSpPr>
        <p:spPr>
          <a:xfrm>
            <a:off x="5968648" y="615149"/>
            <a:ext cx="1722594" cy="368319"/>
          </a:xfrm>
          <a:prstGeom prst="roundRect">
            <a:avLst>
              <a:gd name="adj" fmla="val 16667"/>
            </a:avLst>
          </a:prstGeom>
          <a:solidFill>
            <a:srgbClr val="7474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4 月</a:t>
            </a:r>
          </a:p>
        </p:txBody>
      </p:sp>
      <p:sp>
        <p:nvSpPr>
          <p:cNvPr id="181" name="Google Shape;181;p3"/>
          <p:cNvSpPr/>
          <p:nvPr/>
        </p:nvSpPr>
        <p:spPr>
          <a:xfrm>
            <a:off x="7784580" y="615149"/>
            <a:ext cx="1722594" cy="368319"/>
          </a:xfrm>
          <a:prstGeom prst="roundRect">
            <a:avLst>
              <a:gd name="adj" fmla="val 16667"/>
            </a:avLst>
          </a:prstGeom>
          <a:solidFill>
            <a:srgbClr val="7474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5 月</a:t>
            </a:r>
          </a:p>
        </p:txBody>
      </p:sp>
      <p:sp>
        <p:nvSpPr>
          <p:cNvPr id="182" name="Google Shape;182;p3"/>
          <p:cNvSpPr/>
          <p:nvPr/>
        </p:nvSpPr>
        <p:spPr>
          <a:xfrm>
            <a:off x="9600511" y="615149"/>
            <a:ext cx="1722594" cy="368319"/>
          </a:xfrm>
          <a:prstGeom prst="roundRect">
            <a:avLst>
              <a:gd name="adj" fmla="val 16667"/>
            </a:avLst>
          </a:prstGeom>
          <a:solidFill>
            <a:srgbClr val="7474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6 月</a:t>
            </a:r>
          </a:p>
        </p:txBody>
      </p:sp>
      <p:sp>
        <p:nvSpPr>
          <p:cNvPr id="183" name="Google Shape;183;p3"/>
          <p:cNvSpPr txBox="1"/>
          <p:nvPr/>
        </p:nvSpPr>
        <p:spPr>
          <a:xfrm>
            <a:off x="-42584" y="1521586"/>
            <a:ext cx="612953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1</a:t>
            </a:r>
          </a:p>
        </p:txBody>
      </p:sp>
      <p:sp>
        <p:nvSpPr>
          <p:cNvPr id="184" name="Google Shape;184;p3"/>
          <p:cNvSpPr/>
          <p:nvPr/>
        </p:nvSpPr>
        <p:spPr>
          <a:xfrm>
            <a:off x="8382778" y="5388036"/>
            <a:ext cx="1972737" cy="368319"/>
          </a:xfrm>
          <a:prstGeom prst="roundRect">
            <a:avLst>
              <a:gd name="adj" fmla="val 16667"/>
            </a:avLst>
          </a:prstGeom>
          <a:solidFill>
            <a:srgbClr val="82CAE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説明</a:t>
            </a:r>
          </a:p>
        </p:txBody>
      </p:sp>
      <p:sp>
        <p:nvSpPr>
          <p:cNvPr id="185" name="Google Shape;185;p3"/>
          <p:cNvSpPr/>
          <p:nvPr/>
        </p:nvSpPr>
        <p:spPr>
          <a:xfrm>
            <a:off x="9215869" y="5865818"/>
            <a:ext cx="2107236" cy="368319"/>
          </a:xfrm>
          <a:prstGeom prst="roundRect">
            <a:avLst>
              <a:gd name="adj" fmla="val 16667"/>
            </a:avLst>
          </a:prstGeom>
          <a:solidFill>
            <a:srgbClr val="82CAE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説明</a:t>
            </a:r>
          </a:p>
        </p:txBody>
      </p:sp>
      <p:sp>
        <p:nvSpPr>
          <p:cNvPr id="186" name="Google Shape;186;p3"/>
          <p:cNvSpPr txBox="1"/>
          <p:nvPr/>
        </p:nvSpPr>
        <p:spPr>
          <a:xfrm>
            <a:off x="887240" y="2004740"/>
            <a:ext cx="63688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2</a:t>
            </a:r>
          </a:p>
        </p:txBody>
      </p:sp>
      <p:sp>
        <p:nvSpPr>
          <p:cNvPr id="188" name="Google Shape;188;p3"/>
          <p:cNvSpPr txBox="1"/>
          <p:nvPr/>
        </p:nvSpPr>
        <p:spPr>
          <a:xfrm>
            <a:off x="3757189" y="3234181"/>
            <a:ext cx="62886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1</a:t>
            </a:r>
          </a:p>
        </p:txBody>
      </p:sp>
      <p:sp>
        <p:nvSpPr>
          <p:cNvPr id="189" name="Google Shape;189;p3"/>
          <p:cNvSpPr txBox="1"/>
          <p:nvPr/>
        </p:nvSpPr>
        <p:spPr>
          <a:xfrm>
            <a:off x="4390931" y="3717335"/>
            <a:ext cx="64904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2</a:t>
            </a:r>
          </a:p>
        </p:txBody>
      </p:sp>
      <p:sp>
        <p:nvSpPr>
          <p:cNvPr id="190" name="Google Shape;190;p3"/>
          <p:cNvSpPr txBox="1"/>
          <p:nvPr/>
        </p:nvSpPr>
        <p:spPr>
          <a:xfrm>
            <a:off x="4925085" y="4196497"/>
            <a:ext cx="629985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3</a:t>
            </a:r>
          </a:p>
        </p:txBody>
      </p:sp>
      <p:sp>
        <p:nvSpPr>
          <p:cNvPr id="191" name="Google Shape;191;p3"/>
          <p:cNvSpPr txBox="1"/>
          <p:nvPr/>
        </p:nvSpPr>
        <p:spPr>
          <a:xfrm>
            <a:off x="7143184" y="4960807"/>
            <a:ext cx="60808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1</a:t>
            </a:r>
          </a:p>
        </p:txBody>
      </p:sp>
      <p:sp>
        <p:nvSpPr>
          <p:cNvPr id="192" name="Google Shape;192;p3"/>
          <p:cNvSpPr txBox="1"/>
          <p:nvPr/>
        </p:nvSpPr>
        <p:spPr>
          <a:xfrm>
            <a:off x="7722607" y="5453105"/>
            <a:ext cx="65839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2</a:t>
            </a:r>
          </a:p>
        </p:txBody>
      </p:sp>
      <p:sp>
        <p:nvSpPr>
          <p:cNvPr id="193" name="Google Shape;193;p3"/>
          <p:cNvSpPr txBox="1"/>
          <p:nvPr/>
        </p:nvSpPr>
        <p:spPr>
          <a:xfrm>
            <a:off x="8573632" y="5932267"/>
            <a:ext cx="642238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3</a:t>
            </a:r>
          </a:p>
        </p:txBody>
      </p:sp>
      <p:sp>
        <p:nvSpPr>
          <p:cNvPr id="194" name="Google Shape;194;p3"/>
          <p:cNvSpPr txBox="1"/>
          <p:nvPr/>
        </p:nvSpPr>
        <p:spPr>
          <a:xfrm>
            <a:off x="3498629" y="153695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日付</a:t>
            </a:r>
          </a:p>
        </p:txBody>
      </p:sp>
      <p:sp>
        <p:nvSpPr>
          <p:cNvPr id="195" name="Google Shape;195;p3"/>
          <p:cNvSpPr txBox="1"/>
          <p:nvPr/>
        </p:nvSpPr>
        <p:spPr>
          <a:xfrm>
            <a:off x="3733088" y="201701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日付</a:t>
            </a:r>
          </a:p>
        </p:txBody>
      </p:sp>
      <p:sp>
        <p:nvSpPr>
          <p:cNvPr id="196" name="Google Shape;196;p3"/>
          <p:cNvSpPr txBox="1"/>
          <p:nvPr/>
        </p:nvSpPr>
        <p:spPr>
          <a:xfrm>
            <a:off x="4362602" y="249707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日付</a:t>
            </a:r>
          </a:p>
        </p:txBody>
      </p:sp>
      <p:sp>
        <p:nvSpPr>
          <p:cNvPr id="197" name="Google Shape;197;p3"/>
          <p:cNvSpPr txBox="1"/>
          <p:nvPr/>
        </p:nvSpPr>
        <p:spPr>
          <a:xfrm>
            <a:off x="6946187" y="325145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日付</a:t>
            </a:r>
          </a:p>
        </p:txBody>
      </p:sp>
      <p:sp>
        <p:nvSpPr>
          <p:cNvPr id="198" name="Google Shape;198;p3"/>
          <p:cNvSpPr txBox="1"/>
          <p:nvPr/>
        </p:nvSpPr>
        <p:spPr>
          <a:xfrm>
            <a:off x="7639910" y="373151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日付</a:t>
            </a:r>
          </a:p>
        </p:txBody>
      </p:sp>
      <p:sp>
        <p:nvSpPr>
          <p:cNvPr id="199" name="Google Shape;199;p3"/>
          <p:cNvSpPr txBox="1"/>
          <p:nvPr/>
        </p:nvSpPr>
        <p:spPr>
          <a:xfrm>
            <a:off x="7639910" y="421157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日付</a:t>
            </a:r>
          </a:p>
        </p:txBody>
      </p:sp>
      <p:sp>
        <p:nvSpPr>
          <p:cNvPr id="200" name="Google Shape;200;p3"/>
          <p:cNvSpPr txBox="1"/>
          <p:nvPr/>
        </p:nvSpPr>
        <p:spPr>
          <a:xfrm>
            <a:off x="10018564" y="497738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日付</a:t>
            </a:r>
          </a:p>
        </p:txBody>
      </p:sp>
      <p:sp>
        <p:nvSpPr>
          <p:cNvPr id="201" name="Google Shape;201;p3"/>
          <p:cNvSpPr txBox="1"/>
          <p:nvPr/>
        </p:nvSpPr>
        <p:spPr>
          <a:xfrm>
            <a:off x="10336572" y="546887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日付</a:t>
            </a:r>
          </a:p>
        </p:txBody>
      </p:sp>
      <p:sp>
        <p:nvSpPr>
          <p:cNvPr id="202" name="Google Shape;202;p3"/>
          <p:cNvSpPr txBox="1"/>
          <p:nvPr/>
        </p:nvSpPr>
        <p:spPr>
          <a:xfrm>
            <a:off x="11301839" y="593750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日付</a:t>
            </a:r>
          </a:p>
        </p:txBody>
      </p:sp>
      <p:sp>
        <p:nvSpPr>
          <p:cNvPr id="203" name="Google Shape;203;p3"/>
          <p:cNvSpPr/>
          <p:nvPr/>
        </p:nvSpPr>
        <p:spPr>
          <a:xfrm>
            <a:off x="7762324" y="4910259"/>
            <a:ext cx="2277505" cy="368319"/>
          </a:xfrm>
          <a:prstGeom prst="roundRect">
            <a:avLst>
              <a:gd name="adj" fmla="val 16667"/>
            </a:avLst>
          </a:prstGeom>
          <a:solidFill>
            <a:srgbClr val="82CAE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説明</a:t>
            </a:r>
          </a:p>
        </p:txBody>
      </p:sp>
      <p:sp>
        <p:nvSpPr>
          <p:cNvPr id="204" name="Google Shape;204;p3"/>
          <p:cNvSpPr/>
          <p:nvPr/>
        </p:nvSpPr>
        <p:spPr>
          <a:xfrm>
            <a:off x="7762331" y="4612055"/>
            <a:ext cx="3524700" cy="180300"/>
          </a:xfrm>
          <a:prstGeom prst="roundRect">
            <a:avLst>
              <a:gd name="adj" fmla="val 16667"/>
            </a:avLst>
          </a:prstGeom>
          <a:solidFill>
            <a:srgbClr val="0F486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フェーズ名</a:t>
            </a:r>
          </a:p>
        </p:txBody>
      </p:sp>
      <p:grpSp>
        <p:nvGrpSpPr>
          <p:cNvPr id="205" name="Google Shape;205;p3"/>
          <p:cNvGrpSpPr/>
          <p:nvPr/>
        </p:nvGrpSpPr>
        <p:grpSpPr>
          <a:xfrm>
            <a:off x="522639" y="5207991"/>
            <a:ext cx="1218636" cy="1139646"/>
            <a:chOff x="330762" y="5103205"/>
            <a:chExt cx="1218636" cy="1139646"/>
          </a:xfrm>
        </p:grpSpPr>
        <p:sp>
          <p:nvSpPr>
            <p:cNvPr id="206" name="Google Shape;206;p3"/>
            <p:cNvSpPr/>
            <p:nvPr/>
          </p:nvSpPr>
          <p:spPr>
            <a:xfrm>
              <a:off x="330762" y="5103205"/>
              <a:ext cx="1218636" cy="1139646"/>
            </a:xfrm>
            <a:prstGeom prst="roundRect">
              <a:avLst>
                <a:gd name="adj" fmla="val 5330"/>
              </a:avLst>
            </a:prstGeom>
            <a:noFill/>
            <a:ln w="9525" cap="flat" cmpd="sng">
              <a:solidFill>
                <a:srgbClr val="74747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000" b="1">
                  <a:solidFill>
                    <a:schemeClr val="dk1"/>
                  </a:solidFill>
                  <a:latin typeface="Century Gothic" panose="020B0502020202020204" pitchFamily="34" charset="0"/>
                  <a:ea typeface="MS PGothic" panose="020B0600070205080204" pitchFamily="34" charset="-128"/>
                  <a:cs typeface="Century Gothic"/>
                  <a:sym typeface="Century Gothic"/>
                </a:rPr>
                <a:t>凡例</a:t>
              </a:r>
            </a:p>
          </p:txBody>
        </p:sp>
        <p:sp>
          <p:nvSpPr>
            <p:cNvPr id="207" name="Google Shape;207;p3"/>
            <p:cNvSpPr txBox="1"/>
            <p:nvPr/>
          </p:nvSpPr>
          <p:spPr>
            <a:xfrm>
              <a:off x="574957" y="5424249"/>
              <a:ext cx="945925" cy="215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800" b="0" dirty="0">
                  <a:solidFill>
                    <a:schemeClr val="dk1"/>
                  </a:solidFill>
                  <a:latin typeface="Century Gothic" panose="020B0502020202020204" pitchFamily="34" charset="0"/>
                  <a:ea typeface="MS PGothic" panose="020B0600070205080204" pitchFamily="34" charset="-128"/>
                  <a:cs typeface="Century Gothic"/>
                  <a:sym typeface="Century Gothic"/>
                </a:rPr>
                <a:t>優先度高</a:t>
              </a:r>
            </a:p>
          </p:txBody>
        </p:sp>
        <p:sp>
          <p:nvSpPr>
            <p:cNvPr id="208" name="Google Shape;208;p3"/>
            <p:cNvSpPr txBox="1"/>
            <p:nvPr/>
          </p:nvSpPr>
          <p:spPr>
            <a:xfrm>
              <a:off x="574957" y="5679462"/>
              <a:ext cx="945925" cy="215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800" b="0">
                  <a:solidFill>
                    <a:schemeClr val="dk1"/>
                  </a:solidFill>
                  <a:latin typeface="Century Gothic" panose="020B0502020202020204" pitchFamily="34" charset="0"/>
                  <a:ea typeface="MS PGothic" panose="020B0600070205080204" pitchFamily="34" charset="-128"/>
                  <a:cs typeface="Century Gothic"/>
                  <a:sym typeface="Century Gothic"/>
                </a:rPr>
                <a:t>優先度中</a:t>
              </a:r>
            </a:p>
          </p:txBody>
        </p:sp>
        <p:sp>
          <p:nvSpPr>
            <p:cNvPr id="209" name="Google Shape;209;p3"/>
            <p:cNvSpPr txBox="1"/>
            <p:nvPr/>
          </p:nvSpPr>
          <p:spPr>
            <a:xfrm>
              <a:off x="574957" y="5946288"/>
              <a:ext cx="945925" cy="215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800" b="0">
                  <a:solidFill>
                    <a:schemeClr val="dk1"/>
                  </a:solidFill>
                  <a:latin typeface="Century Gothic" panose="020B0502020202020204" pitchFamily="34" charset="0"/>
                  <a:ea typeface="MS PGothic" panose="020B0600070205080204" pitchFamily="34" charset="-128"/>
                  <a:cs typeface="Century Gothic"/>
                  <a:sym typeface="Century Gothic"/>
                </a:rPr>
                <a:t>優先度低</a:t>
              </a:r>
            </a:p>
          </p:txBody>
        </p:sp>
        <p:sp>
          <p:nvSpPr>
            <p:cNvPr id="210" name="Google Shape;210;p3"/>
            <p:cNvSpPr/>
            <p:nvPr/>
          </p:nvSpPr>
          <p:spPr>
            <a:xfrm>
              <a:off x="430499" y="5453085"/>
              <a:ext cx="162631" cy="140199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/>
                <a:sym typeface="Arial"/>
              </a:endParaRPr>
            </a:p>
          </p:txBody>
        </p:sp>
        <p:sp>
          <p:nvSpPr>
            <p:cNvPr id="211" name="Google Shape;211;p3"/>
            <p:cNvSpPr/>
            <p:nvPr/>
          </p:nvSpPr>
          <p:spPr>
            <a:xfrm>
              <a:off x="438465" y="5715248"/>
              <a:ext cx="146699" cy="14669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/>
                <a:sym typeface="Arial"/>
              </a:endParaRPr>
            </a:p>
          </p:txBody>
        </p:sp>
        <p:sp>
          <p:nvSpPr>
            <p:cNvPr id="212" name="Google Shape;212;p3"/>
            <p:cNvSpPr/>
            <p:nvPr/>
          </p:nvSpPr>
          <p:spPr>
            <a:xfrm rot="10800000">
              <a:off x="430498" y="5983911"/>
              <a:ext cx="162631" cy="140199"/>
            </a:xfrm>
            <a:prstGeom prst="triangle">
              <a:avLst>
                <a:gd name="adj" fmla="val 50000"/>
              </a:avLst>
            </a:prstGeom>
            <a:solidFill>
              <a:srgbClr val="00B0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/>
                <a:sym typeface="Arial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848D02FC-7F97-4842-B258-06C096236D99}"/>
              </a:ext>
            </a:extLst>
          </p:cNvPr>
          <p:cNvSpPr txBox="1"/>
          <p:nvPr/>
        </p:nvSpPr>
        <p:spPr>
          <a:xfrm>
            <a:off x="1602463" y="2483882"/>
            <a:ext cx="607107" cy="24622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rtl="0">
              <a:lnSpc>
                <a:spcPct val="100000"/>
              </a:lnSpc>
            </a:pPr>
            <a:r>
              <a:rPr lang="ja-JP" sz="1000" b="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 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9AC26C-0524-45FF-B695-3AE626ECC57A}"/>
              </a:ext>
            </a:extLst>
          </p:cNvPr>
          <p:cNvSpPr txBox="1"/>
          <p:nvPr/>
        </p:nvSpPr>
        <p:spPr>
          <a:xfrm>
            <a:off x="448962" y="6495538"/>
            <a:ext cx="11262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/>
            <a:r>
              <a:rPr lang="ja-JP" sz="1200" i="1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Century Gothic" panose="020B0502020202020204" pitchFamily="34" charset="0"/>
              </a:rPr>
              <a:t>Smartsheet, Inc. 提供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8" name="Google Shape;218;p4"/>
          <p:cNvGraphicFramePr/>
          <p:nvPr>
            <p:extLst>
              <p:ext uri="{D42A27DB-BD31-4B8C-83A1-F6EECF244321}">
                <p14:modId xmlns:p14="http://schemas.microsoft.com/office/powerpoint/2010/main" val="444444540"/>
              </p:ext>
            </p:extLst>
          </p:nvPr>
        </p:nvGraphicFramePr>
        <p:xfrm>
          <a:off x="787790" y="1050352"/>
          <a:ext cx="10227225" cy="2468350"/>
        </p:xfrm>
        <a:graphic>
          <a:graphicData uri="http://schemas.openxmlformats.org/drawingml/2006/table">
            <a:tbl>
              <a:tblPr firstRow="1" firstCol="1" bandRow="1">
                <a:noFill/>
                <a:tableStyleId>{5138616E-FB6B-4DF9-833A-6286874A6285}</a:tableStyleId>
              </a:tblPr>
              <a:tblGrid>
                <a:gridCol w="10227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683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600" b="1" u="none" strike="noStrike" cap="none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免責条項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0" u="none" strike="noStrike" cap="none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 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b="0" u="none" strike="noStrike" cap="none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600</Words>
  <Application>Microsoft Office PowerPoint</Application>
  <PresentationFormat>Widescreen</PresentationFormat>
  <Paragraphs>93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MS PGothic</vt:lpstr>
      <vt:lpstr>Calibri</vt:lpstr>
      <vt:lpstr>Century Gothic</vt:lpstr>
      <vt:lpstr>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Alexandra Ragazhinskaya</dc:creator>
  <cp:lastModifiedBy>Sun Ye</cp:lastModifiedBy>
  <cp:revision>8</cp:revision>
  <dcterms:created xsi:type="dcterms:W3CDTF">2021-07-07T23:54:57Z</dcterms:created>
  <dcterms:modified xsi:type="dcterms:W3CDTF">2025-05-01T06:07:39Z</dcterms:modified>
</cp:coreProperties>
</file>