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42" r:id="rId2"/>
    <p:sldId id="344" r:id="rId3"/>
    <p:sldId id="345" r:id="rId4"/>
    <p:sldId id="320" r:id="rId5"/>
    <p:sldId id="343"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12" d="100"/>
          <a:sy n="112" d="100"/>
        </p:scale>
        <p:origin x="1194" y="9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3099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97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427094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7747358" cy="584775"/>
          </a:xfrm>
          <a:prstGeom prst="rect">
            <a:avLst/>
          </a:prstGeom>
          <a:noFill/>
        </p:spPr>
        <p:txBody>
          <a:bodyPr wrap="square" rtlCol="0">
            <a:spAutoFit/>
          </a:bodyPr>
          <a:lstStyle/>
          <a:p>
            <a:pPr rtl="0"/>
            <a:r>
              <a:rPr lang="ja-JP" sz="3200" b="1">
                <a:solidFill>
                  <a:schemeClr val="tx1">
                    <a:lumMod val="65000"/>
                    <a:lumOff val="35000"/>
                  </a:schemeClr>
                </a:solidFill>
                <a:latin typeface="Century Gothic" panose="020B0502020202020204" pitchFamily="34" charset="0"/>
                <a:ea typeface="MS PGothic" panose="020B0600070205080204" pitchFamily="34" charset="-128"/>
              </a:rPr>
              <a:t>アジャイル プロジェクト計画テンプレート</a:t>
            </a:r>
          </a:p>
        </p:txBody>
      </p:sp>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717998" cy="5000728"/>
          </a:xfrm>
          <a:prstGeom prst="rect">
            <a:avLst/>
          </a:prstGeom>
          <a:noFill/>
        </p:spPr>
        <p:txBody>
          <a:bodyPr wrap="square" rtlCol="0">
            <a:spAutoFit/>
          </a:bodyPr>
          <a:lstStyle/>
          <a:p>
            <a:pPr algn="l" rtl="0">
              <a:lnSpc>
                <a:spcPct val="150000"/>
              </a:lnSpc>
              <a:spcBef>
                <a:spcPts val="0"/>
              </a:spcBef>
              <a:spcAft>
                <a:spcPts val="1200"/>
              </a:spcAft>
            </a:pPr>
            <a:r>
              <a:rPr lang="ja-JP" sz="1600" b="1" i="0" u="none" strike="noStrike" dirty="0">
                <a:solidFill>
                  <a:srgbClr val="000000"/>
                </a:solidFill>
                <a:effectLst/>
                <a:latin typeface="Century Gothic" panose="020B0502020202020204" pitchFamily="34" charset="0"/>
                <a:ea typeface="MS PGothic" panose="020B0600070205080204" pitchFamily="34" charset="-128"/>
              </a:rPr>
              <a:t>このテンプレートの使用場面: </a:t>
            </a:r>
            <a:r>
              <a:rPr lang="ja-JP" sz="1600" b="0" i="0" u="none" strike="noStrike" dirty="0">
                <a:solidFill>
                  <a:srgbClr val="000000"/>
                </a:solidFill>
                <a:effectLst/>
                <a:latin typeface="Century Gothic" panose="020B0502020202020204" pitchFamily="34" charset="0"/>
                <a:ea typeface="MS PGothic" panose="020B0600070205080204" pitchFamily="34" charset="-128"/>
              </a:rPr>
              <a:t>この 2 枚のスライドのテンプレートを使用して、アジャイル プロジェクト計画の詳細をチームや関係者と共有できます。このテンプレートは、特定のタイムラインにおけるプロジェクトの進行状況を明確に示します。また、空白またはサンプル データ付きで利用できるため、ニーズに合わせてカスタマイズできます。 </a:t>
            </a:r>
          </a:p>
          <a:p>
            <a:pPr algn="l" rtl="0">
              <a:lnSpc>
                <a:spcPct val="150000"/>
              </a:lnSpc>
              <a:spcBef>
                <a:spcPts val="0"/>
              </a:spcBef>
              <a:spcAft>
                <a:spcPts val="1200"/>
              </a:spcAft>
            </a:pPr>
            <a:r>
              <a:rPr lang="ja-JP" sz="16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600" b="0" i="0" u="none" strike="noStrike" dirty="0">
                <a:solidFill>
                  <a:srgbClr val="000000"/>
                </a:solidFill>
                <a:effectLst/>
                <a:latin typeface="Century Gothic" panose="020B0502020202020204" pitchFamily="34" charset="0"/>
                <a:ea typeface="MS PGothic" panose="020B0600070205080204" pitchFamily="34" charset="-128"/>
              </a:rPr>
              <a:t>最初のスライドで、プロジェクトの成果物と範囲を入力します。テンプレートには、プロジェクトのタスク、所有者、開始日と終了日、タスクのステータスをリスト化するためのスペースも用意されています。リスク列でタスクが期日超過になる可能性があるかどうかを示し、2 枚目のスライドにあるカスタマイズ可能な色分けされた棒グラフを使用してスプリントを視覚化します。</a:t>
            </a:r>
          </a:p>
        </p:txBody>
      </p:sp>
      <p:pic>
        <p:nvPicPr>
          <p:cNvPr id="4" name="Picture 3">
            <a:extLst>
              <a:ext uri="{FF2B5EF4-FFF2-40B4-BE49-F238E27FC236}">
                <a16:creationId xmlns:a16="http://schemas.microsoft.com/office/drawing/2014/main" id="{5ED1A6B2-3F70-9202-76A7-8DF52BF4F6A4}"/>
              </a:ext>
            </a:extLst>
          </p:cNvPr>
          <p:cNvPicPr>
            <a:picLocks noChangeAspect="1"/>
          </p:cNvPicPr>
          <p:nvPr/>
        </p:nvPicPr>
        <p:blipFill>
          <a:blip r:embed="rId2"/>
          <a:stretch>
            <a:fillRect/>
          </a:stretch>
        </p:blipFill>
        <p:spPr>
          <a:xfrm>
            <a:off x="6339794" y="1347344"/>
            <a:ext cx="4999153" cy="2812024"/>
          </a:xfrm>
          <a:prstGeom prst="rect">
            <a:avLst/>
          </a:prstGeom>
          <a:effectLst>
            <a:outerShdw blurRad="63500" dist="25400" dir="5400000" algn="ctr" rotWithShape="0">
              <a:srgbClr val="000000">
                <a:alpha val="43000"/>
              </a:srgbClr>
            </a:outerShdw>
          </a:effectLst>
        </p:spPr>
      </p:pic>
      <p:pic>
        <p:nvPicPr>
          <p:cNvPr id="5" name="Picture 4">
            <a:extLst>
              <a:ext uri="{FF2B5EF4-FFF2-40B4-BE49-F238E27FC236}">
                <a16:creationId xmlns:a16="http://schemas.microsoft.com/office/drawing/2014/main" id="{6E0C24E4-1446-5D00-F3E3-2A5B93E4D806}"/>
              </a:ext>
            </a:extLst>
          </p:cNvPr>
          <p:cNvPicPr>
            <a:picLocks noChangeAspect="1"/>
          </p:cNvPicPr>
          <p:nvPr/>
        </p:nvPicPr>
        <p:blipFill>
          <a:blip r:embed="rId3"/>
          <a:stretch>
            <a:fillRect/>
          </a:stretch>
        </p:blipFill>
        <p:spPr>
          <a:xfrm>
            <a:off x="6872540" y="3720851"/>
            <a:ext cx="4999153" cy="2812024"/>
          </a:xfrm>
          <a:prstGeom prst="rect">
            <a:avLst/>
          </a:prstGeom>
          <a:effectLst>
            <a:outerShdw blurRad="63500" dist="25400" dir="5400000" algn="ctr" rotWithShape="0">
              <a:srgbClr val="000000">
                <a:alpha val="43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rtl="0"/>
            <a:r>
              <a:rPr lang="ja-JP">
                <a:solidFill>
                  <a:schemeClr val="tx1">
                    <a:lumMod val="65000"/>
                    <a:lumOff val="35000"/>
                  </a:schemeClr>
                </a:solidFill>
                <a:latin typeface="Century Gothic" panose="020B0502020202020204" pitchFamily="34" charset="0"/>
                <a:ea typeface="MS PGothic" panose="020B0600070205080204" pitchFamily="34" charset="-128"/>
              </a:rPr>
              <a:t>アジャイル プロジェクト計画テンプレート </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349842702"/>
              </p:ext>
            </p:extLst>
          </p:nvPr>
        </p:nvGraphicFramePr>
        <p:xfrm>
          <a:off x="327121" y="1259632"/>
          <a:ext cx="11548449" cy="4888116"/>
        </p:xfrm>
        <a:graphic>
          <a:graphicData uri="http://schemas.openxmlformats.org/drawingml/2006/table">
            <a:tbl>
              <a:tblPr firstRow="1" bandRow="1">
                <a:tableStyleId>{5C22544A-7EE6-4342-B048-85BDC9FD1C3A}</a:tableStyleId>
              </a:tblPr>
              <a:tblGrid>
                <a:gridCol w="612916">
                  <a:extLst>
                    <a:ext uri="{9D8B030D-6E8A-4147-A177-3AD203B41FA5}">
                      <a16:colId xmlns:a16="http://schemas.microsoft.com/office/drawing/2014/main" val="1672129667"/>
                    </a:ext>
                  </a:extLst>
                </a:gridCol>
                <a:gridCol w="1448600">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86968">
                  <a:extLst>
                    <a:ext uri="{9D8B030D-6E8A-4147-A177-3AD203B41FA5}">
                      <a16:colId xmlns:a16="http://schemas.microsoft.com/office/drawing/2014/main" val="3893106002"/>
                    </a:ext>
                  </a:extLst>
                </a:gridCol>
                <a:gridCol w="1093861">
                  <a:extLst>
                    <a:ext uri="{9D8B030D-6E8A-4147-A177-3AD203B41FA5}">
                      <a16:colId xmlns:a16="http://schemas.microsoft.com/office/drawing/2014/main" val="1453603295"/>
                    </a:ext>
                  </a:extLst>
                </a:gridCol>
                <a:gridCol w="2990088">
                  <a:extLst>
                    <a:ext uri="{9D8B030D-6E8A-4147-A177-3AD203B41FA5}">
                      <a16:colId xmlns:a16="http://schemas.microsoft.com/office/drawing/2014/main" val="3405603126"/>
                    </a:ext>
                  </a:extLst>
                </a:gridCol>
              </a:tblGrid>
              <a:tr h="380271">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リスクあり</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タスク名</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機能タイプ</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担当者</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ストーリー ポイント</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期間 </a:t>
                      </a:r>
                      <a:r>
                        <a:rPr lang="ja-JP" sz="900" b="0" baseline="0" dirty="0">
                          <a:solidFill>
                            <a:schemeClr val="tx1"/>
                          </a:solidFill>
                          <a:latin typeface="Century Gothic" panose="020B0502020202020204" pitchFamily="34" charset="0"/>
                          <a:ea typeface="MS PGothic" panose="020B0600070205080204" pitchFamily="34" charset="-128"/>
                        </a:rPr>
                        <a:t>(日数)</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ステータス</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コメント</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1636224046"/>
              </p:ext>
            </p:extLst>
          </p:nvPr>
        </p:nvGraphicFramePr>
        <p:xfrm>
          <a:off x="737118" y="401633"/>
          <a:ext cx="1114371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6968">
                  <a:extLst>
                    <a:ext uri="{9D8B030D-6E8A-4147-A177-3AD203B41FA5}">
                      <a16:colId xmlns:a16="http://schemas.microsoft.com/office/drawing/2014/main" val="187052363"/>
                    </a:ext>
                  </a:extLst>
                </a:gridCol>
                <a:gridCol w="1097280">
                  <a:extLst>
                    <a:ext uri="{9D8B030D-6E8A-4147-A177-3AD203B41FA5}">
                      <a16:colId xmlns:a16="http://schemas.microsoft.com/office/drawing/2014/main" val="745651107"/>
                    </a:ext>
                  </a:extLst>
                </a:gridCol>
                <a:gridCol w="2991933">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rtl="0"/>
            <a:r>
              <a:rPr lang="ja-JP">
                <a:solidFill>
                  <a:schemeClr val="tx1">
                    <a:lumMod val="65000"/>
                    <a:lumOff val="35000"/>
                  </a:schemeClr>
                </a:solidFill>
                <a:latin typeface="Century Gothic" panose="020B0502020202020204" pitchFamily="34" charset="0"/>
                <a:ea typeface="MS PGothic" panose="020B0600070205080204" pitchFamily="34" charset="-128"/>
              </a:rPr>
              <a:t>アジャイル プロジェクト計画テンプレート </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008038605"/>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2785145916"/>
              </p:ext>
            </p:extLst>
          </p:nvPr>
        </p:nvGraphicFramePr>
        <p:xfrm>
          <a:off x="737118" y="401633"/>
          <a:ext cx="11141871"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6968">
                  <a:extLst>
                    <a:ext uri="{9D8B030D-6E8A-4147-A177-3AD203B41FA5}">
                      <a16:colId xmlns:a16="http://schemas.microsoft.com/office/drawing/2014/main" val="187052363"/>
                    </a:ext>
                  </a:extLst>
                </a:gridCol>
                <a:gridCol w="1097280">
                  <a:extLst>
                    <a:ext uri="{9D8B030D-6E8A-4147-A177-3AD203B41FA5}">
                      <a16:colId xmlns:a16="http://schemas.microsoft.com/office/drawing/2014/main" val="745651107"/>
                    </a:ext>
                  </a:extLst>
                </a:gridCol>
                <a:gridCol w="2990088">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8136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rtl="0"/>
            <a:r>
              <a:rPr lang="ja-JP" b="1">
                <a:solidFill>
                  <a:schemeClr val="tx1">
                    <a:lumMod val="65000"/>
                    <a:lumOff val="35000"/>
                  </a:schemeClr>
                </a:solidFill>
                <a:latin typeface="Century Gothic" panose="020B0502020202020204" pitchFamily="34" charset="0"/>
                <a:ea typeface="MS PGothic" panose="020B0600070205080204" pitchFamily="34" charset="-128"/>
              </a:rPr>
              <a:t>サンプル</a:t>
            </a:r>
            <a:r>
              <a:rPr lang="ja-JP">
                <a:solidFill>
                  <a:schemeClr val="tx1">
                    <a:lumMod val="65000"/>
                    <a:lumOff val="35000"/>
                  </a:schemeClr>
                </a:solidFill>
                <a:latin typeface="Century Gothic" panose="020B0502020202020204" pitchFamily="34" charset="0"/>
                <a:ea typeface="MS PGothic" panose="020B0600070205080204" pitchFamily="34" charset="-128"/>
              </a:rPr>
              <a:t> アジャイル プロジェクト計画テンプレート</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833424056"/>
              </p:ext>
            </p:extLst>
          </p:nvPr>
        </p:nvGraphicFramePr>
        <p:xfrm>
          <a:off x="327121" y="1259632"/>
          <a:ext cx="11534508" cy="4888116"/>
        </p:xfrm>
        <a:graphic>
          <a:graphicData uri="http://schemas.openxmlformats.org/drawingml/2006/table">
            <a:tbl>
              <a:tblPr firstRow="1" bandRow="1">
                <a:tableStyleId>{5C22544A-7EE6-4342-B048-85BDC9FD1C3A}</a:tableStyleId>
              </a:tblPr>
              <a:tblGrid>
                <a:gridCol w="612648">
                  <a:extLst>
                    <a:ext uri="{9D8B030D-6E8A-4147-A177-3AD203B41FA5}">
                      <a16:colId xmlns:a16="http://schemas.microsoft.com/office/drawing/2014/main" val="1672129667"/>
                    </a:ext>
                  </a:extLst>
                </a:gridCol>
                <a:gridCol w="1431508">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86968">
                  <a:extLst>
                    <a:ext uri="{9D8B030D-6E8A-4147-A177-3AD203B41FA5}">
                      <a16:colId xmlns:a16="http://schemas.microsoft.com/office/drawing/2014/main" val="3893106002"/>
                    </a:ext>
                  </a:extLst>
                </a:gridCol>
                <a:gridCol w="1097280">
                  <a:extLst>
                    <a:ext uri="{9D8B030D-6E8A-4147-A177-3AD203B41FA5}">
                      <a16:colId xmlns:a16="http://schemas.microsoft.com/office/drawing/2014/main" val="1453603295"/>
                    </a:ext>
                  </a:extLst>
                </a:gridCol>
                <a:gridCol w="2990088">
                  <a:extLst>
                    <a:ext uri="{9D8B030D-6E8A-4147-A177-3AD203B41FA5}">
                      <a16:colId xmlns:a16="http://schemas.microsoft.com/office/drawing/2014/main" val="3405603126"/>
                    </a:ext>
                  </a:extLst>
                </a:gridCol>
              </a:tblGrid>
              <a:tr h="380271">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リスクあり</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タスク名</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機能タイプ</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担当者</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ストーリー ポイント</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期間 </a:t>
                      </a:r>
                      <a:r>
                        <a:rPr lang="ja-JP" sz="900" b="0" baseline="0" dirty="0">
                          <a:solidFill>
                            <a:schemeClr val="tx1"/>
                          </a:solidFill>
                          <a:latin typeface="Century Gothic" panose="020B0502020202020204" pitchFamily="34" charset="0"/>
                          <a:ea typeface="MS PGothic" panose="020B0600070205080204" pitchFamily="34" charset="-128"/>
                        </a:rPr>
                        <a:t>(日数)</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ステータス</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コメント</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アレックス・B.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フランク・C.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完了</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進行中</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期日超過</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アレックス・B.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承認済み</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フランク・C.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要レビュー</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シャリ・W.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保留中</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シャリ・W.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アレックス・B.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未開始</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ケネディ・K.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未開始</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10/05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kern="1200" baseline="0" dirty="0">
                          <a:solidFill>
                            <a:schemeClr val="tx1"/>
                          </a:solidFill>
                          <a:latin typeface="Century Gothic" panose="020B0502020202020204" pitchFamily="34" charset="0"/>
                          <a:ea typeface="MS PGothic" panose="020B0600070205080204" pitchFamily="34" charset="-128"/>
                          <a:cs typeface="+mn-cs"/>
                        </a:rPr>
                        <a:t>未開始</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2609906715"/>
              </p:ext>
            </p:extLst>
          </p:nvPr>
        </p:nvGraphicFramePr>
        <p:xfrm>
          <a:off x="737118" y="401633"/>
          <a:ext cx="11141871"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6968">
                  <a:extLst>
                    <a:ext uri="{9D8B030D-6E8A-4147-A177-3AD203B41FA5}">
                      <a16:colId xmlns:a16="http://schemas.microsoft.com/office/drawing/2014/main" val="187052363"/>
                    </a:ext>
                  </a:extLst>
                </a:gridCol>
                <a:gridCol w="1097280">
                  <a:extLst>
                    <a:ext uri="{9D8B030D-6E8A-4147-A177-3AD203B41FA5}">
                      <a16:colId xmlns:a16="http://schemas.microsoft.com/office/drawing/2014/main" val="745651107"/>
                    </a:ext>
                  </a:extLst>
                </a:gridCol>
                <a:gridCol w="2990088">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0" baseline="0">
                          <a:solidFill>
                            <a:schemeClr val="tx1"/>
                          </a:solidFill>
                          <a:latin typeface="Century Gothic" panose="020B0502020202020204" pitchFamily="34" charset="0"/>
                          <a:ea typeface="MS PGothic" panose="020B0600070205080204" pitchFamily="34" charset="-128"/>
                        </a:rPr>
                        <a:t>製品リリース</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aseline="0">
                          <a:solidFill>
                            <a:schemeClr val="tx1"/>
                          </a:solidFill>
                          <a:latin typeface="Century Gothic" panose="020B0502020202020204" pitchFamily="34" charset="0"/>
                          <a:ea typeface="MS PGothic" panose="020B0600070205080204" pitchFamily="34" charset="-128"/>
                        </a:rPr>
                        <a:t>アレックス・B.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rtl="0"/>
            <a:r>
              <a:rPr lang="ja-JP" b="1">
                <a:solidFill>
                  <a:schemeClr val="tx1">
                    <a:lumMod val="65000"/>
                    <a:lumOff val="35000"/>
                  </a:schemeClr>
                </a:solidFill>
                <a:latin typeface="Century Gothic" panose="020B0502020202020204" pitchFamily="34" charset="0"/>
                <a:ea typeface="MS PGothic" panose="020B0600070205080204" pitchFamily="34" charset="-128"/>
              </a:rPr>
              <a:t>サンプル</a:t>
            </a:r>
            <a:r>
              <a:rPr lang="ja-JP">
                <a:solidFill>
                  <a:schemeClr val="tx1">
                    <a:lumMod val="65000"/>
                    <a:lumOff val="35000"/>
                  </a:schemeClr>
                </a:solidFill>
                <a:latin typeface="Century Gothic" panose="020B0502020202020204" pitchFamily="34" charset="0"/>
                <a:ea typeface="MS PGothic" panose="020B0600070205080204" pitchFamily="34" charset="-128"/>
              </a:rPr>
              <a:t> アジャイル プロジェクト計画テンプレート</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1778001541"/>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ja-JP" sz="1000">
                <a:latin typeface="Century Gothic" panose="020B0502020202020204" pitchFamily="34" charset="0"/>
                <a:ea typeface="MS PGothic" panose="020B0600070205080204" pitchFamily="34" charset="-128"/>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3701820698"/>
              </p:ext>
            </p:extLst>
          </p:nvPr>
        </p:nvGraphicFramePr>
        <p:xfrm>
          <a:off x="737118" y="401633"/>
          <a:ext cx="11144014"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9111">
                  <a:extLst>
                    <a:ext uri="{9D8B030D-6E8A-4147-A177-3AD203B41FA5}">
                      <a16:colId xmlns:a16="http://schemas.microsoft.com/office/drawing/2014/main" val="187052363"/>
                    </a:ext>
                  </a:extLst>
                </a:gridCol>
                <a:gridCol w="1097280">
                  <a:extLst>
                    <a:ext uri="{9D8B030D-6E8A-4147-A177-3AD203B41FA5}">
                      <a16:colId xmlns:a16="http://schemas.microsoft.com/office/drawing/2014/main" val="745651107"/>
                    </a:ext>
                  </a:extLst>
                </a:gridCol>
                <a:gridCol w="2990088">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0" baseline="0" dirty="0">
                          <a:solidFill>
                            <a:schemeClr val="tx1"/>
                          </a:solidFill>
                          <a:latin typeface="Century Gothic" panose="020B0502020202020204" pitchFamily="34" charset="0"/>
                          <a:ea typeface="MS PGothic" panose="020B0600070205080204" pitchFamily="34" charset="-128"/>
                        </a:rPr>
                        <a:t>製品リリース</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aseline="0" dirty="0">
                          <a:solidFill>
                            <a:schemeClr val="tx1"/>
                          </a:solidFill>
                          <a:latin typeface="Century Gothic" panose="020B0502020202020204" pitchFamily="34" charset="0"/>
                          <a:ea typeface="MS PGothic" panose="020B0600070205080204" pitchFamily="34" charset="-128"/>
                        </a:rPr>
                        <a:t>アレックス・B.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
        <p:nvSpPr>
          <p:cNvPr id="2" name="TextBox 1">
            <a:extLst>
              <a:ext uri="{FF2B5EF4-FFF2-40B4-BE49-F238E27FC236}">
                <a16:creationId xmlns:a16="http://schemas.microsoft.com/office/drawing/2014/main" id="{1AD84C72-B29D-0D17-C87D-0946449CC2EC}"/>
              </a:ext>
            </a:extLst>
          </p:cNvPr>
          <p:cNvSpPr txBox="1"/>
          <p:nvPr/>
        </p:nvSpPr>
        <p:spPr>
          <a:xfrm>
            <a:off x="448962" y="6495538"/>
            <a:ext cx="11262535" cy="276999"/>
          </a:xfrm>
          <a:prstGeom prst="rect">
            <a:avLst/>
          </a:prstGeom>
          <a:noFill/>
        </p:spPr>
        <p:txBody>
          <a:bodyPr wrap="square" rtlCol="0">
            <a:spAutoFit/>
          </a:bodyPr>
          <a:lstStyle/>
          <a:p>
            <a:pPr marL="0" marR="0" algn="ctr" rtl="0"/>
            <a:r>
              <a:rPr lang="ja-JP" sz="1200" i="1">
                <a:solidFill>
                  <a:srgbClr val="001033"/>
                </a:solidFill>
                <a:effectLst/>
                <a:latin typeface="Century Gothic" panose="020B0502020202020204" pitchFamily="34" charset="0"/>
                <a:ea typeface="MS PGothic" panose="020B0600070205080204" pitchFamily="34" charset="-128"/>
                <a:cs typeface="Century Gothic" panose="020B0502020202020204" pitchFamily="34" charset="0"/>
              </a:rPr>
              <a:t>Smartsheet, Inc. 提供</a:t>
            </a:r>
          </a:p>
        </p:txBody>
      </p:sp>
    </p:spTree>
    <p:extLst>
      <p:ext uri="{BB962C8B-B14F-4D97-AF65-F5344CB8AC3E}">
        <p14:creationId xmlns:p14="http://schemas.microsoft.com/office/powerpoint/2010/main" val="29190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38893225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4827</TotalTime>
  <Words>739</Words>
  <Application>Microsoft Office PowerPoint</Application>
  <PresentationFormat>Widescreen</PresentationFormat>
  <Paragraphs>221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13</cp:revision>
  <cp:lastPrinted>2020-08-31T22:23:58Z</cp:lastPrinted>
  <dcterms:created xsi:type="dcterms:W3CDTF">2020-09-16T17:09:31Z</dcterms:created>
  <dcterms:modified xsi:type="dcterms:W3CDTF">2025-05-01T05:58:32Z</dcterms:modified>
</cp:coreProperties>
</file>