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A2"/>
    <a:srgbClr val="DED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026FE-5B9D-45FB-AD63-5438D79FA0EC}" v="5" dt="2024-08-22T17:36:0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>
        <p:scale>
          <a:sx n="100" d="100"/>
          <a:sy n="100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BA026FE-5B9D-45FB-AD63-5438D79FA0EC}"/>
    <pc:docChg chg="undo custSel addSld modSld">
      <pc:chgData name="Bess Dunlevy" userId="dd4b9a8537dbe9d0" providerId="LiveId" clId="{2BA026FE-5B9D-45FB-AD63-5438D79FA0EC}" dt="2024-08-22T17:36:28.218" v="100" actId="14734"/>
      <pc:docMkLst>
        <pc:docMk/>
      </pc:docMkLst>
      <pc:sldChg chg="modSp mod">
        <pc:chgData name="Bess Dunlevy" userId="dd4b9a8537dbe9d0" providerId="LiveId" clId="{2BA026FE-5B9D-45FB-AD63-5438D79FA0EC}" dt="2024-08-22T17:34:33.038" v="6" actId="20577"/>
        <pc:sldMkLst>
          <pc:docMk/>
          <pc:sldMk cId="3292755162" sldId="256"/>
        </pc:sldMkLst>
        <pc:spChg chg="mod">
          <ac:chgData name="Bess Dunlevy" userId="dd4b9a8537dbe9d0" providerId="LiveId" clId="{2BA026FE-5B9D-45FB-AD63-5438D79FA0EC}" dt="2024-08-22T17:34:33.038" v="6" actId="20577"/>
          <ac:spMkLst>
            <pc:docMk/>
            <pc:sldMk cId="3292755162" sldId="256"/>
            <ac:spMk id="4" creationId="{D80FC046-C3B0-E330-281F-B33CC2621C15}"/>
          </ac:spMkLst>
        </pc:spChg>
      </pc:sldChg>
      <pc:sldChg chg="modSp mod">
        <pc:chgData name="Bess Dunlevy" userId="dd4b9a8537dbe9d0" providerId="LiveId" clId="{2BA026FE-5B9D-45FB-AD63-5438D79FA0EC}" dt="2024-08-22T17:34:39.750" v="7" actId="1076"/>
        <pc:sldMkLst>
          <pc:docMk/>
          <pc:sldMk cId="1645868578" sldId="261"/>
        </pc:sldMkLst>
        <pc:graphicFrameChg chg="mod">
          <ac:chgData name="Bess Dunlevy" userId="dd4b9a8537dbe9d0" providerId="LiveId" clId="{2BA026FE-5B9D-45FB-AD63-5438D79FA0EC}" dt="2024-08-22T17:34:39.750" v="7" actId="1076"/>
          <ac:graphicFrameMkLst>
            <pc:docMk/>
            <pc:sldMk cId="1645868578" sldId="261"/>
            <ac:graphicFrameMk id="3" creationId="{CF57C705-F6C3-2C88-1FE9-828F8548BBF8}"/>
          </ac:graphicFrameMkLst>
        </pc:graphicFrameChg>
      </pc:sldChg>
      <pc:sldChg chg="addSp delSp modSp new mod">
        <pc:chgData name="Bess Dunlevy" userId="dd4b9a8537dbe9d0" providerId="LiveId" clId="{2BA026FE-5B9D-45FB-AD63-5438D79FA0EC}" dt="2024-08-22T17:36:28.218" v="100" actId="14734"/>
        <pc:sldMkLst>
          <pc:docMk/>
          <pc:sldMk cId="1602417049" sldId="262"/>
        </pc:sldMkLst>
        <pc:spChg chg="add del">
          <ac:chgData name="Bess Dunlevy" userId="dd4b9a8537dbe9d0" providerId="LiveId" clId="{2BA026FE-5B9D-45FB-AD63-5438D79FA0EC}" dt="2024-08-22T17:35:15.405" v="11" actId="22"/>
          <ac:spMkLst>
            <pc:docMk/>
            <pc:sldMk cId="1602417049" sldId="262"/>
            <ac:spMk id="3" creationId="{E939CECD-9692-49B3-E330-2A9BDCF18003}"/>
          </ac:spMkLst>
        </pc:spChg>
        <pc:spChg chg="add mod">
          <ac:chgData name="Bess Dunlevy" userId="dd4b9a8537dbe9d0" providerId="LiveId" clId="{2BA026FE-5B9D-45FB-AD63-5438D79FA0EC}" dt="2024-08-22T17:35:20.384" v="13"/>
          <ac:spMkLst>
            <pc:docMk/>
            <pc:sldMk cId="1602417049" sldId="262"/>
            <ac:spMk id="5" creationId="{C1267218-9A79-963B-41D9-B6CAB704984B}"/>
          </ac:spMkLst>
        </pc:spChg>
        <pc:spChg chg="add mod">
          <ac:chgData name="Bess Dunlevy" userId="dd4b9a8537dbe9d0" providerId="LiveId" clId="{2BA026FE-5B9D-45FB-AD63-5438D79FA0EC}" dt="2024-08-22T17:35:20.384" v="13"/>
          <ac:spMkLst>
            <pc:docMk/>
            <pc:sldMk cId="1602417049" sldId="262"/>
            <ac:spMk id="6" creationId="{68F84E97-A3E6-8020-5222-673CBC1BA212}"/>
          </ac:spMkLst>
        </pc:spChg>
        <pc:spChg chg="add mod">
          <ac:chgData name="Bess Dunlevy" userId="dd4b9a8537dbe9d0" providerId="LiveId" clId="{2BA026FE-5B9D-45FB-AD63-5438D79FA0EC}" dt="2024-08-22T17:35:59.286" v="90" actId="20577"/>
          <ac:spMkLst>
            <pc:docMk/>
            <pc:sldMk cId="1602417049" sldId="262"/>
            <ac:spMk id="8" creationId="{BC8D7D17-7AF2-4D25-8DC9-3491D8178BBD}"/>
          </ac:spMkLst>
        </pc:spChg>
        <pc:graphicFrameChg chg="add mod">
          <ac:chgData name="Bess Dunlevy" userId="dd4b9a8537dbe9d0" providerId="LiveId" clId="{2BA026FE-5B9D-45FB-AD63-5438D79FA0EC}" dt="2024-08-22T17:35:17.922" v="12"/>
          <ac:graphicFrameMkLst>
            <pc:docMk/>
            <pc:sldMk cId="1602417049" sldId="262"/>
            <ac:graphicFrameMk id="4" creationId="{4EC4794A-FDB5-C1DC-CC69-248187CA8C8F}"/>
          </ac:graphicFrameMkLst>
        </pc:graphicFrameChg>
        <pc:graphicFrameChg chg="add mod modGraphic">
          <ac:chgData name="Bess Dunlevy" userId="dd4b9a8537dbe9d0" providerId="LiveId" clId="{2BA026FE-5B9D-45FB-AD63-5438D79FA0EC}" dt="2024-08-22T17:36:28.218" v="100" actId="14734"/>
          <ac:graphicFrameMkLst>
            <pc:docMk/>
            <pc:sldMk cId="1602417049" sldId="262"/>
            <ac:graphicFrameMk id="7" creationId="{0A690AD7-F606-E68E-5046-5908C064D892}"/>
          </ac:graphicFrameMkLst>
        </pc:graphicFrameChg>
        <pc:picChg chg="add mod">
          <ac:chgData name="Bess Dunlevy" userId="dd4b9a8537dbe9d0" providerId="LiveId" clId="{2BA026FE-5B9D-45FB-AD63-5438D79FA0EC}" dt="2024-08-22T17:36:06.763" v="92" actId="1076"/>
          <ac:picMkLst>
            <pc:docMk/>
            <pc:sldMk cId="1602417049" sldId="262"/>
            <ac:picMk id="9" creationId="{26D4701E-C051-9287-40FB-E69217B4C506}"/>
          </ac:picMkLst>
        </pc:picChg>
        <pc:picChg chg="add mod">
          <ac:chgData name="Bess Dunlevy" userId="dd4b9a8537dbe9d0" providerId="LiveId" clId="{2BA026FE-5B9D-45FB-AD63-5438D79FA0EC}" dt="2024-08-22T17:35:20.384" v="13"/>
          <ac:picMkLst>
            <pc:docMk/>
            <pc:sldMk cId="1602417049" sldId="262"/>
            <ac:picMk id="3073" creationId="{76BD34BE-784A-E77F-D7EC-D4CA001052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CD39-AF65-47C8-87DD-8C8F2B4B499E}" type="datetimeFigureOut">
              <a:rPr lang="en-US" altLang="ja-JP" smtClean="0"/>
              <a:t>10/28/2024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2EA4-6F69-4BEB-A0F1-D0427837D2BD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238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EA4-6F69-4BEB-A0F1-D0427837D2BD}" type="slidenum">
              <a:rPr lang="zh-CN" altLang="en-US" smtClean="0"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fld>
            <a:endParaRPr lang="zh-CN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7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EA4-6F69-4BEB-A0F1-D0427837D2BD}" type="slidenum">
              <a:rPr lang="zh-CN" altLang="en-US" smtClean="0">
                <a:latin typeface="Century Gothic" panose="020B0502020202020204" pitchFamily="34" charset="0"/>
                <a:ea typeface="MS PGothic" panose="020B0600070205080204" pitchFamily="34" charset="-128"/>
              </a:rPr>
              <a:t>2</a:t>
            </a:fld>
            <a:endParaRPr lang="zh-CN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94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EA4-6F69-4BEB-A0F1-D0427837D2BD}" type="slidenum">
              <a:rPr lang="zh-CN" altLang="en-US" smtClean="0">
                <a:latin typeface="Century Gothic" panose="020B0502020202020204" pitchFamily="34" charset="0"/>
                <a:ea typeface="MS PGothic" panose="020B0600070205080204" pitchFamily="34" charset="-128"/>
              </a:rPr>
              <a:t>3</a:t>
            </a:fld>
            <a:endParaRPr lang="zh-CN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75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EA4-6F69-4BEB-A0F1-D0427837D2BD}" type="slidenum">
              <a:rPr lang="zh-CN" altLang="en-US" smtClean="0">
                <a:latin typeface="Century Gothic" panose="020B0502020202020204" pitchFamily="34" charset="0"/>
                <a:ea typeface="MS PGothic" panose="020B0600070205080204" pitchFamily="34" charset="-128"/>
              </a:rPr>
              <a:t>4</a:t>
            </a:fld>
            <a:endParaRPr lang="zh-CN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46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2EA4-6F69-4BEB-A0F1-D0427837D2BD}" type="slidenum">
              <a:rPr lang="zh-CN" altLang="en-US" smtClean="0">
                <a:latin typeface="Century Gothic" panose="020B0502020202020204" pitchFamily="34" charset="0"/>
                <a:ea typeface="MS PGothic" panose="020B0600070205080204" pitchFamily="34" charset="-128"/>
              </a:rPr>
              <a:t>5</a:t>
            </a:fld>
            <a:endParaRPr lang="zh-CN" alt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80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67F3-00F5-A61A-3989-749707BF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7F74B-D3A6-8043-E407-234F57D9C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9480-24C3-F91A-B922-010791F7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6D22-A773-FBFE-DDC9-6C962F57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C412-F075-D063-DAAF-FAD9F53B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3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768A-6DF8-CDFA-5E4F-F25B085A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87D6D-6558-3FBD-6099-E190FCD71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C81D-BE97-8978-2987-11F7ED4B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7B9B-7868-CC9E-EFB5-75CB7A42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A549-F319-4C10-CF41-F1D737CA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32D95-0054-B38C-9679-0D77CD807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D4C92-9969-6743-13C6-266FB7E4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72DFF-64B4-D7E7-0FFA-CD2B069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588D-1782-50C0-31BB-173B369A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99C9A-554A-7007-27EE-6C4EAD2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F6AE-86AA-481F-84F8-A5D4A4F6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5F0E-27FE-FA70-7713-533CEADA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B0831-2C12-2BD4-D9FE-0F0FA53A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4683-734E-9934-F3E0-EDAFEBDA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0C45-783D-56F5-69CF-B1714A70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BF3E-03BE-7067-6DB0-C0B7746C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D752-F117-9CCE-95BC-577301DE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97BD7-2BEA-9D78-0340-84233980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FCC1-647A-1931-BAC8-F66E100F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689E-ADF3-D8E8-40CA-B6318AE1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2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2DD1-0647-42FF-F0EF-C9F15EEE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79BC-F045-C9CA-1308-764A6F169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DA9A9-59F0-4ED6-57ED-6735C47B4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4F359-50B0-87CA-3921-4011D54A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D89C2-0349-495C-2AC2-2BF23CA9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3840C-453F-3111-1B0C-520B39AB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0AEA-3919-693E-D57B-AF37C719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420D-2027-9C7A-AF2A-3E08F3B6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4971-D461-A349-F92A-BF81D68A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AC43E-E219-C256-BBAF-AD2F6A63B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7274B-7FC4-4E89-4138-02E84770A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AC058-5501-E19A-17A3-72D821BB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11C5E-A7CA-6911-89F2-3F15FD99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8F304-6D38-1E4C-61C2-2929FA7A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F6BC-9AE5-6338-792D-FA21CFE9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6065C-1016-D78E-D8C4-E1068F5D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2EB4A-2216-80A5-EC25-4FFDB9C3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0B8DB-9520-AE80-1FA7-88676D8F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8DB74-BE3F-5CE9-AF5B-036B902B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30BB0-A0C6-E223-2162-606894F6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1D72-D5F1-B0F4-FC39-B7755AF4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9923-C28C-72A1-4695-745380C2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4A31-8925-790C-A5F2-C9A26FC4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C937B-934F-71D9-E187-D17AB7E7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30A23-1215-2638-D8EE-354625BE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2F9D8-8830-3887-EC23-2ED5493C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8BA91-CF15-31C6-C07F-BB4E3EE8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B78B-EB8D-2ACD-CD63-13F92FC4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57483-B014-44E9-23E2-3AE15F2E8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6393A-0C7C-D1C3-B86E-1AC9FAB9C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CBF7-C308-1335-D7D9-807F1993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A9C6-8DAE-4D0C-A1FB-C1BD0C49983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EB01-77A8-ECA6-CAAA-E823C2F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2A31C-AE18-B81E-89D8-8E17598C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2BC2-5025-43F1-BD50-98606B2F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2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2AC39-D0E3-438B-35C2-B6844832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D35F4-049A-2BD4-AD76-284A924E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FA6CB-7AD5-0EA7-821C-2FA1B4B4A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MS PGothic" panose="020B0600070205080204" pitchFamily="34" charset="-128"/>
              </a:defRPr>
            </a:lvl1pPr>
          </a:lstStyle>
          <a:p>
            <a:fld id="{20E9A9C6-8DAE-4D0C-A1FB-C1BD0C499832}" type="datetimeFigureOut">
              <a:rPr lang="en-US" altLang="ja-JP" smtClean="0"/>
              <a:pPr/>
              <a:t>10/28/2024</a:t>
            </a:fld>
            <a:endParaRPr lang="ja-JP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03C72-DC1C-035C-1267-201865D57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5EA7-9E1C-3212-BC6F-C5884EE11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  <a:ea typeface="MS PGothic" panose="020B0600070205080204" pitchFamily="34" charset="-128"/>
              </a:defRPr>
            </a:lvl1pPr>
          </a:lstStyle>
          <a:p>
            <a:fld id="{98042BC2-5025-43F1-BD50-98606B2F478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9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 Display" panose="020B000402020202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5D9A28-948B-7C32-7E85-6EDB0A02D1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FC046-C3B0-E330-281F-B33CC2621C15}"/>
              </a:ext>
            </a:extLst>
          </p:cNvPr>
          <p:cNvSpPr txBox="1"/>
          <p:nvPr/>
        </p:nvSpPr>
        <p:spPr>
          <a:xfrm>
            <a:off x="310551" y="319177"/>
            <a:ext cx="7108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基本的な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A3 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問題解決</a:t>
            </a:r>
            <a:b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スライド テンプレート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1754363-316F-4CFB-A83A-B38DF8317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240" y="375515"/>
            <a:ext cx="3431663" cy="682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C267A-C8A6-15E3-CB88-AB63F3A7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416"/>
          <a:stretch/>
        </p:blipFill>
        <p:spPr>
          <a:xfrm>
            <a:off x="310552" y="1890713"/>
            <a:ext cx="4515197" cy="34290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7929C2-57EC-5B2A-2323-D1CFE370F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88328"/>
              </p:ext>
            </p:extLst>
          </p:nvPr>
        </p:nvGraphicFramePr>
        <p:xfrm>
          <a:off x="5262113" y="1952388"/>
          <a:ext cx="6545796" cy="2309061"/>
        </p:xfrm>
        <a:graphic>
          <a:graphicData uri="http://schemas.openxmlformats.org/drawingml/2006/table">
            <a:tbl>
              <a:tblPr firstRow="1" firstCol="1" bandRow="1"/>
              <a:tblGrid>
                <a:gridCol w="1742536">
                  <a:extLst>
                    <a:ext uri="{9D8B030D-6E8A-4147-A177-3AD203B41FA5}">
                      <a16:colId xmlns:a16="http://schemas.microsoft.com/office/drawing/2014/main" val="46512938"/>
                    </a:ext>
                  </a:extLst>
                </a:gridCol>
                <a:gridCol w="4803260">
                  <a:extLst>
                    <a:ext uri="{9D8B030D-6E8A-4147-A177-3AD203B41FA5}">
                      <a16:colId xmlns:a16="http://schemas.microsoft.com/office/drawing/2014/main" val="3766193378"/>
                    </a:ext>
                  </a:extLst>
                </a:gridCol>
              </a:tblGrid>
              <a:tr h="76968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タイトル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タイトル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943"/>
                  </a:ext>
                </a:extLst>
              </a:tr>
              <a:tr h="76968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チーム リーダー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名前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48209"/>
                  </a:ext>
                </a:extLst>
              </a:tr>
              <a:tr h="769687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YY/MM/DD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9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7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087699-C70F-537F-12C1-9325CCFD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12031"/>
              </p:ext>
            </p:extLst>
          </p:nvPr>
        </p:nvGraphicFramePr>
        <p:xfrm>
          <a:off x="126520" y="189782"/>
          <a:ext cx="11938959" cy="6564705"/>
        </p:xfrm>
        <a:graphic>
          <a:graphicData uri="http://schemas.openxmlformats.org/drawingml/2006/table">
            <a:tbl>
              <a:tblPr firstRow="1" firstCol="1" bandRow="1"/>
              <a:tblGrid>
                <a:gridCol w="11938959">
                  <a:extLst>
                    <a:ext uri="{9D8B030D-6E8A-4147-A177-3AD203B41FA5}">
                      <a16:colId xmlns:a16="http://schemas.microsoft.com/office/drawing/2014/main" val="34447631"/>
                    </a:ext>
                  </a:extLst>
                </a:gridCol>
              </a:tblGrid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問題提示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35867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53653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現状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71243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786338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目標とする状態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15843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845225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根本原因分析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56994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01250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対策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78578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32204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結果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69966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984602"/>
                  </a:ext>
                </a:extLst>
              </a:tr>
              <a:tr h="27520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8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8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フォローアップ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40331"/>
                  </a:ext>
                </a:extLst>
              </a:tr>
              <a:tr h="66261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2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6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087699-C70F-537F-12C1-9325CCFD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87705"/>
              </p:ext>
            </p:extLst>
          </p:nvPr>
        </p:nvGraphicFramePr>
        <p:xfrm>
          <a:off x="117893" y="888946"/>
          <a:ext cx="11956214" cy="5842039"/>
        </p:xfrm>
        <a:graphic>
          <a:graphicData uri="http://schemas.openxmlformats.org/drawingml/2006/table">
            <a:tbl>
              <a:tblPr firstRow="1" firstCol="1" bandRow="1"/>
              <a:tblGrid>
                <a:gridCol w="11956214">
                  <a:extLst>
                    <a:ext uri="{9D8B030D-6E8A-4147-A177-3AD203B41FA5}">
                      <a16:colId xmlns:a16="http://schemas.microsoft.com/office/drawing/2014/main" val="34447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問題提示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3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説明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倉庫の在庫数量の精度は現在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75%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で、在庫切れや過剰在庫が頻繁に発生しています。これによって顧客満足度が影響を受け、業務コストが増加します。 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在庫データが不正確だと、注文処理の遅延、保有コストの増加、販売機会の損失が発生します。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53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現状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7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現在の精度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75%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在庫切れ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過剰在庫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在庫の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が最適なレベルを超過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顧客からの苦情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出荷の遅延に関連して、月あたり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786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目標とする状態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15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望ましい精度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95%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在庫切れ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件未満に削減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過剰在庫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過剰在庫を総在庫の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5%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に削減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顧客からの苦情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件未満に削減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84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根本原因分析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5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使用した方法</a:t>
                      </a:r>
                      <a:r>
                        <a:rPr lang="en-US" altLang="ja-JP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ja-JP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 Whys </a:t>
                      </a: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とフィッシュボーン図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特定された根本原因</a:t>
                      </a:r>
                      <a:r>
                        <a:rPr lang="en-US" altLang="ja-JP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データ入力エラー</a:t>
                      </a:r>
                      <a:r>
                        <a:rPr lang="en-US" altLang="ja-JP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手作業でのデータ入力はミスが発生しやすい。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トレーニングの欠如</a:t>
                      </a:r>
                      <a:r>
                        <a:rPr lang="en-US" altLang="ja-JP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スタッフが在庫管理システムに関する十分なトレーニングを受けていない。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一貫性のない手順</a:t>
                      </a:r>
                      <a:r>
                        <a:rPr lang="en-US" altLang="ja-JP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在庫数量の管理手順が標準化されていない。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システム統合の不備</a:t>
                      </a:r>
                      <a:r>
                        <a:rPr lang="en-US" altLang="ja-JP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b="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在庫管理システムが注文システムと完全に統合されていない。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01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対策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78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バーコード スキャンの実施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データ入力エラーを減らすために、バーコード スキャナーを導入する。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トレーニング プログラム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倉庫スタッフ向けに、在庫管理システムに関する包括的なトレーニング プログラムを開発および実施する。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手順の標準化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在庫数量の管理について、標準化された手順を作成および実施する。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システム統合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在庫管理システムをアップグレードし、注文システムと完全に統合する。 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32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結果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69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精度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実施から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か月で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92%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に改善。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在庫切れ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件に削減。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過剰在庫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過剰在庫を総在庫の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8%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に削減。</a:t>
                      </a:r>
                    </a:p>
                    <a:p>
                      <a:pPr marL="171450" marR="0" indent="-17145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顧客からの苦情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月あたり 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件に減少。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98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5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&gt;&gt;</a:t>
                      </a:r>
                      <a:r>
                        <a:rPr lang="ja-JP" altLang="en-US" sz="15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フォローアップ</a:t>
                      </a:r>
                    </a:p>
                  </a:txBody>
                  <a:tcPr marL="55589" marR="555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40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モニタリング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在庫数量の精度を引き続き毎月モニタリングし、必要に応じてプロセスを調整する。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継続的なトレーニング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倉庫スタッフ全員を対象に、四半期ごとの再教育セッションのスケジュールを立てる。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手順の監査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隔月の監査を実施して、標準化された手順の遵守を確認する。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フィードバック ループ</a:t>
                      </a: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スタッフが問題を報告して改善を提案するための、フィードバック メカニズムを確立する。</a:t>
                      </a:r>
                    </a:p>
                  </a:txBody>
                  <a:tcPr marL="55589" marR="55589" marT="18000" marB="18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276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57C705-F6C3-2C88-1FE9-828F8548B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96026"/>
              </p:ext>
            </p:extLst>
          </p:nvPr>
        </p:nvGraphicFramePr>
        <p:xfrm>
          <a:off x="1080000" y="102573"/>
          <a:ext cx="10980455" cy="719007"/>
        </p:xfrm>
        <a:graphic>
          <a:graphicData uri="http://schemas.openxmlformats.org/drawingml/2006/table">
            <a:tbl>
              <a:tblPr firstRow="1" firstCol="1" bandRow="1"/>
              <a:tblGrid>
                <a:gridCol w="2016731">
                  <a:extLst>
                    <a:ext uri="{9D8B030D-6E8A-4147-A177-3AD203B41FA5}">
                      <a16:colId xmlns:a16="http://schemas.microsoft.com/office/drawing/2014/main" val="46512938"/>
                    </a:ext>
                  </a:extLst>
                </a:gridCol>
                <a:gridCol w="8963724">
                  <a:extLst>
                    <a:ext uri="{9D8B030D-6E8A-4147-A177-3AD203B41FA5}">
                      <a16:colId xmlns:a16="http://schemas.microsoft.com/office/drawing/2014/main" val="3766193378"/>
                    </a:ext>
                  </a:extLst>
                </a:gridCol>
              </a:tblGrid>
              <a:tr h="23966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タイトル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倉庫の在庫数量の精度向上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943"/>
                  </a:ext>
                </a:extLst>
              </a:tr>
              <a:tr h="23966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チーム リーダー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Brooklyn Jansen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48209"/>
                  </a:ext>
                </a:extLst>
              </a:tr>
              <a:tr h="239669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900" b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YY/MM/DD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9678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C99FCDB-D655-B6D4-51BC-8853BBAC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93" y="147949"/>
            <a:ext cx="592355" cy="6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690AD7-F606-E68E-5046-5908C064D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04000"/>
              </p:ext>
            </p:extLst>
          </p:nvPr>
        </p:nvGraphicFramePr>
        <p:xfrm>
          <a:off x="181155" y="1259457"/>
          <a:ext cx="11829690" cy="5486229"/>
        </p:xfrm>
        <a:graphic>
          <a:graphicData uri="http://schemas.openxmlformats.org/drawingml/2006/table">
            <a:tbl>
              <a:tblPr firstRow="1" firstCol="1" bandRow="1"/>
              <a:tblGrid>
                <a:gridCol w="2136259">
                  <a:extLst>
                    <a:ext uri="{9D8B030D-6E8A-4147-A177-3AD203B41FA5}">
                      <a16:colId xmlns:a16="http://schemas.microsoft.com/office/drawing/2014/main" val="3377483502"/>
                    </a:ext>
                  </a:extLst>
                </a:gridCol>
                <a:gridCol w="9693431">
                  <a:extLst>
                    <a:ext uri="{9D8B030D-6E8A-4147-A177-3AD203B41FA5}">
                      <a16:colId xmlns:a16="http://schemas.microsoft.com/office/drawing/2014/main" val="950896361"/>
                    </a:ext>
                  </a:extLst>
                </a:gridCol>
              </a:tblGrid>
              <a:tr h="72461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問題解決テンプレートとは何ですか？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問題解決テンプレートは、問題の特定、分析、解決に使用する構造化されたツールです。計画・実行・評価・改善 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(PDCA)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サイクルに従っており、これらのレポートで一般的に使用される 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用紙にちなんで名付けられました。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793687"/>
                  </a:ext>
                </a:extLst>
              </a:tr>
              <a:tr h="167352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この 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テンプレートの主要なセクションは何ですか？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問題提示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対処している問題を明確に定義します。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現状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データと観察結果を使用して現在の状態を説明します。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目標とする状態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望ましい結果や将来の状態を概説します。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根本原因分析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問題の根本的な原因を特定します。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対策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根本原因に対処するためのアクションを提案します。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結果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対策を実施した後の結果を評価します。</a:t>
                      </a:r>
                    </a:p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ja-JP" altLang="en-US" sz="1200" u="sng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フォローアップ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改善を持続させ、ソリューションを標準化する上で必要となる、今後のアクションを列挙します。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881721"/>
                  </a:ext>
                </a:extLst>
              </a:tr>
              <a:tr h="102936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レポートの各セクションの責任者は誰ですか？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通常は所有者かチーム リーダーが、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レポートへの記入を調整する責任を負います。関連する専門知識や責任を有するチーム メンバーに、特定のセクションが割り当てられることもあります。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12663"/>
                  </a:ext>
                </a:extLst>
              </a:tr>
              <a:tr h="102936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レポートはどのくらいの頻度でレビューし、更新するべきですか？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特に実施フェーズとフォローアップ フェーズでは、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レポートのレビューを定期的に実行します。新しいデータが利用できるようになった場合、あるいは状況が変化した場合に更新を行います。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35576"/>
                  </a:ext>
                </a:extLst>
              </a:tr>
              <a:tr h="102936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この 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テンプレートはカスタマイズ可能ですか？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はい。この 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A3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テンプレートは、組織またはプロジェクトに固有のニーズや好みに合わせてカスタマイズできます。</a:t>
                      </a:r>
                      <a:r>
                        <a:rPr lang="en-US" altLang="ja-JP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PDCA </a:t>
                      </a:r>
                      <a:r>
                        <a:rPr lang="ja-JP" altLang="en-US" sz="1200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サイクルの中核要素が確実に維持されるようにします。</a:t>
                      </a:r>
                    </a:p>
                  </a:txBody>
                  <a:tcPr marL="51894" marR="51894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567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8D7D17-7AF2-4D25-8DC9-3491D8178BBD}"/>
              </a:ext>
            </a:extLst>
          </p:cNvPr>
          <p:cNvSpPr txBox="1"/>
          <p:nvPr/>
        </p:nvSpPr>
        <p:spPr>
          <a:xfrm>
            <a:off x="181155" y="203983"/>
            <a:ext cx="7108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A3 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問題解決に関</a:t>
            </a:r>
            <a:r>
              <a:rPr lang="ja-JP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する</a:t>
            </a:r>
            <a:br>
              <a:rPr lang="ja-JP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よ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くある質問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D4701E-C051-9287-40FB-E69217B4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 bwMode="auto">
          <a:xfrm>
            <a:off x="10295710" y="134236"/>
            <a:ext cx="1715135" cy="87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241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261295-192A-5C16-42C5-F2C0F05A1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43046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5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1938</Words>
  <Application>Microsoft Office PowerPoint</Application>
  <PresentationFormat>Widescreen</PresentationFormat>
  <Paragraphs>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Aptos</vt:lpstr>
      <vt:lpstr>Aptos Display</vt:lpstr>
      <vt:lpstr>Arial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Bess</dc:creator>
  <cp:lastModifiedBy>Lemon Tree</cp:lastModifiedBy>
  <cp:revision>5</cp:revision>
  <dcterms:created xsi:type="dcterms:W3CDTF">2024-08-22T17:07:43Z</dcterms:created>
  <dcterms:modified xsi:type="dcterms:W3CDTF">2024-10-28T12:26:35Z</dcterms:modified>
</cp:coreProperties>
</file>