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4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A0A"/>
    <a:srgbClr val="C15560"/>
    <a:srgbClr val="E0A200"/>
    <a:srgbClr val="BC827F"/>
    <a:srgbClr val="C33056"/>
    <a:srgbClr val="9AD0BA"/>
    <a:srgbClr val="A7DFC6"/>
    <a:srgbClr val="53B6C2"/>
    <a:srgbClr val="4CCECF"/>
    <a:srgbClr val="7D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00ADE-04EF-4929-98A5-DEC3610B2230}" v="1" dt="2024-08-22T19:42:12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743"/>
  </p:normalViewPr>
  <p:slideViewPr>
    <p:cSldViewPr snapToGrid="0" snapToObjects="1">
      <p:cViewPr>
        <p:scale>
          <a:sx n="100" d="100"/>
          <a:sy n="100" d="100"/>
        </p:scale>
        <p:origin x="72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7400ADE-04EF-4929-98A5-DEC3610B2230}"/>
    <pc:docChg chg="custSel modSld">
      <pc:chgData name="Bess Dunlevy" userId="dd4b9a8537dbe9d0" providerId="LiveId" clId="{37400ADE-04EF-4929-98A5-DEC3610B2230}" dt="2024-08-22T19:42:12.110" v="2" actId="14826"/>
      <pc:docMkLst>
        <pc:docMk/>
      </pc:docMkLst>
      <pc:sldChg chg="modSp mod">
        <pc:chgData name="Bess Dunlevy" userId="dd4b9a8537dbe9d0" providerId="LiveId" clId="{37400ADE-04EF-4929-98A5-DEC3610B2230}" dt="2024-08-22T19:42:12.110" v="2" actId="14826"/>
        <pc:sldMkLst>
          <pc:docMk/>
          <pc:sldMk cId="1508588292" sldId="342"/>
        </pc:sldMkLst>
        <pc:spChg chg="mod">
          <ac:chgData name="Bess Dunlevy" userId="dd4b9a8537dbe9d0" providerId="LiveId" clId="{37400ADE-04EF-4929-98A5-DEC3610B2230}" dt="2024-08-22T19:41:40.464" v="0" actId="20577"/>
          <ac:spMkLst>
            <pc:docMk/>
            <pc:sldMk cId="1508588292" sldId="342"/>
            <ac:spMk id="3" creationId="{C34A8630-9655-37EE-C42D-A33BD09AB850}"/>
          </ac:spMkLst>
        </pc:spChg>
        <pc:picChg chg="mod">
          <ac:chgData name="Bess Dunlevy" userId="dd4b9a8537dbe9d0" providerId="LiveId" clId="{37400ADE-04EF-4929-98A5-DEC3610B2230}" dt="2024-08-22T19:42:12.110" v="2" actId="14826"/>
          <ac:picMkLst>
            <pc:docMk/>
            <pc:sldMk cId="1508588292" sldId="342"/>
            <ac:picMk id="6" creationId="{B4147857-9824-7664-5C9A-308A8DA44372}"/>
          </ac:picMkLst>
        </pc:picChg>
      </pc:sldChg>
      <pc:sldChg chg="delSp mod">
        <pc:chgData name="Bess Dunlevy" userId="dd4b9a8537dbe9d0" providerId="LiveId" clId="{37400ADE-04EF-4929-98A5-DEC3610B2230}" dt="2024-08-22T19:41:44.127" v="1" actId="478"/>
        <pc:sldMkLst>
          <pc:docMk/>
          <pc:sldMk cId="3611836273" sldId="354"/>
        </pc:sldMkLst>
        <pc:spChg chg="del">
          <ac:chgData name="Bess Dunlevy" userId="dd4b9a8537dbe9d0" providerId="LiveId" clId="{37400ADE-04EF-4929-98A5-DEC3610B2230}" dt="2024-08-22T19:41:44.127" v="1" actId="478"/>
          <ac:spMkLst>
            <pc:docMk/>
            <pc:sldMk cId="3611836273" sldId="354"/>
            <ac:spMk id="60" creationId="{AAA0962E-E5F8-5444-E625-BDD17E2D3F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10/28/2024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/>
          </a:p>
          <a:p>
            <a:pPr lvl="2"/>
            <a:r>
              <a:rPr lang="en-US" altLang="ja-JP"/>
              <a:t>Third level</a:t>
            </a:r>
            <a:endParaRPr lang="ja-JP" altLang="en-US"/>
          </a:p>
          <a:p>
            <a:pPr lvl="3"/>
            <a:r>
              <a:rPr lang="en-US" altLang="ja-JP"/>
              <a:t>Fourth level</a:t>
            </a:r>
            <a:endParaRPr lang="ja-JP" altLang="en-US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8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06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bg1"/>
            </a:gs>
            <a:gs pos="58000">
              <a:schemeClr val="bg1">
                <a:lumMod val="95000"/>
              </a:schemeClr>
            </a:gs>
            <a:gs pos="98000">
              <a:schemeClr val="bg1">
                <a:lumMod val="8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 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 текста</a:t>
            </a:r>
          </a:p>
          <a:p>
            <a:pPr lvl="1"/>
            <a:r>
              <a:rPr lang="en-US" altLang="ja-JP"/>
              <a:t>Второй уровень</a:t>
            </a:r>
            <a:endParaRPr lang="ja-JP" altLang="en-US"/>
          </a:p>
          <a:p>
            <a:pPr lvl="2"/>
            <a:r>
              <a:rPr lang="en-US" altLang="ja-JP"/>
              <a:t>Третий уровень</a:t>
            </a:r>
            <a:endParaRPr lang="ja-JP" altLang="en-US"/>
          </a:p>
          <a:p>
            <a:pPr lvl="3"/>
            <a:r>
              <a:rPr lang="en-US" altLang="ja-JP"/>
              <a:t>Четвертый уровень</a:t>
            </a:r>
            <a:endParaRPr lang="ja-JP" altLang="en-US"/>
          </a:p>
          <a:p>
            <a:pPr lvl="4"/>
            <a:r>
              <a:rPr lang="en-US" altLang="ja-JP"/>
              <a:t>Пятый 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7381E756-E947-FD4A-8A23-D2C983A1A8BD}" type="datetimeFigureOut">
              <a:rPr lang="en-US" altLang="ja-JP" smtClean="0"/>
              <a:pPr/>
              <a:t>10/28/2024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2330669D-EC37-AA42-8CD3-B0788BD38FC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jp.smartsheet.com/try-it?trp=78235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ハニカムの白い 3D レンダリング">
            <a:extLst>
              <a:ext uri="{FF2B5EF4-FFF2-40B4-BE49-F238E27FC236}">
                <a16:creationId xmlns:a16="http://schemas.microsoft.com/office/drawing/2014/main" id="{1526CDBF-3098-FEB9-4A60-3BE5EAE3C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47857-9824-7664-5C9A-308A8DA44372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2341430" y="1821207"/>
            <a:ext cx="7509139" cy="422389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93;p1">
            <a:hlinkClick r:id="rId5"/>
            <a:extLst>
              <a:ext uri="{FF2B5EF4-FFF2-40B4-BE49-F238E27FC236}">
                <a16:creationId xmlns:a16="http://schemas.microsoft.com/office/drawing/2014/main" id="{16BCC30B-76FD-AAF7-2EDE-3A53C6542D6B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8707903" y="403387"/>
            <a:ext cx="3041396" cy="604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C34A8630-9655-37EE-C42D-A33BD09AB850}"/>
              </a:ext>
            </a:extLst>
          </p:cNvPr>
          <p:cNvSpPr txBox="1"/>
          <p:nvPr/>
        </p:nvSpPr>
        <p:spPr>
          <a:xfrm>
            <a:off x="337016" y="254469"/>
            <a:ext cx="64858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i="0" u="none" strike="noStrike" cap="none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A3 </a:t>
            </a:r>
            <a:r>
              <a:rPr lang="ja-JP" altLang="en-US" sz="3200" b="1" i="0" u="none" strike="noStrike" cap="none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根本原因分析テンプレート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ハニカムの白い 3D レンダリング">
            <a:extLst>
              <a:ext uri="{FF2B5EF4-FFF2-40B4-BE49-F238E27FC236}">
                <a16:creationId xmlns:a16="http://schemas.microsoft.com/office/drawing/2014/main" id="{D7274EF9-F7D7-2041-384C-127943878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-7158" t="3646" r="7158" b="4829"/>
          <a:stretch/>
        </p:blipFill>
        <p:spPr>
          <a:xfrm>
            <a:off x="952500" y="0"/>
            <a:ext cx="112395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0E340A-1A08-E1AE-8BED-A9858DF302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3501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9CF2AD-F307-FB71-610F-AC0D6D6753D1}"/>
              </a:ext>
            </a:extLst>
          </p:cNvPr>
          <p:cNvSpPr txBox="1"/>
          <p:nvPr/>
        </p:nvSpPr>
        <p:spPr>
          <a:xfrm>
            <a:off x="4258985" y="293155"/>
            <a:ext cx="72155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根本原因分析</a:t>
            </a:r>
          </a:p>
          <a:p>
            <a:pPr rtl="0">
              <a:spcBef>
                <a:spcPts val="600"/>
              </a:spcBef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問題の根本原因は何ですか？どのようなツールとデータを使用して根本原因を特定しましたか？ </a:t>
            </a:r>
          </a:p>
        </p:txBody>
      </p:sp>
      <p:pic>
        <p:nvPicPr>
          <p:cNvPr id="89" name="Picture 88" descr="自動生成された白黒のロゴの説明">
            <a:extLst>
              <a:ext uri="{FF2B5EF4-FFF2-40B4-BE49-F238E27FC236}">
                <a16:creationId xmlns:a16="http://schemas.microsoft.com/office/drawing/2014/main" id="{744E25AD-78DA-08E6-2754-25A84F78A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40" y="353380"/>
            <a:ext cx="392147" cy="39214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366CA85-DC2D-0052-E8B5-1BF613EC7F3C}"/>
              </a:ext>
            </a:extLst>
          </p:cNvPr>
          <p:cNvSpPr/>
          <p:nvPr/>
        </p:nvSpPr>
        <p:spPr>
          <a:xfrm>
            <a:off x="3707283" y="323820"/>
            <a:ext cx="505098" cy="505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自動生成された、ダーツの的に当たる白い矢の説明">
            <a:extLst>
              <a:ext uri="{FF2B5EF4-FFF2-40B4-BE49-F238E27FC236}">
                <a16:creationId xmlns:a16="http://schemas.microsoft.com/office/drawing/2014/main" id="{D886015A-C2B2-9017-D6DC-4C3DDC90F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13" y="387931"/>
            <a:ext cx="371546" cy="3715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3DAC1F-9F5B-124D-7C0C-FC158388F155}"/>
              </a:ext>
            </a:extLst>
          </p:cNvPr>
          <p:cNvSpPr txBox="1"/>
          <p:nvPr/>
        </p:nvSpPr>
        <p:spPr>
          <a:xfrm>
            <a:off x="672508" y="271465"/>
            <a:ext cx="247580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背景</a:t>
            </a:r>
          </a:p>
          <a:p>
            <a:pPr rtl="0">
              <a:spcBef>
                <a:spcPts val="600"/>
              </a:spcBef>
            </a:pP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問題、その重要性、および問題を解決することで期待できるメリットを説明します。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C0046E-B1CA-8979-7866-BEEF404766B6}"/>
              </a:ext>
            </a:extLst>
          </p:cNvPr>
          <p:cNvSpPr txBox="1"/>
          <p:nvPr/>
        </p:nvSpPr>
        <p:spPr>
          <a:xfrm>
            <a:off x="665349" y="4732305"/>
            <a:ext cx="2573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現状</a:t>
            </a:r>
          </a:p>
          <a:p>
            <a:pPr rtl="0">
              <a:spcBef>
                <a:spcPts val="600"/>
              </a:spcBef>
            </a:pP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知っていること、突き止める必要があること、および問題の範囲と性質を説明します。 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BDABE2F-487A-D9E9-09A1-A9EB76E53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599" y="4798242"/>
            <a:ext cx="390988" cy="390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363903-2FE6-4C5A-BCB8-438EC2A7A731}"/>
              </a:ext>
            </a:extLst>
          </p:cNvPr>
          <p:cNvSpPr txBox="1"/>
          <p:nvPr/>
        </p:nvSpPr>
        <p:spPr>
          <a:xfrm>
            <a:off x="4258985" y="1642226"/>
            <a:ext cx="721557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対策</a:t>
            </a:r>
          </a:p>
          <a:p>
            <a:pPr rtl="0">
              <a:spcBef>
                <a:spcPts val="600"/>
              </a:spcBef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根本原因を解決するための是正措置は何ですか？これらのソリューションを導入することで生じる潜在的な影響は何ですか？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7985CB-EA05-52E1-2414-B233718E1990}"/>
              </a:ext>
            </a:extLst>
          </p:cNvPr>
          <p:cNvSpPr/>
          <p:nvPr/>
        </p:nvSpPr>
        <p:spPr>
          <a:xfrm>
            <a:off x="3707283" y="1672891"/>
            <a:ext cx="505098" cy="505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7DCD8B8-3BC1-D76C-27AE-13A82FF9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95493"/>
              </p:ext>
            </p:extLst>
          </p:nvPr>
        </p:nvGraphicFramePr>
        <p:xfrm>
          <a:off x="4345651" y="3473352"/>
          <a:ext cx="7128904" cy="119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226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1782226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782226">
                  <a:extLst>
                    <a:ext uri="{9D8B030D-6E8A-4147-A177-3AD203B41FA5}">
                      <a16:colId xmlns:a16="http://schemas.microsoft.com/office/drawing/2014/main" val="573925038"/>
                    </a:ext>
                  </a:extLst>
                </a:gridCol>
                <a:gridCol w="1782226">
                  <a:extLst>
                    <a:ext uri="{9D8B030D-6E8A-4147-A177-3AD203B41FA5}">
                      <a16:colId xmlns:a16="http://schemas.microsoft.com/office/drawing/2014/main" val="3143907215"/>
                    </a:ext>
                  </a:extLst>
                </a:gridCol>
              </a:tblGrid>
              <a:tr h="3019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アクティビティ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所有者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297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アクティビティ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名前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20XX/XX/XX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20XX/XX/XX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297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アクティビティ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名前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20XX/XX/XX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20XX/XX/XX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655794"/>
                  </a:ext>
                </a:extLst>
              </a:tr>
              <a:tr h="297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アクティビティ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名前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20XX/XX/XX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20XX/XX/XX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5568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6AA45A-9F9B-3B16-EA7D-A8DD7DAAD3CB}"/>
              </a:ext>
            </a:extLst>
          </p:cNvPr>
          <p:cNvSpPr txBox="1"/>
          <p:nvPr/>
        </p:nvSpPr>
        <p:spPr>
          <a:xfrm>
            <a:off x="653192" y="2010644"/>
            <a:ext cx="2734778" cy="2154436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チーム メンバー</a:t>
            </a:r>
          </a:p>
          <a:p>
            <a:endParaRPr lang="ja-JP" altLang="en-US" sz="800" b="1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  <a:r>
              <a:rPr lang="en-US" altLang="ja-JP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  <a:p>
            <a:pPr rtl="0"/>
            <a:r>
              <a:rPr lang="ja-JP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役割</a:t>
            </a:r>
            <a:r>
              <a:rPr lang="en-US" altLang="ja-JP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担当する役割</a:t>
            </a:r>
          </a:p>
          <a:p>
            <a:endParaRPr lang="ja-JP" altLang="en-US" sz="1200" i="1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  <a:r>
              <a:rPr lang="en-US" altLang="ja-JP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  <a:p>
            <a:pPr rtl="0"/>
            <a:r>
              <a:rPr lang="ja-JP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役割</a:t>
            </a:r>
            <a:r>
              <a:rPr lang="en-US" altLang="ja-JP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担当する役割</a:t>
            </a:r>
          </a:p>
          <a:p>
            <a:endParaRPr lang="ja-JP" altLang="en-US" sz="1200" i="1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  <a:r>
              <a:rPr lang="en-US" altLang="ja-JP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  <a:p>
            <a:pPr rtl="0"/>
            <a:r>
              <a:rPr lang="ja-JP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役割</a:t>
            </a:r>
            <a:r>
              <a:rPr lang="en-US" altLang="ja-JP" sz="12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 </a:t>
            </a:r>
            <a:r>
              <a:rPr lang="ja-JP" alt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担当する役割</a:t>
            </a:r>
          </a:p>
          <a:p>
            <a:endParaRPr lang="ja-JP" altLang="en-US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32C297-A635-2095-62B3-47170D519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133" y="2042753"/>
            <a:ext cx="421542" cy="4215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374E07-9DBD-5F27-D754-573CD0491504}"/>
              </a:ext>
            </a:extLst>
          </p:cNvPr>
          <p:cNvSpPr txBox="1"/>
          <p:nvPr/>
        </p:nvSpPr>
        <p:spPr>
          <a:xfrm>
            <a:off x="4258985" y="3027514"/>
            <a:ext cx="72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アクション プラン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A3B05E-CC34-519C-2CEC-D1FD81502545}"/>
              </a:ext>
            </a:extLst>
          </p:cNvPr>
          <p:cNvSpPr/>
          <p:nvPr/>
        </p:nvSpPr>
        <p:spPr>
          <a:xfrm>
            <a:off x="3707283" y="3007379"/>
            <a:ext cx="505098" cy="505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D4DC73-1DB9-52DD-7810-3BB92B1BAF2B}"/>
              </a:ext>
            </a:extLst>
          </p:cNvPr>
          <p:cNvSpPr txBox="1"/>
          <p:nvPr/>
        </p:nvSpPr>
        <p:spPr>
          <a:xfrm>
            <a:off x="4258985" y="5286239"/>
            <a:ext cx="72155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モニタリング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フォローアップ</a:t>
            </a:r>
          </a:p>
          <a:p>
            <a:pPr rtl="0">
              <a:spcBef>
                <a:spcPts val="600"/>
              </a:spcBef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実施後の結果をどのように評価しますか？成功を維持するためにどのような手順を実行しますか？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EB503F-42AB-5A56-C946-CF8D84BCCBD1}"/>
              </a:ext>
            </a:extLst>
          </p:cNvPr>
          <p:cNvSpPr/>
          <p:nvPr/>
        </p:nvSpPr>
        <p:spPr>
          <a:xfrm>
            <a:off x="3707283" y="5316904"/>
            <a:ext cx="505098" cy="505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自動生成された、黒の背景に白の虫眼鏡の説明">
            <a:extLst>
              <a:ext uri="{FF2B5EF4-FFF2-40B4-BE49-F238E27FC236}">
                <a16:creationId xmlns:a16="http://schemas.microsoft.com/office/drawing/2014/main" id="{9BA3DA9B-C662-9A13-6EDB-B34E83D3E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4121" y="5376213"/>
            <a:ext cx="358405" cy="35840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9B6AF2B-00BC-3B76-6399-27C8772E1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3385" y="3107685"/>
            <a:ext cx="285907" cy="285907"/>
          </a:xfrm>
          <a:prstGeom prst="rect">
            <a:avLst/>
          </a:prstGeom>
        </p:spPr>
      </p:pic>
      <p:pic>
        <p:nvPicPr>
          <p:cNvPr id="44" name="Picture 43" descr="自動生成された、チェック マークが付いた黒いシールドの説明">
            <a:extLst>
              <a:ext uri="{FF2B5EF4-FFF2-40B4-BE49-F238E27FC236}">
                <a16:creationId xmlns:a16="http://schemas.microsoft.com/office/drawing/2014/main" id="{0D9FA3D9-869D-BE17-57AC-87D4F0509B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4376" y="1750764"/>
            <a:ext cx="356927" cy="3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3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0568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4681</TotalTime>
  <Words>634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Lemon Tree</cp:lastModifiedBy>
  <cp:revision>111</cp:revision>
  <dcterms:created xsi:type="dcterms:W3CDTF">2022-05-22T18:55:25Z</dcterms:created>
  <dcterms:modified xsi:type="dcterms:W3CDTF">2024-10-28T12:27:23Z</dcterms:modified>
</cp:coreProperties>
</file>