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EF2"/>
    <a:srgbClr val="2E75B6"/>
    <a:srgbClr val="030D8A"/>
    <a:srgbClr val="0033A3"/>
    <a:srgbClr val="CCEDB4"/>
    <a:srgbClr val="AADD83"/>
    <a:srgbClr val="6EDDB1"/>
    <a:srgbClr val="B6F1D3"/>
    <a:srgbClr val="B3DD4A"/>
    <a:srgbClr val="EFE8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68" autoAdjust="0"/>
    <p:restoredTop sz="96058"/>
  </p:normalViewPr>
  <p:slideViewPr>
    <p:cSldViewPr snapToGrid="0" snapToObjects="1">
      <p:cViewPr varScale="1">
        <p:scale>
          <a:sx n="93" d="100"/>
          <a:sy n="93" d="100"/>
        </p:scale>
        <p:origin x="48" y="134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atin typeface="Calibri" panose="020F0502020204030204" pitchFamily="34" charset="0"/>
              <a:ea typeface="MS PGothic" panose="020B0600070205080204" pitchFamily="34" charset="-128"/>
            </a:endParaRPr>
          </a:p>
        </p:txBody>
      </p:sp>
      <p:sp>
        <p:nvSpPr>
          <p:cNvPr id="4" name="灯片编号占位符 3"/>
          <p:cNvSpPr>
            <a:spLocks noGrp="1"/>
          </p:cNvSpPr>
          <p:nvPr>
            <p:ph type="sldNum" sz="quarter" idx="5"/>
          </p:nvPr>
        </p:nvSpPr>
        <p:spPr/>
        <p:txBody>
          <a:bodyPr/>
          <a:lstStyle/>
          <a:p>
            <a:fld id="{C0711C10-233D-DA48-A5CB-9365BBABB6B4}" type="slidenum">
              <a:rPr lang="en-US" smtClean="0">
                <a:latin typeface="Calibri" panose="020F0502020204030204" pitchFamily="34" charset="0"/>
                <a:ea typeface="MS PGothic" panose="020B0600070205080204" pitchFamily="34" charset="-128"/>
              </a:rPr>
              <a:t>1</a:t>
            </a:fld>
            <a:endParaRPr lang="en-US" dirty="0">
              <a:latin typeface="Calibri" panose="020F0502020204030204" pitchFamily="34" charset="0"/>
              <a:ea typeface="MS PGothic" panose="020B0600070205080204" pitchFamily="34" charset="-128"/>
            </a:endParaRPr>
          </a:p>
        </p:txBody>
      </p:sp>
    </p:spTree>
    <p:extLst>
      <p:ext uri="{BB962C8B-B14F-4D97-AF65-F5344CB8AC3E}">
        <p14:creationId xmlns:p14="http://schemas.microsoft.com/office/powerpoint/2010/main" val="1443009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atin typeface="Calibri" panose="020F0502020204030204" pitchFamily="34" charset="0"/>
              <a:ea typeface="MS PGothic" panose="020B0600070205080204" pitchFamily="34" charset="-128"/>
            </a:endParaRPr>
          </a:p>
        </p:txBody>
      </p:sp>
      <p:sp>
        <p:nvSpPr>
          <p:cNvPr id="4" name="灯片编号占位符 3"/>
          <p:cNvSpPr>
            <a:spLocks noGrp="1"/>
          </p:cNvSpPr>
          <p:nvPr>
            <p:ph type="sldNum" sz="quarter" idx="5"/>
          </p:nvPr>
        </p:nvSpPr>
        <p:spPr/>
        <p:txBody>
          <a:bodyPr/>
          <a:lstStyle/>
          <a:p>
            <a:fld id="{C0711C10-233D-DA48-A5CB-9365BBABB6B4}" type="slidenum">
              <a:rPr lang="en-US" smtClean="0">
                <a:latin typeface="Calibri" panose="020F0502020204030204" pitchFamily="34" charset="0"/>
                <a:ea typeface="MS PGothic" panose="020B0600070205080204" pitchFamily="34" charset="-128"/>
              </a:rPr>
              <a:t>2</a:t>
            </a:fld>
            <a:endParaRPr lang="en-US" dirty="0">
              <a:latin typeface="Calibri" panose="020F0502020204030204" pitchFamily="34" charset="0"/>
              <a:ea typeface="MS PGothic" panose="020B0600070205080204" pitchFamily="34" charset="-128"/>
            </a:endParaRPr>
          </a:p>
        </p:txBody>
      </p:sp>
    </p:spTree>
    <p:extLst>
      <p:ext uri="{BB962C8B-B14F-4D97-AF65-F5344CB8AC3E}">
        <p14:creationId xmlns:p14="http://schemas.microsoft.com/office/powerpoint/2010/main" val="2559340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a typeface="MS PGothic" panose="020B0600070205080204" pitchFamily="34" charset="-128"/>
            </a:endParaRPr>
          </a:p>
        </p:txBody>
      </p:sp>
      <p:sp>
        <p:nvSpPr>
          <p:cNvPr id="4" name="Slide Number Placeholder 3"/>
          <p:cNvSpPr>
            <a:spLocks noGrp="1"/>
          </p:cNvSpPr>
          <p:nvPr>
            <p:ph type="sldNum" sz="quarter" idx="10"/>
          </p:nvPr>
        </p:nvSpPr>
        <p:spPr/>
        <p:txBody>
          <a:bodyPr/>
          <a:lstStyle/>
          <a:p>
            <a:pPr rtl="0"/>
            <a:fld id="{C0711C10-233D-DA48-A5CB-9365BBABB6B4}" type="slidenum">
              <a:rPr>
                <a:latin typeface="Calibri" panose="020F0502020204030204" pitchFamily="34" charset="0"/>
                <a:ea typeface="MS PGothic" panose="020B0600070205080204" pitchFamily="34" charset="-128"/>
              </a:rPr>
              <a:t>3</a:t>
            </a:fld>
            <a:endParaRPr>
              <a:latin typeface="Calibri" panose="020F0502020204030204" pitchFamily="34" charset="0"/>
              <a:ea typeface="MS PGothic" panose="020B0600070205080204" pitchFamily="34" charset="-128"/>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ea typeface="MS PGothic" panose="020B0600070205080204" pitchFamily="34" charset="-128"/>
              </a:defRPr>
            </a:lvl1pPr>
          </a:lstStyle>
          <a:p>
            <a:fld id="{7381E756-E947-FD4A-8A23-D2C983A1A8BD}" type="datetimeFigureOut">
              <a:rPr lang="en-US" smtClean="0"/>
              <a:pPr/>
              <a:t>11/8/2024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ea typeface="MS PGothic" panose="020B0600070205080204" pitchFamily="34" charset="-128"/>
              </a:defRPr>
            </a:lvl1pPr>
          </a:lstStyle>
          <a:p>
            <a:fld id="{2330669D-EC37-AA42-8CD3-B0788BD38FC6}" type="slidenum">
              <a:rPr lang="en-US" smtClean="0"/>
              <a:pPr/>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Calibri Light" panose="020F0302020204030204" pitchFamily="34" charset="0"/>
          <a:ea typeface="MS PGothic" panose="020B0600070205080204" pitchFamily="34" charset="-128"/>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Calibri" panose="020F0502020204030204" pitchFamily="34" charset="0"/>
          <a:ea typeface="MS PGothic" panose="020B0600070205080204" pitchFamily="34" charset="-128"/>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Calibri" panose="020F050202020403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Calibri" panose="020F050202020403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Calibri" panose="020F050202020403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Calibri" panose="020F0502020204030204" pitchFamily="34"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jp.smartsheet.com/try-it?trp=78199"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ja-JP" alt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ja-JP" alt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ja-JP" alt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723492" cy="1046440"/>
          </a:xfrm>
          <a:prstGeom prst="rect">
            <a:avLst/>
          </a:prstGeom>
          <a:noFill/>
          <a:effectLst/>
        </p:spPr>
        <p:txBody>
          <a:bodyPr wrap="square" rtlCol="0">
            <a:spAutoFit/>
          </a:bodyPr>
          <a:lstStyle/>
          <a:p>
            <a:pPr rtl="0"/>
            <a:r>
              <a:rPr lang="ja-JP" altLang="en-US" sz="3100" b="1" i="0" u="none" strike="noStrike" dirty="0">
                <a:solidFill>
                  <a:schemeClr val="tx1">
                    <a:lumMod val="65000"/>
                    <a:lumOff val="35000"/>
                  </a:schemeClr>
                </a:solidFill>
                <a:effectLst/>
                <a:latin typeface="Century Gothic" panose="020B0502020202020204" pitchFamily="34" charset="0"/>
                <a:ea typeface="MS PGothic" panose="020B0600070205080204" pitchFamily="34" charset="-128"/>
              </a:rPr>
              <a:t>シンプルなインパクト エフォート マトリクス </a:t>
            </a:r>
          </a:p>
          <a:p>
            <a:pPr rtl="0"/>
            <a:r>
              <a:rPr lang="ja-JP" altLang="en-US" sz="3100" b="1" i="0" u="none" strike="noStrike" dirty="0">
                <a:solidFill>
                  <a:schemeClr val="tx1">
                    <a:lumMod val="65000"/>
                    <a:lumOff val="35000"/>
                  </a:schemeClr>
                </a:solidFill>
                <a:effectLst/>
                <a:latin typeface="Century Gothic" panose="020B0502020202020204" pitchFamily="34" charset="0"/>
                <a:ea typeface="MS PGothic" panose="020B0600070205080204" pitchFamily="34" charset="-128"/>
              </a:rPr>
              <a:t>テンプレート </a:t>
            </a: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a:srcRect/>
          <a:stretch/>
        </p:blipFill>
        <p:spPr>
          <a:xfrm>
            <a:off x="9136930" y="216932"/>
            <a:ext cx="2805423" cy="557984"/>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79" y="1425386"/>
            <a:ext cx="3871255" cy="4554004"/>
          </a:xfrm>
          <a:prstGeom prst="rect">
            <a:avLst/>
          </a:prstGeom>
          <a:noFill/>
        </p:spPr>
        <p:txBody>
          <a:bodyPr wrap="square" rtlCol="0">
            <a:spAutoFit/>
          </a:bodyPr>
          <a:lstStyle/>
          <a:p>
            <a:pPr algn="l" rtl="0">
              <a:lnSpc>
                <a:spcPct val="150000"/>
              </a:lnSpc>
              <a:spcBef>
                <a:spcPts val="0"/>
              </a:spcBef>
              <a:spcAft>
                <a:spcPts val="0"/>
              </a:spcAft>
            </a:pPr>
            <a:r>
              <a:rPr lang="ja-JP" altLang="en-US" sz="1300" b="1" i="0" u="none" strike="noStrike" dirty="0">
                <a:solidFill>
                  <a:srgbClr val="000000"/>
                </a:solidFill>
                <a:effectLst/>
                <a:latin typeface="Century Gothic" panose="020B0502020202020204" pitchFamily="34" charset="0"/>
                <a:ea typeface="MS PGothic" panose="020B0600070205080204" pitchFamily="34" charset="-128"/>
              </a:rPr>
              <a:t>このテンプレートを使用するタイミング</a:t>
            </a:r>
            <a:r>
              <a:rPr lang="en-US" altLang="ja-JP" sz="1300" b="1" i="0" u="none" strike="noStrike" dirty="0">
                <a:solidFill>
                  <a:srgbClr val="000000"/>
                </a:solidFill>
                <a:effectLst/>
                <a:latin typeface="Century Gothic" panose="020B0502020202020204" pitchFamily="34" charset="0"/>
                <a:ea typeface="MS PGothic" panose="020B0600070205080204" pitchFamily="34" charset="-128"/>
              </a:rPr>
              <a:t>:</a:t>
            </a:r>
            <a:r>
              <a:rPr lang="ja-JP" altLang="en-US" sz="1300" b="0" i="0" u="none" strike="noStrike" dirty="0">
                <a:solidFill>
                  <a:srgbClr val="000000"/>
                </a:solidFill>
                <a:effectLst/>
                <a:latin typeface="Century Gothic" panose="020B0502020202020204" pitchFamily="34" charset="0"/>
                <a:ea typeface="MS PGothic" panose="020B0600070205080204" pitchFamily="34" charset="-128"/>
              </a:rPr>
              <a:t> サンプル テキスト付きのバージョンと空白のバージョンがあるこちらのシンプルなテンプレートは、チーム リーダーやプロジェクト マネージャーがタスクを評価し、効率的に意思決定を行う必要がある小規模なプロジェクトに最適です。また、各タスクの影響と必要な労力を比較することに重点を置いており、複雑な詳細に悩まされることがありません。</a:t>
            </a:r>
          </a:p>
          <a:p>
            <a:pPr algn="l" rtl="0">
              <a:lnSpc>
                <a:spcPct val="150000"/>
              </a:lnSpc>
              <a:spcBef>
                <a:spcPts val="0"/>
              </a:spcBef>
              <a:spcAft>
                <a:spcPts val="0"/>
              </a:spcAft>
            </a:pPr>
            <a:endParaRPr lang="ja-JP" altLang="en-US" sz="1300" b="0" i="0" u="none" strike="noStrike" dirty="0">
              <a:solidFill>
                <a:srgbClr val="000000"/>
              </a:solidFill>
              <a:effectLst/>
              <a:latin typeface="Century Gothic" panose="020B0502020202020204" pitchFamily="34" charset="0"/>
              <a:ea typeface="MS PGothic" panose="020B0600070205080204" pitchFamily="34" charset="-128"/>
            </a:endParaRPr>
          </a:p>
          <a:p>
            <a:pPr rtl="0">
              <a:lnSpc>
                <a:spcPct val="150000"/>
              </a:lnSpc>
            </a:pPr>
            <a:r>
              <a:rPr lang="ja-JP" altLang="en-US" sz="1300" b="1" i="0" u="none" strike="noStrike" dirty="0">
                <a:solidFill>
                  <a:srgbClr val="000000"/>
                </a:solidFill>
                <a:effectLst/>
                <a:latin typeface="Century Gothic" panose="020B0502020202020204" pitchFamily="34" charset="0"/>
                <a:ea typeface="MS PGothic" panose="020B0600070205080204" pitchFamily="34" charset="-128"/>
              </a:rPr>
              <a:t>テンプレートの注目の機能</a:t>
            </a:r>
            <a:r>
              <a:rPr lang="en-US" altLang="ja-JP" sz="1300" b="1" i="0" u="none" strike="noStrike" dirty="0">
                <a:solidFill>
                  <a:srgbClr val="000000"/>
                </a:solidFill>
                <a:effectLst/>
                <a:latin typeface="Century Gothic" panose="020B0502020202020204" pitchFamily="34" charset="0"/>
                <a:ea typeface="MS PGothic" panose="020B0600070205080204" pitchFamily="34" charset="-128"/>
              </a:rPr>
              <a:t>: </a:t>
            </a:r>
            <a:r>
              <a:rPr lang="ja-JP" altLang="en-US" sz="1300" b="0" i="0" u="none" strike="noStrike" dirty="0">
                <a:solidFill>
                  <a:srgbClr val="000000"/>
                </a:solidFill>
                <a:effectLst/>
                <a:latin typeface="Century Gothic" panose="020B0502020202020204" pitchFamily="34" charset="0"/>
                <a:ea typeface="MS PGothic" panose="020B0600070205080204" pitchFamily="34" charset="-128"/>
              </a:rPr>
              <a:t>このテンプレートは、影響と労力に基づいてタスクを各象限に分類する、使いやすいレイアウトが特徴です。直感的なスコアリング システムにより、評価プロセスが簡素化され、最大の結果を得るにはどのタスクを優先すべきかが明確に可視化されます。</a:t>
            </a:r>
          </a:p>
        </p:txBody>
      </p:sp>
      <p:pic>
        <p:nvPicPr>
          <p:cNvPr id="4" name="Picture 3">
            <a:extLst>
              <a:ext uri="{FF2B5EF4-FFF2-40B4-BE49-F238E27FC236}">
                <a16:creationId xmlns:a16="http://schemas.microsoft.com/office/drawing/2014/main" id="{23367A29-3C3D-CA81-EFC5-761A357DF51F}"/>
              </a:ext>
            </a:extLst>
          </p:cNvPr>
          <p:cNvPicPr>
            <a:picLocks noChangeAspect="1"/>
          </p:cNvPicPr>
          <p:nvPr/>
        </p:nvPicPr>
        <p:blipFill>
          <a:blip r:embed="rId5"/>
          <a:srcRect t="287" b="295"/>
          <a:stretch/>
        </p:blipFill>
        <p:spPr>
          <a:xfrm>
            <a:off x="4270788" y="1914048"/>
            <a:ext cx="7921212" cy="4065342"/>
          </a:xfrm>
          <a:prstGeom prst="rect">
            <a:avLst/>
          </a:prstGeom>
          <a:effectLst>
            <a:outerShdw blurRad="50800" dist="38100" dir="2700000" algn="tl" rotWithShape="0">
              <a:srgbClr val="EBEEF2"/>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5846353" cy="523220"/>
          </a:xfrm>
          <a:prstGeom prst="rect">
            <a:avLst/>
          </a:prstGeom>
          <a:noFill/>
          <a:effectLst/>
        </p:spPr>
        <p:txBody>
          <a:bodyPr wrap="square" rtlCol="0">
            <a:spAutoFit/>
          </a:bodyPr>
          <a:lstStyle/>
          <a:p>
            <a:pPr rtl="0"/>
            <a:r>
              <a:rPr lang="ja-JP" altLang="en-US" sz="2800" i="0" u="none" strike="noStrike" dirty="0">
                <a:solidFill>
                  <a:schemeClr val="tx1">
                    <a:lumMod val="65000"/>
                    <a:lumOff val="35000"/>
                  </a:schemeClr>
                </a:solidFill>
                <a:effectLst/>
                <a:latin typeface="Century Gothic" panose="020B0502020202020204" pitchFamily="34" charset="0"/>
                <a:ea typeface="MS PGothic" panose="020B0600070205080204" pitchFamily="34" charset="-128"/>
              </a:rPr>
              <a:t>インパクト エフォート マトリクス  </a:t>
            </a:r>
          </a:p>
        </p:txBody>
      </p:sp>
      <p:sp>
        <p:nvSpPr>
          <p:cNvPr id="4" name="Rectangle 3">
            <a:extLst>
              <a:ext uri="{FF2B5EF4-FFF2-40B4-BE49-F238E27FC236}">
                <a16:creationId xmlns:a16="http://schemas.microsoft.com/office/drawing/2014/main" id="{0A5B765C-42F6-7239-5E83-1C7B934302D1}"/>
              </a:ext>
            </a:extLst>
          </p:cNvPr>
          <p:cNvSpPr/>
          <p:nvPr/>
        </p:nvSpPr>
        <p:spPr>
          <a:xfrm>
            <a:off x="6386122" y="1055591"/>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rtl="0">
              <a:lnSpc>
                <a:spcPct val="115000"/>
              </a:lnSpc>
              <a:spcBef>
                <a:spcPts val="0"/>
              </a:spcBef>
              <a:spcAft>
                <a:spcPts val="800"/>
              </a:spcAft>
              <a:buFont typeface="Arial" panose="020B0604020202020204" pitchFamily="34" charset="0"/>
              <a:buChar char="•"/>
            </a:pPr>
            <a:r>
              <a:rPr lang="ja-JP" altLang="en-US" sz="15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テキスト</a:t>
            </a:r>
          </a:p>
        </p:txBody>
      </p:sp>
      <p:sp>
        <p:nvSpPr>
          <p:cNvPr id="5" name="Rectangle 4">
            <a:extLst>
              <a:ext uri="{FF2B5EF4-FFF2-40B4-BE49-F238E27FC236}">
                <a16:creationId xmlns:a16="http://schemas.microsoft.com/office/drawing/2014/main" id="{C60340D2-4D60-E178-7E5B-4EBA99415171}"/>
              </a:ext>
            </a:extLst>
          </p:cNvPr>
          <p:cNvSpPr/>
          <p:nvPr/>
        </p:nvSpPr>
        <p:spPr>
          <a:xfrm>
            <a:off x="672892" y="3924419"/>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rtl="0">
              <a:lnSpc>
                <a:spcPct val="115000"/>
              </a:lnSpc>
              <a:spcBef>
                <a:spcPts val="0"/>
              </a:spcBef>
              <a:spcAft>
                <a:spcPts val="800"/>
              </a:spcAft>
              <a:buFont typeface="Arial" panose="020B0604020202020204" pitchFamily="34" charset="0"/>
              <a:buChar char="•"/>
            </a:pPr>
            <a:r>
              <a:rPr lang="ja-JP" altLang="en-US" sz="15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テキスト</a:t>
            </a:r>
          </a:p>
        </p:txBody>
      </p:sp>
      <p:sp>
        <p:nvSpPr>
          <p:cNvPr id="6" name="Rectangle 5">
            <a:extLst>
              <a:ext uri="{FF2B5EF4-FFF2-40B4-BE49-F238E27FC236}">
                <a16:creationId xmlns:a16="http://schemas.microsoft.com/office/drawing/2014/main" id="{0BABD529-AC37-7F0D-1069-914BE0DDB01A}"/>
              </a:ext>
            </a:extLst>
          </p:cNvPr>
          <p:cNvSpPr/>
          <p:nvPr/>
        </p:nvSpPr>
        <p:spPr>
          <a:xfrm>
            <a:off x="6386122" y="3924419"/>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rtl="0">
              <a:lnSpc>
                <a:spcPct val="115000"/>
              </a:lnSpc>
              <a:spcBef>
                <a:spcPts val="0"/>
              </a:spcBef>
              <a:spcAft>
                <a:spcPts val="800"/>
              </a:spcAft>
              <a:buFont typeface="Arial" panose="020B0604020202020204" pitchFamily="34" charset="0"/>
              <a:buChar char="•"/>
            </a:pPr>
            <a:r>
              <a:rPr lang="ja-JP" altLang="en-US" sz="15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テキスト</a:t>
            </a:r>
          </a:p>
        </p:txBody>
      </p:sp>
      <p:sp>
        <p:nvSpPr>
          <p:cNvPr id="7" name="Rectangle 6">
            <a:extLst>
              <a:ext uri="{FF2B5EF4-FFF2-40B4-BE49-F238E27FC236}">
                <a16:creationId xmlns:a16="http://schemas.microsoft.com/office/drawing/2014/main" id="{50862369-03DA-C246-70A0-68C3D5E03631}"/>
              </a:ext>
            </a:extLst>
          </p:cNvPr>
          <p:cNvSpPr/>
          <p:nvPr/>
        </p:nvSpPr>
        <p:spPr>
          <a:xfrm>
            <a:off x="657694" y="1044846"/>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rtl="0">
              <a:lnSpc>
                <a:spcPct val="115000"/>
              </a:lnSpc>
              <a:spcBef>
                <a:spcPts val="0"/>
              </a:spcBef>
              <a:spcAft>
                <a:spcPts val="800"/>
              </a:spcAft>
              <a:buFont typeface="Arial" panose="020B0604020202020204" pitchFamily="34" charset="0"/>
              <a:buChar char="•"/>
            </a:pPr>
            <a:r>
              <a:rPr lang="ja-JP" altLang="en-US" sz="15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テキスト</a:t>
            </a:r>
          </a:p>
        </p:txBody>
      </p:sp>
      <p:sp>
        <p:nvSpPr>
          <p:cNvPr id="8" name="Text Box 3">
            <a:extLst>
              <a:ext uri="{FF2B5EF4-FFF2-40B4-BE49-F238E27FC236}">
                <a16:creationId xmlns:a16="http://schemas.microsoft.com/office/drawing/2014/main" id="{FD3DCE6B-8315-BF34-4EC5-564C0C9FD52C}"/>
              </a:ext>
            </a:extLst>
          </p:cNvPr>
          <p:cNvSpPr txBox="1"/>
          <p:nvPr/>
        </p:nvSpPr>
        <p:spPr>
          <a:xfrm>
            <a:off x="657694" y="3107823"/>
            <a:ext cx="5222783" cy="322555"/>
          </a:xfrm>
          <a:prstGeom prst="rect">
            <a:avLst/>
          </a:prstGeom>
          <a:solidFill>
            <a:srgbClr val="76723E"/>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クイック</a:t>
            </a:r>
            <a:r>
              <a:rPr lang="en-US" altLang="ja-JP"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a:t>
            </a:r>
            <a:r>
              <a:rPr lang="ja-JP" altLang="en-US"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イージー ウィン</a:t>
            </a:r>
          </a:p>
        </p:txBody>
      </p:sp>
      <p:sp>
        <p:nvSpPr>
          <p:cNvPr id="9" name="Text Box 3">
            <a:extLst>
              <a:ext uri="{FF2B5EF4-FFF2-40B4-BE49-F238E27FC236}">
                <a16:creationId xmlns:a16="http://schemas.microsoft.com/office/drawing/2014/main" id="{91C2E759-40E8-FFBB-D5B5-9CEF758A10C0}"/>
              </a:ext>
            </a:extLst>
          </p:cNvPr>
          <p:cNvSpPr txBox="1"/>
          <p:nvPr/>
        </p:nvSpPr>
        <p:spPr>
          <a:xfrm>
            <a:off x="6386122" y="3107823"/>
            <a:ext cx="5222783" cy="322437"/>
          </a:xfrm>
          <a:prstGeom prst="rect">
            <a:avLst/>
          </a:prstGeom>
          <a:solidFill>
            <a:srgbClr val="003C95"/>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主要プロジェクト</a:t>
            </a:r>
          </a:p>
        </p:txBody>
      </p:sp>
      <p:sp>
        <p:nvSpPr>
          <p:cNvPr id="21" name="Text Box 3">
            <a:extLst>
              <a:ext uri="{FF2B5EF4-FFF2-40B4-BE49-F238E27FC236}">
                <a16:creationId xmlns:a16="http://schemas.microsoft.com/office/drawing/2014/main" id="{E4D51951-5B24-CB44-676F-BC2A4536A382}"/>
              </a:ext>
            </a:extLst>
          </p:cNvPr>
          <p:cNvSpPr txBox="1"/>
          <p:nvPr/>
        </p:nvSpPr>
        <p:spPr>
          <a:xfrm>
            <a:off x="657694" y="3924419"/>
            <a:ext cx="5221949" cy="322555"/>
          </a:xfrm>
          <a:prstGeom prst="rect">
            <a:avLst/>
          </a:prstGeom>
          <a:solidFill>
            <a:srgbClr val="25ACAD"/>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補完業務</a:t>
            </a:r>
          </a:p>
        </p:txBody>
      </p:sp>
      <p:sp>
        <p:nvSpPr>
          <p:cNvPr id="22" name="Text Box 3">
            <a:extLst>
              <a:ext uri="{FF2B5EF4-FFF2-40B4-BE49-F238E27FC236}">
                <a16:creationId xmlns:a16="http://schemas.microsoft.com/office/drawing/2014/main" id="{C80A1FE8-BB26-A6CE-7A52-C0919C1B9236}"/>
              </a:ext>
            </a:extLst>
          </p:cNvPr>
          <p:cNvSpPr txBox="1"/>
          <p:nvPr/>
        </p:nvSpPr>
        <p:spPr>
          <a:xfrm>
            <a:off x="6386122" y="3924419"/>
            <a:ext cx="5222783" cy="322555"/>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報われないタスク</a:t>
            </a:r>
            <a:r>
              <a:rPr lang="en-US" altLang="ja-JP"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a:t>
            </a:r>
            <a:r>
              <a:rPr lang="ja-JP" altLang="en-US" sz="17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お金の無駄</a:t>
            </a:r>
          </a:p>
        </p:txBody>
      </p:sp>
      <p:sp>
        <p:nvSpPr>
          <p:cNvPr id="28" name="Text Box 3">
            <a:extLst>
              <a:ext uri="{FF2B5EF4-FFF2-40B4-BE49-F238E27FC236}">
                <a16:creationId xmlns:a16="http://schemas.microsoft.com/office/drawing/2014/main" id="{0089CAAA-5167-40AA-55C9-A450092E0F26}"/>
              </a:ext>
            </a:extLst>
          </p:cNvPr>
          <p:cNvSpPr txBox="1"/>
          <p:nvPr/>
        </p:nvSpPr>
        <p:spPr>
          <a:xfrm>
            <a:off x="672892" y="6256013"/>
            <a:ext cx="5221949" cy="42441"/>
          </a:xfrm>
          <a:prstGeom prst="rect">
            <a:avLst/>
          </a:prstGeom>
          <a:gradFill>
            <a:gsLst>
              <a:gs pos="100000">
                <a:schemeClr val="bg2"/>
              </a:gs>
              <a:gs pos="0">
                <a:srgbClr val="25ACAD"/>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0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 </a:t>
            </a:r>
          </a:p>
        </p:txBody>
      </p:sp>
      <p:sp>
        <p:nvSpPr>
          <p:cNvPr id="29" name="Text Box 3">
            <a:extLst>
              <a:ext uri="{FF2B5EF4-FFF2-40B4-BE49-F238E27FC236}">
                <a16:creationId xmlns:a16="http://schemas.microsoft.com/office/drawing/2014/main" id="{1A378D8B-AF68-F429-C1D8-95B063B5CEA4}"/>
              </a:ext>
            </a:extLst>
          </p:cNvPr>
          <p:cNvSpPr txBox="1"/>
          <p:nvPr/>
        </p:nvSpPr>
        <p:spPr>
          <a:xfrm>
            <a:off x="6386122" y="6256013"/>
            <a:ext cx="5222783" cy="42441"/>
          </a:xfrm>
          <a:prstGeom prst="rect">
            <a:avLst/>
          </a:prstGeom>
          <a:gradFill>
            <a:gsLst>
              <a:gs pos="0">
                <a:schemeClr val="bg2"/>
              </a:gs>
              <a:gs pos="100000">
                <a:srgbClr val="ED4F3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0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 </a:t>
            </a:r>
          </a:p>
        </p:txBody>
      </p:sp>
      <p:sp>
        <p:nvSpPr>
          <p:cNvPr id="30" name="Text Box 3">
            <a:extLst>
              <a:ext uri="{FF2B5EF4-FFF2-40B4-BE49-F238E27FC236}">
                <a16:creationId xmlns:a16="http://schemas.microsoft.com/office/drawing/2014/main" id="{1B2A230E-DE3F-D0CD-31E7-0FC9F383F7ED}"/>
              </a:ext>
            </a:extLst>
          </p:cNvPr>
          <p:cNvSpPr txBox="1"/>
          <p:nvPr/>
        </p:nvSpPr>
        <p:spPr>
          <a:xfrm>
            <a:off x="657694" y="1044846"/>
            <a:ext cx="5221949" cy="42441"/>
          </a:xfrm>
          <a:prstGeom prst="rect">
            <a:avLst/>
          </a:prstGeom>
          <a:gradFill>
            <a:gsLst>
              <a:gs pos="100000">
                <a:schemeClr val="bg2"/>
              </a:gs>
              <a:gs pos="0">
                <a:srgbClr val="76723E"/>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0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 </a:t>
            </a:r>
          </a:p>
        </p:txBody>
      </p:sp>
      <p:sp>
        <p:nvSpPr>
          <p:cNvPr id="31" name="Text Box 3">
            <a:extLst>
              <a:ext uri="{FF2B5EF4-FFF2-40B4-BE49-F238E27FC236}">
                <a16:creationId xmlns:a16="http://schemas.microsoft.com/office/drawing/2014/main" id="{BF8DA632-1411-35BD-D841-8DF4E0E2474C}"/>
              </a:ext>
            </a:extLst>
          </p:cNvPr>
          <p:cNvSpPr txBox="1"/>
          <p:nvPr/>
        </p:nvSpPr>
        <p:spPr>
          <a:xfrm>
            <a:off x="6386122" y="1044846"/>
            <a:ext cx="5222783" cy="42441"/>
          </a:xfrm>
          <a:prstGeom prst="rect">
            <a:avLst/>
          </a:prstGeom>
          <a:gradFill>
            <a:gsLst>
              <a:gs pos="0">
                <a:schemeClr val="bg2"/>
              </a:gs>
              <a:gs pos="100000">
                <a:srgbClr val="003C9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000" dirty="0">
                <a:solidFill>
                  <a:srgbClr val="000000"/>
                </a:solidFill>
                <a:effectLst/>
                <a:latin typeface="Century Gothic" panose="020B0502020202020204" pitchFamily="34" charset="0"/>
                <a:ea typeface="MS PGothic" panose="020B0600070205080204" pitchFamily="34" charset="-128"/>
                <a:cs typeface="Times New Roman" panose="02020603050405020304" pitchFamily="18" charset="0"/>
              </a:rPr>
              <a:t> </a:t>
            </a:r>
          </a:p>
        </p:txBody>
      </p:sp>
      <p:sp>
        <p:nvSpPr>
          <p:cNvPr id="33" name="Up-Down Arrow 32">
            <a:extLst>
              <a:ext uri="{FF2B5EF4-FFF2-40B4-BE49-F238E27FC236}">
                <a16:creationId xmlns:a16="http://schemas.microsoft.com/office/drawing/2014/main" id="{57AE501C-322C-5FD2-CA39-A0B2D26E0B98}"/>
              </a:ext>
            </a:extLst>
          </p:cNvPr>
          <p:cNvSpPr/>
          <p:nvPr/>
        </p:nvSpPr>
        <p:spPr>
          <a:xfrm rot="5400000">
            <a:off x="5825577" y="-2203089"/>
            <a:ext cx="624840" cy="11776701"/>
          </a:xfrm>
          <a:prstGeom prst="upDownArrow">
            <a:avLst>
              <a:gd name="adj1" fmla="val 46295"/>
              <a:gd name="adj2" fmla="val 50000"/>
            </a:avLst>
          </a:prstGeom>
          <a:gradFill>
            <a:gsLst>
              <a:gs pos="48000">
                <a:schemeClr val="bg2">
                  <a:lumMod val="75000"/>
                </a:schemeClr>
              </a:gs>
              <a:gs pos="100000">
                <a:srgbClr val="25ACAD"/>
              </a:gs>
              <a:gs pos="0">
                <a:srgbClr val="ED4F35"/>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34" name="Up-Down Arrow 33">
            <a:extLst>
              <a:ext uri="{FF2B5EF4-FFF2-40B4-BE49-F238E27FC236}">
                <a16:creationId xmlns:a16="http://schemas.microsoft.com/office/drawing/2014/main" id="{F03A543A-FA30-3D72-E295-27DFCF6B1183}"/>
              </a:ext>
            </a:extLst>
          </p:cNvPr>
          <p:cNvSpPr/>
          <p:nvPr/>
        </p:nvSpPr>
        <p:spPr>
          <a:xfrm>
            <a:off x="5827209" y="647179"/>
            <a:ext cx="624840" cy="6080558"/>
          </a:xfrm>
          <a:prstGeom prst="upDownArrow">
            <a:avLst>
              <a:gd name="adj1" fmla="val 46295"/>
              <a:gd name="adj2" fmla="val 50000"/>
            </a:avLst>
          </a:prstGeom>
          <a:gradFill>
            <a:gsLst>
              <a:gs pos="51000">
                <a:schemeClr val="bg2">
                  <a:lumMod val="75000"/>
                </a:schemeClr>
              </a:gs>
              <a:gs pos="100000">
                <a:srgbClr val="3CB3C4"/>
              </a:gs>
              <a:gs pos="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35" name="Text Box 3">
            <a:extLst>
              <a:ext uri="{FF2B5EF4-FFF2-40B4-BE49-F238E27FC236}">
                <a16:creationId xmlns:a16="http://schemas.microsoft.com/office/drawing/2014/main" id="{1744C430-492B-2BF3-EB57-5C862101BD78}"/>
              </a:ext>
            </a:extLst>
          </p:cNvPr>
          <p:cNvSpPr txBox="1"/>
          <p:nvPr/>
        </p:nvSpPr>
        <p:spPr>
          <a:xfrm>
            <a:off x="664004" y="3548793"/>
            <a:ext cx="146304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rtl="0">
              <a:spcBef>
                <a:spcPts val="0"/>
              </a:spcBef>
              <a:spcAft>
                <a:spcPts val="0"/>
              </a:spcAft>
            </a:pPr>
            <a:r>
              <a:rPr lang="ja-JP" altLang="en-US" sz="16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労力が少ない</a:t>
            </a:r>
          </a:p>
        </p:txBody>
      </p:sp>
      <p:sp>
        <p:nvSpPr>
          <p:cNvPr id="36" name="Text Box 3">
            <a:extLst>
              <a:ext uri="{FF2B5EF4-FFF2-40B4-BE49-F238E27FC236}">
                <a16:creationId xmlns:a16="http://schemas.microsoft.com/office/drawing/2014/main" id="{94509E8E-7361-019E-AFCD-DDC8079764F5}"/>
              </a:ext>
            </a:extLst>
          </p:cNvPr>
          <p:cNvSpPr txBox="1"/>
          <p:nvPr/>
        </p:nvSpPr>
        <p:spPr>
          <a:xfrm>
            <a:off x="9869006" y="3548793"/>
            <a:ext cx="173736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r" rtl="0">
              <a:spcBef>
                <a:spcPts val="0"/>
              </a:spcBef>
              <a:spcAft>
                <a:spcPts val="0"/>
              </a:spcAft>
            </a:pPr>
            <a:r>
              <a:rPr lang="ja-JP" altLang="en-US" sz="16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労力が多い</a:t>
            </a:r>
          </a:p>
        </p:txBody>
      </p:sp>
      <p:sp>
        <p:nvSpPr>
          <p:cNvPr id="37" name="Text Box 3">
            <a:extLst>
              <a:ext uri="{FF2B5EF4-FFF2-40B4-BE49-F238E27FC236}">
                <a16:creationId xmlns:a16="http://schemas.microsoft.com/office/drawing/2014/main" id="{57CE9412-F8ED-650D-705B-2941D6327997}"/>
              </a:ext>
            </a:extLst>
          </p:cNvPr>
          <p:cNvSpPr txBox="1"/>
          <p:nvPr/>
        </p:nvSpPr>
        <p:spPr>
          <a:xfrm rot="16200000">
            <a:off x="5150299" y="5078377"/>
            <a:ext cx="197866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rtl="0">
              <a:spcBef>
                <a:spcPts val="0"/>
              </a:spcBef>
              <a:spcAft>
                <a:spcPts val="0"/>
              </a:spcAft>
            </a:pPr>
            <a:r>
              <a:rPr lang="ja-JP" altLang="en-US" sz="16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影響度が低い</a:t>
            </a:r>
          </a:p>
        </p:txBody>
      </p:sp>
      <p:sp>
        <p:nvSpPr>
          <p:cNvPr id="38" name="Text Box 3">
            <a:extLst>
              <a:ext uri="{FF2B5EF4-FFF2-40B4-BE49-F238E27FC236}">
                <a16:creationId xmlns:a16="http://schemas.microsoft.com/office/drawing/2014/main" id="{B4C02F22-21B2-E430-BBE2-39425B6EEE44}"/>
              </a:ext>
            </a:extLst>
          </p:cNvPr>
          <p:cNvSpPr txBox="1"/>
          <p:nvPr/>
        </p:nvSpPr>
        <p:spPr>
          <a:xfrm rot="16200000">
            <a:off x="5316669" y="1585669"/>
            <a:ext cx="164592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ja-JP" altLang="en-US" sz="1600" dirty="0">
                <a:solidFill>
                  <a:srgbClr val="FFFFFF"/>
                </a:solidFill>
                <a:effectLst/>
                <a:latin typeface="Century Gothic" panose="020B0502020202020204" pitchFamily="34" charset="0"/>
                <a:ea typeface="MS PGothic" panose="020B0600070205080204" pitchFamily="34" charset="-128"/>
                <a:cs typeface="Times New Roman" panose="02020603050405020304" pitchFamily="18" charset="0"/>
              </a:rPr>
              <a:t>影響度が高い</a:t>
            </a:r>
          </a:p>
        </p:txBody>
      </p:sp>
    </p:spTree>
    <p:extLst>
      <p:ext uri="{BB962C8B-B14F-4D97-AF65-F5344CB8AC3E}">
        <p14:creationId xmlns:p14="http://schemas.microsoft.com/office/powerpoint/2010/main" val="2798664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2836082428"/>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ja-JP" altLang="en-US" sz="1600" b="1" noProof="0" dirty="0">
                          <a:solidFill>
                            <a:schemeClr val="tx1"/>
                          </a:solidFill>
                          <a:effectLst/>
                          <a:latin typeface="Century Gothic" panose="020B0502020202020204" pitchFamily="34" charset="0"/>
                          <a:ea typeface="MS PGothic" panose="020B0600070205080204" pitchFamily="34" charset="-128"/>
                        </a:rPr>
                        <a:t>免責条項</a:t>
                      </a:r>
                    </a:p>
                    <a:p>
                      <a:pPr marL="0" marR="0" rtl="0">
                        <a:spcBef>
                          <a:spcPts val="0"/>
                        </a:spcBef>
                        <a:spcAft>
                          <a:spcPts val="0"/>
                        </a:spcAft>
                      </a:pPr>
                      <a:r>
                        <a:rPr lang="ja-JP" altLang="en-US" sz="1200" b="0" noProof="0" dirty="0">
                          <a:solidFill>
                            <a:schemeClr val="tx1"/>
                          </a:solidFill>
                          <a:effectLst/>
                          <a:latin typeface="Century Gothic" panose="020B0502020202020204" pitchFamily="34" charset="0"/>
                          <a:ea typeface="MS PGothic" panose="020B0600070205080204" pitchFamily="34" charset="-128"/>
                        </a:rPr>
                        <a:t> </a:t>
                      </a:r>
                    </a:p>
                    <a:p>
                      <a:pPr marL="0" marR="0" rtl="0">
                        <a:spcBef>
                          <a:spcPts val="0"/>
                        </a:spcBef>
                        <a:spcAft>
                          <a:spcPts val="0"/>
                        </a:spcAft>
                      </a:pPr>
                      <a:r>
                        <a:rPr lang="en-US" altLang="ja-JP" sz="1400" b="0" noProof="0" dirty="0">
                          <a:solidFill>
                            <a:schemeClr val="tx1"/>
                          </a:solidFill>
                          <a:effectLst/>
                          <a:latin typeface="Century Gothic" panose="020B0502020202020204" pitchFamily="34" charset="0"/>
                          <a:ea typeface="MS PGothic" panose="020B0600070205080204" pitchFamily="34" charset="-128"/>
                        </a:rPr>
                        <a:t>Smartsheet </a:t>
                      </a:r>
                      <a:r>
                        <a:rPr lang="ja-JP" altLang="en-US" sz="1400" b="0" noProof="0" dirty="0">
                          <a:solidFill>
                            <a:schemeClr val="tx1"/>
                          </a:solidFill>
                          <a:effectLst/>
                          <a:latin typeface="Century Gothic" panose="020B0502020202020204" pitchFamily="34" charset="0"/>
                          <a:ea typeface="MS PGothic" panose="020B0600070205080204" pitchFamily="34" charset="-128"/>
                        </a:rPr>
                        <a:t>がこの </a:t>
                      </a:r>
                      <a:r>
                        <a:rPr lang="en-US" altLang="ja-JP" sz="1400" b="0" noProof="0" dirty="0">
                          <a:solidFill>
                            <a:schemeClr val="tx1"/>
                          </a:solidFill>
                          <a:effectLst/>
                          <a:latin typeface="Century Gothic" panose="020B0502020202020204" pitchFamily="34" charset="0"/>
                          <a:ea typeface="MS PGothic" panose="020B0600070205080204" pitchFamily="34" charset="-128"/>
                        </a:rPr>
                        <a:t>Web </a:t>
                      </a:r>
                      <a:r>
                        <a:rPr lang="ja-JP" altLang="en-US" sz="1400" b="0" noProof="0" dirty="0">
                          <a:solidFill>
                            <a:schemeClr val="tx1"/>
                          </a:solidFill>
                          <a:effectLst/>
                          <a:latin typeface="Century Gothic" panose="020B0502020202020204" pitchFamily="34" charset="0"/>
                          <a:ea typeface="MS PGothic" panose="020B0600070205080204" pitchFamily="34" charset="-128"/>
                        </a:rPr>
                        <a:t>サイトに掲載している記事、テンプレート、または情報などは、あくまで参考としてご利用ください。</a:t>
                      </a:r>
                      <a:r>
                        <a:rPr lang="en-US" altLang="ja-JP" sz="1400" b="0" noProof="0" dirty="0">
                          <a:solidFill>
                            <a:schemeClr val="tx1"/>
                          </a:solidFill>
                          <a:effectLst/>
                          <a:latin typeface="Century Gothic" panose="020B0502020202020204" pitchFamily="34" charset="0"/>
                          <a:ea typeface="MS PGothic" panose="020B0600070205080204" pitchFamily="34" charset="-128"/>
                        </a:rPr>
                        <a:t>Smartsheet </a:t>
                      </a:r>
                      <a:r>
                        <a:rPr lang="ja-JP" altLang="en-US" sz="1400" b="0" noProof="0" dirty="0">
                          <a:solidFill>
                            <a:schemeClr val="tx1"/>
                          </a:solidFill>
                          <a:effectLst/>
                          <a:latin typeface="Century Gothic" panose="020B0502020202020204" pitchFamily="34" charset="0"/>
                          <a:ea typeface="MS PGothic" panose="020B0600070205080204" pitchFamily="34" charset="-128"/>
                        </a:rPr>
                        <a:t>は、情報の最新性および正確性の確保に努めますが、本 </a:t>
                      </a:r>
                      <a:r>
                        <a:rPr lang="en-US" altLang="ja-JP" sz="1400" b="0" noProof="0" dirty="0">
                          <a:solidFill>
                            <a:schemeClr val="tx1"/>
                          </a:solidFill>
                          <a:effectLst/>
                          <a:latin typeface="Century Gothic" panose="020B0502020202020204" pitchFamily="34" charset="0"/>
                          <a:ea typeface="MS PGothic" panose="020B0600070205080204" pitchFamily="34" charset="-128"/>
                        </a:rPr>
                        <a:t>Web </a:t>
                      </a:r>
                      <a:r>
                        <a:rPr lang="ja-JP" altLang="en-US" sz="1400" b="0" noProof="0" dirty="0">
                          <a:solidFill>
                            <a:schemeClr val="tx1"/>
                          </a:solidFill>
                          <a:effectLst/>
                          <a:latin typeface="Century Gothic" panose="020B0502020202020204" pitchFamily="34" charset="0"/>
                          <a:ea typeface="MS PGothic" panose="020B0600070205080204" pitchFamily="34" charset="-128"/>
                        </a:rPr>
                        <a:t>サイトまたは本 </a:t>
                      </a:r>
                      <a:r>
                        <a:rPr lang="en-US" altLang="ja-JP" sz="1400" b="0" noProof="0" dirty="0">
                          <a:solidFill>
                            <a:schemeClr val="tx1"/>
                          </a:solidFill>
                          <a:effectLst/>
                          <a:latin typeface="Century Gothic" panose="020B0502020202020204" pitchFamily="34" charset="0"/>
                          <a:ea typeface="MS PGothic" panose="020B0600070205080204" pitchFamily="34" charset="-128"/>
                        </a:rPr>
                        <a:t>Web </a:t>
                      </a:r>
                      <a:r>
                        <a:rPr lang="ja-JP" altLang="en-US" sz="1400" b="0" noProof="0" dirty="0">
                          <a:solidFill>
                            <a:schemeClr val="tx1"/>
                          </a:solidFill>
                          <a:effectLst/>
                          <a:latin typeface="Century Gothic" panose="020B0502020202020204" pitchFamily="34" charset="0"/>
                          <a:ea typeface="MS PGothic" panose="020B0600070205080204" pitchFamily="34" charset="-128"/>
                        </a:rPr>
                        <a:t>サイトに含まれる情報、記事、テンプレート、あるいは関連グラフィックに関する完全性、正確性、信頼性、適合性、または利用可能性について、明示または黙示のいかなる表明または保証も行いません。これらの情報に依拠して生じたいかなる結果についても </a:t>
                      </a:r>
                      <a:r>
                        <a:rPr lang="en-US" altLang="ja-JP" sz="1400" b="0" noProof="0" dirty="0">
                          <a:solidFill>
                            <a:schemeClr val="tx1"/>
                          </a:solidFill>
                          <a:effectLst/>
                          <a:latin typeface="Century Gothic" panose="020B0502020202020204" pitchFamily="34" charset="0"/>
                          <a:ea typeface="MS PGothic" panose="020B0600070205080204" pitchFamily="34" charset="-128"/>
                        </a:rPr>
                        <a:t>Smartsheet </a:t>
                      </a:r>
                      <a:r>
                        <a:rPr lang="ja-JP" altLang="en-US" sz="1400" b="0" noProof="0" dirty="0">
                          <a:solidFill>
                            <a:schemeClr val="tx1"/>
                          </a:solidFill>
                          <a:effectLst/>
                          <a:latin typeface="Century Gothic" panose="020B0502020202020204" pitchFamily="34" charset="0"/>
                          <a:ea typeface="MS PGothic" panose="020B0600070205080204" pitchFamily="34" charset="-128"/>
                        </a:rPr>
                        <a:t>は一切責任を負いませんので、各自の責任と判断のもとにご利用ください。</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7391</TotalTime>
  <Words>352</Words>
  <Application>Microsoft Office PowerPoint</Application>
  <PresentationFormat>Widescreen</PresentationFormat>
  <Paragraphs>28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min qu</cp:lastModifiedBy>
  <cp:revision>112</cp:revision>
  <cp:lastPrinted>2020-08-31T22:23:58Z</cp:lastPrinted>
  <dcterms:created xsi:type="dcterms:W3CDTF">2021-07-07T23:54:57Z</dcterms:created>
  <dcterms:modified xsi:type="dcterms:W3CDTF">2024-11-08T14:07:41Z</dcterms:modified>
</cp:coreProperties>
</file>