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7" r:id="rId2"/>
    <p:sldId id="299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A3DF"/>
    <a:srgbClr val="EF8B47"/>
    <a:srgbClr val="8EA9DB"/>
    <a:srgbClr val="32A5DE"/>
    <a:srgbClr val="0099FF"/>
    <a:srgbClr val="F9DC7C"/>
    <a:srgbClr val="F2A16A"/>
    <a:srgbClr val="68BCE6"/>
    <a:srgbClr val="FFD757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" autoAdjust="0"/>
    <p:restoredTop sz="94651"/>
  </p:normalViewPr>
  <p:slideViewPr>
    <p:cSldViewPr snapToGrid="0">
      <p:cViewPr varScale="1">
        <p:scale>
          <a:sx n="104" d="100"/>
          <a:sy n="104" d="100"/>
        </p:scale>
        <p:origin x="115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7025-4018-49F6-B050-59D8F10E503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D7A5B-DC59-4C1D-AF2E-A7C5BA8F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0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79d9e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79d9e62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ptos" panose="020B00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7" name="Google Shape;87;g2e79d9e6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>
                <a:latin typeface="Aptos" panose="020B0004020202020204" pitchFamily="34" charset="0"/>
                <a:ea typeface="MS PGothic" panose="020B0600070205080204" pitchFamily="34" charset="-128"/>
              </a:rPr>
              <a:t>1</a:t>
            </a:fld>
            <a:endParaRPr>
              <a:latin typeface="Aptos" panose="020B00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Aptos" panose="020B00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D7A5B-DC59-4C1D-AF2E-A7C5BA8F20FA}" type="slidenum">
              <a:rPr lang="en-US" smtClean="0">
                <a:latin typeface="Aptos" panose="020B0004020202020204" pitchFamily="34" charset="0"/>
                <a:ea typeface="MS PGothic" panose="020B0600070205080204" pitchFamily="34" charset="-128"/>
              </a:rPr>
              <a:t>2</a:t>
            </a:fld>
            <a:endParaRPr lang="en-US">
              <a:latin typeface="Aptos" panose="020B00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03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ptos" panose="020B00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Aptos" panose="020B0004020202020204" pitchFamily="34" charset="0"/>
                <a:ea typeface="MS PGothic" panose="020B0600070205080204" pitchFamily="34" charset="-128"/>
              </a:rPr>
              <a:t>3</a:t>
            </a:fld>
            <a:endParaRPr>
              <a:latin typeface="Aptos" panose="020B00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D7A6-44BD-D6A9-D55B-B5901B834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EAD59-4519-9FCD-B39C-187D6AF6C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110F-1EE8-124F-A9B0-C87D86F1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A349-B1E8-D267-6F22-19AF2686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7765-B180-2FE9-4959-9717F81A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5B4A-238F-7DD8-9008-AB9E737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76227-3CFA-4CA4-E90F-BF7EC30C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08E3-78C3-C128-5BA1-63F00AD3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0FDA-1150-F2CE-9570-6EF3DDB1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A881-1EB5-113B-5564-24D96B2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BD56C-1158-1330-B18E-6E5EED108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9280F-F22F-0D38-7A1D-6D533F0E1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0EB41-FA28-65C0-8FD6-5B045AC7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71C96-E78C-66B3-424A-429615C8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F0FB-652D-7D13-E3CB-41FA05FF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E4CC-91D0-23BE-B341-CA0BA8C7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B640-BF25-831C-AE6B-24BA33A6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7CAB-9CCC-5073-D260-F74FD120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03CE5-66C8-0F37-1BCB-F6775422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C3CE-901D-6506-12C6-9D227C70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967A-2B7E-27F7-6FB6-E756E73A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B5F3-2EE0-4C03-65BD-59779E53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982A7-A780-B568-1E19-9C4DFDA9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7BE06-C164-E462-E7FC-A8BA3910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636C-24C4-E3CA-3320-0A9F4557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AAD2-37BE-F9CB-214B-B412C760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0116-014B-6263-F4E2-630EC6545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B0F2D-8A14-0F9F-E979-657904083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659D1-E8B8-6D3F-08B6-0AB093D6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807FD-E0AF-8961-F864-B6CB93E6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493FB-0F2C-2AEC-3F0F-DCDC8496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BB92-0B4A-4459-2307-CB85CDEE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AD220-A626-4AD7-EEDB-7297C0A2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054B2-E284-C60C-CFFF-435AAD9F8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57D66-B664-9076-336E-597882CE9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D92D0-1AD4-036D-7E6D-5D9C58525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BDA72-8887-E2A7-D70F-A3B84CBC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463FF-63FE-411E-820E-90AFA9D4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C1345-2487-8CD8-C7BE-75060762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C71C-ECDC-4E0B-035B-14BA1FB7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5225A-A95D-E532-DD6F-7D5B67EC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1EB7-DD64-A56E-D65C-08AFA083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B374C-8FB3-3858-EBF8-26A22DFB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5E991-EAE9-63A9-9D01-8633888F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2FA4C-0A8A-81D2-F176-2209C7E8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C79BB-39F1-DC4B-DF1C-895B0648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FC58-C7CB-DA18-8EAC-E77CDAB6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1F3F-B32E-02F1-F395-AB64EB62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CF226-9817-20FB-7E62-461AE41CB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8364A-C3DD-B9FA-29B2-FB6F3FAD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BB917-862C-00A6-5DB4-ABC4386F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BDBA3-CA6A-25EE-42A7-EC7044ED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80A4-EF5C-C09F-705A-FE0586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B3D25-C201-26FE-B4D5-FC2B1298E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83C74-C571-FF1D-5151-36B2443F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B2BDC-2992-C7BD-6C63-8AC20052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5DD9E-76CC-CB4D-D27E-67EEA3FA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F54F1-71B6-6AF2-65B4-ABB249D6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A5F9E-D0E2-06E6-5BBA-ED33E5B1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71F33-6D35-FF6F-AB7C-4E8EB9880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BCB7-21D8-9DAF-B59B-25D902AE2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  <a:ea typeface="MS PGothic" panose="020B0600070205080204" pitchFamily="34" charset="-128"/>
              </a:defRPr>
            </a:lvl1pPr>
          </a:lstStyle>
          <a:p>
            <a:fld id="{90E09F09-59B3-489E-8070-C50CD83CC364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322A-E287-F097-A6D5-EFB9616E0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23976-799C-A377-4815-94AB941CA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  <a:ea typeface="MS PGothic" panose="020B0600070205080204" pitchFamily="34" charset="-128"/>
              </a:defRPr>
            </a:lvl1pPr>
          </a:lstStyle>
          <a:p>
            <a:fld id="{10803649-8F28-4ADE-8A7F-AF0847E9D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ptos Display" panose="020B0004020202020204" pitchFamily="34" charset="0"/>
          <a:ea typeface="MS PGothic" panose="020B060007020508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MS PGothic" panose="020B060007020508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7818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67A3DF">
                <a:lumMod val="82000"/>
                <a:lumOff val="18000"/>
              </a:srgbClr>
            </a:gs>
            <a:gs pos="92000">
              <a:srgbClr val="73737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4AD65-1A1A-5D38-30AC-4EF78B2D8807}"/>
              </a:ext>
            </a:extLst>
          </p:cNvPr>
          <p:cNvSpPr txBox="1"/>
          <p:nvPr/>
        </p:nvSpPr>
        <p:spPr>
          <a:xfrm>
            <a:off x="361544" y="1596083"/>
            <a:ext cx="4145142" cy="408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ja-JP" sz="1400" b="1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このテンプレートを使用するタイミング: </a:t>
            </a:r>
            <a:br>
              <a:rPr lang="en-US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4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このテンプレートを使用すると、販売関連の問題を体系的に管理してエスカレーションを行うことができるため、販売実績への悪影響を最小限に抑えるよう、潜在的な問題が適切な所有者によって対処されるようになります。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ja-JP" sz="1400" b="1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注目すべきテンプレート機能: </a:t>
            </a:r>
            <a:br>
              <a:rPr lang="en-US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40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このテンプレートには、エスカレーション、所有者、可能性 (1 が最小、5 が最大)、販売への影響、スコア、および軽減策の列が含まれており、問題の可能性と影響を評価し、効果的な軽減戦略を実施するための構造化されたアプローチを提供します。</a:t>
            </a:r>
          </a:p>
        </p:txBody>
      </p:sp>
      <p:pic>
        <p:nvPicPr>
          <p:cNvPr id="90" name="Google Shape;90;p13">
            <a:hlinkClick r:id="rId3"/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9968" y="496430"/>
            <a:ext cx="3744561" cy="7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61544" y="258507"/>
            <a:ext cx="6718764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>
                <a:solidFill>
                  <a:srgbClr val="011033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セールス エスカレーション マトリクス テンプレート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B7166-713E-8E75-0845-DABCEEDE3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8561" y="2243048"/>
            <a:ext cx="6096000" cy="3074630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C76685-8E47-54E6-A2FD-F2BF982AE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006961"/>
              </p:ext>
            </p:extLst>
          </p:nvPr>
        </p:nvGraphicFramePr>
        <p:xfrm>
          <a:off x="335561" y="763398"/>
          <a:ext cx="11492915" cy="5771627"/>
        </p:xfrm>
        <a:graphic>
          <a:graphicData uri="http://schemas.openxmlformats.org/drawingml/2006/table">
            <a:tbl>
              <a:tblPr firstRow="1" firstCol="1" bandRow="1"/>
              <a:tblGrid>
                <a:gridCol w="2397479">
                  <a:extLst>
                    <a:ext uri="{9D8B030D-6E8A-4147-A177-3AD203B41FA5}">
                      <a16:colId xmlns:a16="http://schemas.microsoft.com/office/drawing/2014/main" val="1527047560"/>
                    </a:ext>
                  </a:extLst>
                </a:gridCol>
                <a:gridCol w="1909870">
                  <a:extLst>
                    <a:ext uri="{9D8B030D-6E8A-4147-A177-3AD203B41FA5}">
                      <a16:colId xmlns:a16="http://schemas.microsoft.com/office/drawing/2014/main" val="3470005370"/>
                    </a:ext>
                  </a:extLst>
                </a:gridCol>
                <a:gridCol w="1437113">
                  <a:extLst>
                    <a:ext uri="{9D8B030D-6E8A-4147-A177-3AD203B41FA5}">
                      <a16:colId xmlns:a16="http://schemas.microsoft.com/office/drawing/2014/main" val="4037171865"/>
                    </a:ext>
                  </a:extLst>
                </a:gridCol>
                <a:gridCol w="1508969">
                  <a:extLst>
                    <a:ext uri="{9D8B030D-6E8A-4147-A177-3AD203B41FA5}">
                      <a16:colId xmlns:a16="http://schemas.microsoft.com/office/drawing/2014/main" val="1598818119"/>
                    </a:ext>
                  </a:extLst>
                </a:gridCol>
                <a:gridCol w="1796391">
                  <a:extLst>
                    <a:ext uri="{9D8B030D-6E8A-4147-A177-3AD203B41FA5}">
                      <a16:colId xmlns:a16="http://schemas.microsoft.com/office/drawing/2014/main" val="3844360737"/>
                    </a:ext>
                  </a:extLst>
                </a:gridCol>
                <a:gridCol w="2443093">
                  <a:extLst>
                    <a:ext uri="{9D8B030D-6E8A-4147-A177-3AD203B41FA5}">
                      <a16:colId xmlns:a16="http://schemas.microsoft.com/office/drawing/2014/main" val="3126137574"/>
                    </a:ext>
                  </a:extLst>
                </a:gridCol>
              </a:tblGrid>
              <a:tr h="94785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1050" b="1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エスカレーション</a:t>
                      </a:r>
                    </a:p>
                  </a:txBody>
                  <a:tcPr marL="7202" marR="7202" marT="7202" marB="91440" anchor="b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1050" b="1">
                          <a:solidFill>
                            <a:srgbClr val="000000"/>
                          </a:solidFill>
                          <a:effectLst/>
                          <a:highlight>
                            <a:srgbClr val="32A5DE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所有者</a:t>
                      </a:r>
                    </a:p>
                  </a:txBody>
                  <a:tcPr marL="7202" marR="7202" marT="7202" marB="91440" anchor="b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900" b="1">
                          <a:solidFill>
                            <a:srgbClr val="000000"/>
                          </a:solidFill>
                          <a:effectLst/>
                          <a:highlight>
                            <a:srgbClr val="EF8B47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可能性 </a:t>
                      </a:r>
                      <a:br>
                        <a:rPr lang="en-US" sz="900" b="1">
                          <a:solidFill>
                            <a:srgbClr val="000000"/>
                          </a:solidFill>
                          <a:effectLst/>
                          <a:highlight>
                            <a:srgbClr val="EF8B47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ja-JP" sz="900" b="1">
                          <a:solidFill>
                            <a:srgbClr val="000000"/>
                          </a:solidFill>
                          <a:effectLst/>
                          <a:highlight>
                            <a:srgbClr val="EF8B47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(1 - 最小、</a:t>
                      </a:r>
                      <a:br>
                        <a:rPr lang="en-US" sz="900" b="1">
                          <a:solidFill>
                            <a:srgbClr val="000000"/>
                          </a:solidFill>
                          <a:effectLst/>
                          <a:highlight>
                            <a:srgbClr val="EF8B47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ja-JP" sz="900" b="1">
                          <a:solidFill>
                            <a:srgbClr val="000000"/>
                          </a:solidFill>
                          <a:effectLst/>
                          <a:highlight>
                            <a:srgbClr val="EF8B47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5 - 最大)</a:t>
                      </a:r>
                    </a:p>
                  </a:txBody>
                  <a:tcPr marL="7202" marR="7202" marT="7202" marB="91440" anchor="b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B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900" b="1">
                          <a:solidFill>
                            <a:srgbClr val="000000"/>
                          </a:solidFill>
                          <a:effectLst/>
                          <a:highlight>
                            <a:srgbClr val="8EA9DB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影響 </a:t>
                      </a:r>
                      <a:br>
                        <a:rPr lang="en-US" sz="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8EA9DB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ja-JP" sz="900" b="1">
                          <a:solidFill>
                            <a:srgbClr val="000000"/>
                          </a:solidFill>
                          <a:effectLst/>
                          <a:highlight>
                            <a:srgbClr val="8EA9DB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(1 - 最小、</a:t>
                      </a:r>
                      <a:br>
                        <a:rPr lang="en-US" sz="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8EA9DB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ja-JP" sz="900" b="1">
                          <a:solidFill>
                            <a:srgbClr val="000000"/>
                          </a:solidFill>
                          <a:effectLst/>
                          <a:highlight>
                            <a:srgbClr val="8EA9DB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5 - 最大)</a:t>
                      </a:r>
                    </a:p>
                  </a:txBody>
                  <a:tcPr marL="7202" marR="7202" marT="7202" marB="91440" anchor="b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1050" b="1">
                          <a:solidFill>
                            <a:srgbClr val="000000"/>
                          </a:solidFill>
                          <a:effectLst/>
                          <a:highlight>
                            <a:srgbClr val="FF89FF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スコア</a:t>
                      </a:r>
                    </a:p>
                  </a:txBody>
                  <a:tcPr marL="7202" marR="7202" marT="7202" marB="91440" anchor="b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1050" b="1">
                          <a:solidFill>
                            <a:srgbClr val="000000"/>
                          </a:solidFill>
                          <a:effectLst/>
                          <a:highlight>
                            <a:srgbClr val="70AD47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軽減策</a:t>
                      </a:r>
                    </a:p>
                  </a:txBody>
                  <a:tcPr marL="7202" marR="7202" marT="7202" marB="91440" anchor="b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8914"/>
                  </a:ext>
                </a:extLst>
              </a:tr>
              <a:tr h="72892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D757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販売に関する問題の性質を説明します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68BCE6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エスカレーションに対処する責任者または役割を特定します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2A16A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問題が発生する可能性をランク付けします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1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A7BCE3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販売のプロセスや結果に対する潜在的な影響を評価します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A3FF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可能性と影響を掛け合わせ、問題に優先順位を付けます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8EC26A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問題に対処する、または問題を防止するための手順を詳細に説明します。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2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56385"/>
                  </a:ext>
                </a:extLst>
              </a:tr>
              <a:tr h="818969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0C1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製品配送の遅延</a:t>
                      </a:r>
                      <a:br>
                        <a:rPr lang="en-US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F0C1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F0C1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主要な顧客への製品出荷が遅れる。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50" dirty="0">
                          <a:solidFill>
                            <a:srgbClr val="000000"/>
                          </a:solidFill>
                          <a:effectLst/>
                          <a:highlight>
                            <a:srgbClr val="BAE1F4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物流マネージャー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50">
                          <a:solidFill>
                            <a:srgbClr val="000000"/>
                          </a:solidFill>
                          <a:effectLst/>
                          <a:highlight>
                            <a:srgbClr val="FBDDC9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50">
                          <a:solidFill>
                            <a:srgbClr val="000000"/>
                          </a:solidFill>
                          <a:effectLst/>
                          <a:highlight>
                            <a:srgbClr val="DCE5F4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20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>
                          <a:solidFill>
                            <a:srgbClr val="000000"/>
                          </a:solidFill>
                          <a:effectLst/>
                          <a:highlight>
                            <a:srgbClr val="FFCDFF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720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C9E2B8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リアルタイムの追跡を実施し、出荷パートナーとの連携を強化して、タイムリーな配送を実現する。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882293"/>
                  </a:ext>
                </a:extLst>
              </a:tr>
              <a:tr h="818969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0C1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不正確な売上予測</a:t>
                      </a:r>
                      <a:br>
                        <a:rPr lang="en-US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F0C1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F0C1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予測が実際の販売結果と一致していない。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50" dirty="0">
                          <a:solidFill>
                            <a:srgbClr val="000000"/>
                          </a:solidFill>
                          <a:effectLst/>
                          <a:highlight>
                            <a:srgbClr val="BAE1F4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セールス アナリスト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50">
                          <a:solidFill>
                            <a:srgbClr val="000000"/>
                          </a:solidFill>
                          <a:effectLst/>
                          <a:highlight>
                            <a:srgbClr val="FBDDC9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20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50" dirty="0">
                          <a:solidFill>
                            <a:srgbClr val="000000"/>
                          </a:solidFill>
                          <a:effectLst/>
                          <a:highlight>
                            <a:srgbClr val="DCE5F4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>
                          <a:solidFill>
                            <a:srgbClr val="000000"/>
                          </a:solidFill>
                          <a:effectLst/>
                          <a:highlight>
                            <a:srgbClr val="FFCDFF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720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C9E2B8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過去のデータと市場分析を使用して予測モデルを改良し、精度を向上させる。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74790"/>
                  </a:ext>
                </a:extLst>
              </a:tr>
              <a:tr h="818969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0C1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クライアントとの契約更新におけるリスク</a:t>
                      </a:r>
                      <a:br>
                        <a:rPr lang="en-US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F0C1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F0C1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競合他社のサービスにより、契約更新時に主要なクライアントを失う可能性がある。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50" dirty="0">
                          <a:solidFill>
                            <a:srgbClr val="000000"/>
                          </a:solidFill>
                          <a:effectLst/>
                          <a:highlight>
                            <a:srgbClr val="BAE1F4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アカウント マネージャー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50">
                          <a:solidFill>
                            <a:srgbClr val="000000"/>
                          </a:solidFill>
                          <a:effectLst/>
                          <a:highlight>
                            <a:srgbClr val="FBDDC9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50">
                          <a:solidFill>
                            <a:srgbClr val="000000"/>
                          </a:solidFill>
                          <a:effectLst/>
                          <a:highlight>
                            <a:srgbClr val="DCE5F4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CDFF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720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C9E2B8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クライアントと積極的に関わり、ニーズを理解してサービスを調整する。ロイヤルティ インセンティブを導入し、契約更新を促進する。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20336"/>
                  </a:ext>
                </a:extLst>
              </a:tr>
              <a:tr h="818969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1">
                          <a:solidFill>
                            <a:srgbClr val="000000"/>
                          </a:solidFill>
                          <a:effectLst/>
                          <a:highlight>
                            <a:srgbClr val="FFF0C1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販売に関する規制の遵守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  <a:highlight>
                            <a:srgbClr val="FFF0C1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ja-JP" sz="1000">
                          <a:solidFill>
                            <a:srgbClr val="000000"/>
                          </a:solidFill>
                          <a:effectLst/>
                          <a:highlight>
                            <a:srgbClr val="FFF0C1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新製品が、変化する規制に対応できない可能性がある。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50">
                          <a:solidFill>
                            <a:srgbClr val="000000"/>
                          </a:solidFill>
                          <a:effectLst/>
                          <a:highlight>
                            <a:srgbClr val="BAE1F4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コンプライアンス責任者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50">
                          <a:solidFill>
                            <a:srgbClr val="000000"/>
                          </a:solidFill>
                          <a:effectLst/>
                          <a:highlight>
                            <a:srgbClr val="FBDDC9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50">
                          <a:solidFill>
                            <a:srgbClr val="000000"/>
                          </a:solidFill>
                          <a:effectLst/>
                          <a:highlight>
                            <a:srgbClr val="DCE5F4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>
                          <a:solidFill>
                            <a:srgbClr val="000000"/>
                          </a:solidFill>
                          <a:effectLst/>
                          <a:highlight>
                            <a:srgbClr val="FFCDFF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720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C9E2B8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規制の変更や監査プロセスの強化について、販売チームに対して定期的なトレーニングを実施し、コンプライアンスを確実に維持する。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094046"/>
                  </a:ext>
                </a:extLst>
              </a:tr>
              <a:tr h="818969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0C1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新しい地域での市場浸透</a:t>
                      </a:r>
                      <a:br>
                        <a:rPr lang="en-US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F0C1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F0C1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新しい地域で市場プレゼンスを確立することに伴い、課題が生じる。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50">
                          <a:solidFill>
                            <a:srgbClr val="000000"/>
                          </a:solidFill>
                          <a:effectLst/>
                          <a:highlight>
                            <a:srgbClr val="BAE1F4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リージョナル セールス マネージャー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50">
                          <a:solidFill>
                            <a:srgbClr val="000000"/>
                          </a:solidFill>
                          <a:effectLst/>
                          <a:highlight>
                            <a:srgbClr val="FBDDC9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20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50">
                          <a:solidFill>
                            <a:srgbClr val="000000"/>
                          </a:solidFill>
                          <a:effectLst/>
                          <a:highlight>
                            <a:srgbClr val="DCE5F4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20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>
                          <a:solidFill>
                            <a:srgbClr val="000000"/>
                          </a:solidFill>
                          <a:effectLst/>
                          <a:highlight>
                            <a:srgbClr val="FFCDFF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720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C9E2B8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ローカライズされたマーケティング戦略とパートナーシップを展開して、ブランドの可視性と市場浸透度を高める。</a:t>
                      </a:r>
                    </a:p>
                  </a:txBody>
                  <a:tcPr marL="108032" marR="72000" marT="7202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24332"/>
                  </a:ext>
                </a:extLst>
              </a:tr>
            </a:tbl>
          </a:graphicData>
        </a:graphic>
      </p:graphicFrame>
      <p:pic>
        <p:nvPicPr>
          <p:cNvPr id="4102" name="Picture 7" descr="中程度の信頼性で自動生成された、黒の背景に黒い正方形の説明">
            <a:extLst>
              <a:ext uri="{FF2B5EF4-FFF2-40B4-BE49-F238E27FC236}">
                <a16:creationId xmlns:a16="http://schemas.microsoft.com/office/drawing/2014/main" id="{9B8883E5-C7DF-8485-7815-D0B9342E2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67" y="796951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8" descr="中程度の信頼性で自動生成された、黒の背景に黒い正方形の説明">
            <a:extLst>
              <a:ext uri="{FF2B5EF4-FFF2-40B4-BE49-F238E27FC236}">
                <a16:creationId xmlns:a16="http://schemas.microsoft.com/office/drawing/2014/main" id="{7F00F239-8D5C-57B0-FAC8-48F855906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3" y="792213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9" descr="中程度の信頼性で自動生成された、黒の背景に黒い正方形の説明">
            <a:extLst>
              <a:ext uri="{FF2B5EF4-FFF2-40B4-BE49-F238E27FC236}">
                <a16:creationId xmlns:a16="http://schemas.microsoft.com/office/drawing/2014/main" id="{1C2CA840-230A-4F36-9E5C-EFE17F46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83" y="792213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中程度の信頼性で自動生成された、黒の背景に黒い正方形の説明">
            <a:extLst>
              <a:ext uri="{FF2B5EF4-FFF2-40B4-BE49-F238E27FC236}">
                <a16:creationId xmlns:a16="http://schemas.microsoft.com/office/drawing/2014/main" id="{FA9FFD17-6C68-BE27-099B-704C13010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90" y="79785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11" descr="中程度の信頼性で自動生成された、黒の背景に黒い正方形の説明">
            <a:extLst>
              <a:ext uri="{FF2B5EF4-FFF2-40B4-BE49-F238E27FC236}">
                <a16:creationId xmlns:a16="http://schemas.microsoft.com/office/drawing/2014/main" id="{7D27C617-8B64-DED8-A53D-295C8253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467" y="796952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2" descr="中程度の信頼性で自動生成された、黒の背景に黒い正方形の説明">
            <a:extLst>
              <a:ext uri="{FF2B5EF4-FFF2-40B4-BE49-F238E27FC236}">
                <a16:creationId xmlns:a16="http://schemas.microsoft.com/office/drawing/2014/main" id="{DB3C0604-1113-74C7-F04B-2CB564265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438" y="797405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7173C0-C8FD-7964-306E-FC918AF9F99F}"/>
              </a:ext>
            </a:extLst>
          </p:cNvPr>
          <p:cNvSpPr txBox="1"/>
          <p:nvPr/>
        </p:nvSpPr>
        <p:spPr>
          <a:xfrm>
            <a:off x="335561" y="172798"/>
            <a:ext cx="114929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3200" b="1" dirty="0">
                <a:solidFill>
                  <a:srgbClr val="011033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セールス エスカレーション マトリクス</a:t>
            </a:r>
          </a:p>
        </p:txBody>
      </p:sp>
    </p:spTree>
    <p:extLst>
      <p:ext uri="{BB962C8B-B14F-4D97-AF65-F5344CB8AC3E}">
        <p14:creationId xmlns:p14="http://schemas.microsoft.com/office/powerpoint/2010/main" val="221549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35270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746</Words>
  <Application>Microsoft Office PowerPoint</Application>
  <PresentationFormat>Widescreen</PresentationFormat>
  <Paragraphs>52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Agustina Moschcovich</dc:creator>
  <cp:lastModifiedBy>min qu</cp:lastModifiedBy>
  <cp:revision>40</cp:revision>
  <dcterms:created xsi:type="dcterms:W3CDTF">2024-06-23T02:36:30Z</dcterms:created>
  <dcterms:modified xsi:type="dcterms:W3CDTF">2024-11-01T02:49:37Z</dcterms:modified>
</cp:coreProperties>
</file>