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 autoAdjust="0"/>
    <p:restoredTop sz="86447"/>
  </p:normalViewPr>
  <p:slideViewPr>
    <p:cSldViewPr snapToGrid="0" snapToObjects="1">
      <p:cViewPr varScale="1">
        <p:scale>
          <a:sx n="108" d="100"/>
          <a:sy n="108" d="100"/>
        </p:scale>
        <p:origin x="1272" y="13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ea typeface="MS PGothic"/>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a typeface="MS PGothic"/>
              </a:rPr>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S PGothic"/>
              </a:rPr>
              <a:t>Click to edit Master title style</a:t>
            </a:r>
          </a:p>
        </p:txBody>
      </p:sp>
      <p:sp>
        <p:nvSpPr>
          <p:cNvPr id="3" name="Vertical Text Placeholder 2"/>
          <p:cNvSpPr>
            <a:spLocks noGrp="1"/>
          </p:cNvSpPr>
          <p:nvPr>
            <p:ph type="body" orient="vert" idx="1"/>
          </p:nvPr>
        </p:nvSpPr>
        <p:spPr/>
        <p:txBody>
          <a:bodyPr vert="eaVert"/>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ea typeface="MS PGothic"/>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S PGothic"/>
              </a:rPr>
              <a:t>Click to edit Master title style</a:t>
            </a:r>
          </a:p>
        </p:txBody>
      </p:sp>
      <p:sp>
        <p:nvSpPr>
          <p:cNvPr id="3" name="Content Placeholder 2"/>
          <p:cNvSpPr>
            <a:spLocks noGrp="1"/>
          </p:cNvSpPr>
          <p:nvPr>
            <p:ph idx="1"/>
          </p:nvPr>
        </p:nvSpPr>
        <p:spPr/>
        <p:txBody>
          <a:body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ea typeface="MS PGothic"/>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ea typeface="MS PGothic"/>
              </a:rPr>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S PGothic"/>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ea typeface="MS PGothic"/>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ea typeface="MS PGothic"/>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ea typeface="MS PGothic"/>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S PGothic"/>
              </a:rPr>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ea typeface="MS PGothic"/>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ea typeface="MS PGothic"/>
              </a:rPr>
              <a:t>Click to edit Master text styles</a:t>
            </a:r>
          </a:p>
          <a:p>
            <a:pPr lvl="1"/>
            <a:r>
              <a:rPr lang="en-US">
                <a:ea typeface="MS PGothic"/>
              </a:rPr>
              <a:t>Second level</a:t>
            </a:r>
          </a:p>
          <a:p>
            <a:pPr lvl="2"/>
            <a:r>
              <a:rPr lang="en-US">
                <a:ea typeface="MS PGothic"/>
              </a:rPr>
              <a:t>Third level</a:t>
            </a:r>
          </a:p>
          <a:p>
            <a:pPr lvl="3"/>
            <a:r>
              <a:rPr lang="en-US">
                <a:ea typeface="MS PGothic"/>
              </a:rPr>
              <a:t>Fourth level</a:t>
            </a:r>
          </a:p>
          <a:p>
            <a:pPr lvl="4"/>
            <a:r>
              <a:rPr lang="en-US">
                <a:ea typeface="MS PGothic"/>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ea typeface="MS PGothic"/>
              </a:rPr>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ea typeface="MS PGothic"/>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ea typeface="MS PGothic"/>
              </a:rPr>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ea typeface="MS PGothic"/>
              </a:rPr>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ea typeface="MS PGothic"/>
              </a:r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ea typeface="MS PGothic"/>
              </a:rPr>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ea typeface="MS PGothic"/>
              </a:rPr>
              <a:t>Образец текста</a:t>
            </a:r>
          </a:p>
          <a:p>
            <a:pPr lvl="1"/>
            <a:r>
              <a:rPr lang="ru-RU">
                <a:ea typeface="MS PGothic"/>
              </a:rPr>
              <a:t>Второй уровень</a:t>
            </a:r>
          </a:p>
          <a:p>
            <a:pPr lvl="2"/>
            <a:r>
              <a:rPr lang="ru-RU">
                <a:ea typeface="MS PGothic"/>
              </a:rPr>
              <a:t>Третий уровень</a:t>
            </a:r>
          </a:p>
          <a:p>
            <a:pPr lvl="3"/>
            <a:r>
              <a:rPr lang="ru-RU">
                <a:ea typeface="MS PGothic"/>
              </a:rPr>
              <a:t>Четвертый уровень</a:t>
            </a:r>
          </a:p>
          <a:p>
            <a:pPr lvl="4"/>
            <a:r>
              <a:rPr lang="ru-RU">
                <a:ea typeface="MS PGothic"/>
              </a:rPr>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ea typeface="MS PGothic"/>
              </a:rPr>
              <a:t>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ea typeface="MS PGothic"/>
              </a:rPr>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jp.smartsheet.com/try-it?trp=781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068019" cy="830997"/>
          </a:xfrm>
          <a:prstGeom prst="rect">
            <a:avLst/>
          </a:prstGeom>
          <a:noFill/>
        </p:spPr>
        <p:txBody>
          <a:bodyPr wrap="square" rtlCol="0">
            <a:spAutoFit/>
          </a:bodyPr>
          <a:lstStyle/>
          <a:p>
            <a:pPr rtl="0"/>
            <a:r>
              <a:rPr lang="ja-JP" sz="2400" b="1" dirty="0">
                <a:solidFill>
                  <a:schemeClr val="tx1">
                    <a:lumMod val="75000"/>
                    <a:lumOff val="25000"/>
                  </a:schemeClr>
                </a:solidFill>
                <a:latin typeface="Century Gothic" panose="020B0502020202020204" pitchFamily="34" charset="0"/>
                <a:ea typeface="MS PGothic"/>
              </a:rPr>
              <a:t>PowerPoint 形式の問題-ソリューション-インパクト ケース スタディ テンプレート</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ja-JP">
                <a:solidFill>
                  <a:schemeClr val="tx1">
                    <a:lumMod val="75000"/>
                    <a:lumOff val="25000"/>
                  </a:schemeClr>
                </a:solidFill>
                <a:latin typeface="Century Gothic" panose="020B0502020202020204" pitchFamily="34" charset="0"/>
                <a:ea typeface="MS PGothic"/>
              </a:rPr>
              <a:t>作成者</a:t>
            </a:r>
          </a:p>
          <a:p>
            <a:pPr rtl="0"/>
            <a:r>
              <a:rPr lang="ja-JP" sz="1400">
                <a:solidFill>
                  <a:schemeClr val="tx1">
                    <a:lumMod val="50000"/>
                    <a:lumOff val="50000"/>
                  </a:schemeClr>
                </a:solidFill>
                <a:latin typeface="Century Gothic" panose="020B0502020202020204" pitchFamily="34" charset="0"/>
                <a:ea typeface="MS PGothic"/>
              </a:rPr>
              <a:t>名前</a:t>
            </a:r>
          </a:p>
          <a:p>
            <a:endParaRPr lang="en-US" sz="1400" dirty="0">
              <a:solidFill>
                <a:schemeClr val="tx1">
                  <a:lumMod val="50000"/>
                  <a:lumOff val="50000"/>
                </a:schemeClr>
              </a:solidFill>
              <a:latin typeface="Century Gothic" panose="020B0502020202020204" pitchFamily="34" charset="0"/>
            </a:endParaRPr>
          </a:p>
          <a:p>
            <a:pPr rtl="0"/>
            <a:r>
              <a:rPr lang="ja-JP" sz="1400">
                <a:solidFill>
                  <a:schemeClr val="bg1">
                    <a:lumMod val="50000"/>
                  </a:schemeClr>
                </a:solidFill>
                <a:latin typeface="Century Gothic" panose="020B0502020202020204" pitchFamily="34" charset="0"/>
                <a:ea typeface="MS PGothic"/>
              </a:rPr>
              <a:t>作成日: YY/MM/DD</a:t>
            </a:r>
          </a:p>
          <a:p>
            <a:pPr rtl="0"/>
            <a:r>
              <a:rPr lang="ja-JP" sz="1400">
                <a:solidFill>
                  <a:schemeClr val="bg1">
                    <a:lumMod val="50000"/>
                  </a:schemeClr>
                </a:solidFill>
                <a:latin typeface="Century Gothic" panose="020B0502020202020204" pitchFamily="34" charset="0"/>
                <a:ea typeface="MS PGothic"/>
              </a:rPr>
              <a:t> </a:t>
            </a:r>
          </a:p>
        </p:txBody>
      </p:sp>
      <p:pic>
        <p:nvPicPr>
          <p:cNvPr id="8" name="Graphic 7" descr="重要コメントのアウトライン">
            <a:extLst>
              <a:ext uri="{FF2B5EF4-FFF2-40B4-BE49-F238E27FC236}">
                <a16:creationId xmlns:a16="http://schemas.microsoft.com/office/drawing/2014/main" id="{FD49A617-4D42-4193-6F38-2F4BD3E1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971" y="2112098"/>
            <a:ext cx="2307772" cy="2307772"/>
          </a:xfrm>
          <a:prstGeom prst="rect">
            <a:avLst/>
          </a:prstGeom>
        </p:spPr>
      </p:pic>
      <p:pic>
        <p:nvPicPr>
          <p:cNvPr id="9" name="Graphic 8" descr="因果関係のアウトライン">
            <a:extLst>
              <a:ext uri="{FF2B5EF4-FFF2-40B4-BE49-F238E27FC236}">
                <a16:creationId xmlns:a16="http://schemas.microsoft.com/office/drawing/2014/main" id="{DDD42C86-2987-ED3C-589E-D59B27C4A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8242" y="2168449"/>
            <a:ext cx="2307772" cy="2307772"/>
          </a:xfrm>
          <a:prstGeom prst="rect">
            <a:avLst/>
          </a:prstGeom>
        </p:spPr>
      </p:pic>
      <p:pic>
        <p:nvPicPr>
          <p:cNvPr id="10" name="Graphic 9" descr="ブレインストーミングのアウトライン">
            <a:extLst>
              <a:ext uri="{FF2B5EF4-FFF2-40B4-BE49-F238E27FC236}">
                <a16:creationId xmlns:a16="http://schemas.microsoft.com/office/drawing/2014/main" id="{186BCEF7-59FC-5A95-B15F-4FAB38EAC6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5779" y="2257726"/>
            <a:ext cx="2307772" cy="2307772"/>
          </a:xfrm>
          <a:prstGeom prst="rect">
            <a:avLst/>
          </a:prstGeom>
        </p:spPr>
      </p:pic>
      <p:pic>
        <p:nvPicPr>
          <p:cNvPr id="2" name="Picture 1" descr="A blue background with white text&#10;&#10;Description automatically generated">
            <a:hlinkClick r:id="rId9"/>
            <a:extLst>
              <a:ext uri="{FF2B5EF4-FFF2-40B4-BE49-F238E27FC236}">
                <a16:creationId xmlns:a16="http://schemas.microsoft.com/office/drawing/2014/main" id="{E147B250-0573-FBCE-CBD0-2D6E246812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5537" y="277970"/>
            <a:ext cx="2758440" cy="54864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2462213"/>
          </a:xfrm>
          <a:prstGeom prst="rect">
            <a:avLst/>
          </a:prstGeom>
          <a:noFill/>
        </p:spPr>
        <p:txBody>
          <a:bodyPr wrap="square">
            <a:spAutoFit/>
          </a:bodyPr>
          <a:lstStyle/>
          <a:p>
            <a:pPr marL="457200" indent="-457200" algn="just" rtl="0">
              <a:buAutoNum type="arabicPeriod"/>
            </a:pPr>
            <a:r>
              <a:rPr lang="ja-JP" sz="2200" b="1" i="0" u="none" strike="noStrike" dirty="0">
                <a:solidFill>
                  <a:schemeClr val="accent2"/>
                </a:solidFill>
                <a:effectLst/>
                <a:latin typeface="Century Gothic" panose="020B0502020202020204" pitchFamily="34" charset="0"/>
                <a:ea typeface="MS PGothic"/>
              </a:rPr>
              <a:t>問題</a:t>
            </a:r>
            <a:r>
              <a:rPr lang="ja-JP" sz="2200" b="0" i="0" u="none" strike="noStrike" dirty="0">
                <a:solidFill>
                  <a:srgbClr val="000000"/>
                </a:solidFill>
                <a:effectLst/>
                <a:latin typeface="Century Gothic" panose="020B0502020202020204" pitchFamily="34" charset="0"/>
                <a:ea typeface="MS PGothic"/>
              </a:rPr>
              <a:t>セクションでは、自社が直面した具体的な課題を特定し、説明します。</a:t>
            </a:r>
          </a:p>
          <a:p>
            <a:pPr marL="457200" indent="-457200" algn="just" rtl="0">
              <a:buAutoNum type="arabicPeriod"/>
            </a:pPr>
            <a:r>
              <a:rPr lang="ja-JP" sz="2200" b="1" i="0" u="none" strike="noStrike" dirty="0">
                <a:solidFill>
                  <a:schemeClr val="accent6"/>
                </a:solidFill>
                <a:effectLst/>
                <a:latin typeface="Century Gothic" panose="020B0502020202020204" pitchFamily="34" charset="0"/>
                <a:ea typeface="MS PGothic"/>
              </a:rPr>
              <a:t>インパクト</a:t>
            </a:r>
            <a:r>
              <a:rPr lang="ja-JP" sz="2200" dirty="0">
                <a:solidFill>
                  <a:srgbClr val="000000"/>
                </a:solidFill>
                <a:latin typeface="Century Gothic" panose="020B0502020202020204" pitchFamily="34" charset="0"/>
                <a:ea typeface="MS PGothic"/>
              </a:rPr>
              <a:t>セクションでは、</a:t>
            </a:r>
            <a:r>
              <a:rPr kumimoji="0" lang="ja-JP" sz="2200" b="0" i="0" u="none" strike="noStrike" kern="1200" cap="none" spc="0" normalizeH="0" baseline="0" dirty="0">
                <a:ln>
                  <a:noFill/>
                </a:ln>
                <a:solidFill>
                  <a:srgbClr val="000000"/>
                </a:solidFill>
                <a:effectLst/>
                <a:uLnTx/>
                <a:uFillTx/>
                <a:latin typeface="Century Gothic" panose="020B0502020202020204" pitchFamily="34" charset="0"/>
                <a:ea typeface="MS PGothic"/>
                <a:cs typeface="+mn-cs"/>
              </a:rPr>
              <a:t>この問題の影響を説明します。</a:t>
            </a:r>
          </a:p>
          <a:p>
            <a:pPr marL="457200" indent="-457200" algn="just" rtl="0">
              <a:buAutoNum type="arabicPeriod"/>
            </a:pPr>
            <a:r>
              <a:rPr lang="ja-JP" sz="2200" b="1" i="0" u="none" strike="noStrike" dirty="0">
                <a:solidFill>
                  <a:schemeClr val="accent5"/>
                </a:solidFill>
                <a:effectLst/>
                <a:latin typeface="Century Gothic" panose="020B0502020202020204" pitchFamily="34" charset="0"/>
                <a:ea typeface="MS PGothic"/>
              </a:rPr>
              <a:t>ソリューション</a:t>
            </a:r>
            <a:r>
              <a:rPr lang="ja-JP" sz="2200" b="0" i="0" u="none" strike="noStrike" dirty="0">
                <a:solidFill>
                  <a:srgbClr val="000000"/>
                </a:solidFill>
                <a:effectLst/>
                <a:latin typeface="Century Gothic" panose="020B0502020202020204" pitchFamily="34" charset="0"/>
                <a:ea typeface="MS PGothic"/>
              </a:rPr>
              <a:t>セクションでは、問題を解決するために実行した戦略とアクションを説明し、各構成要素について明確で簡潔なストーリーを提供します。</a:t>
            </a:r>
          </a:p>
          <a:p>
            <a:pPr algn="just"/>
            <a:endParaRPr lang="en-US" sz="2200" dirty="0">
              <a:solidFill>
                <a:srgbClr val="000000"/>
              </a:solidFill>
              <a:latin typeface="Century Gothic" panose="020B0502020202020204" pitchFamily="34" charset="0"/>
            </a:endParaRPr>
          </a:p>
          <a:p>
            <a:pPr algn="just" rtl="0"/>
            <a:r>
              <a:rPr lang="ja-JP" sz="2200" dirty="0">
                <a:solidFill>
                  <a:srgbClr val="000000"/>
                </a:solidFill>
                <a:latin typeface="Century Gothic" panose="020B0502020202020204" pitchFamily="34" charset="0"/>
                <a:ea typeface="MS PGothic"/>
              </a:rPr>
              <a:t>このアプローチを使用することで、</a:t>
            </a:r>
            <a:r>
              <a:rPr lang="ja-JP" sz="2200" b="0" i="0" u="none" strike="noStrike" dirty="0">
                <a:solidFill>
                  <a:srgbClr val="000000"/>
                </a:solidFill>
                <a:effectLst/>
                <a:latin typeface="Century Gothic" panose="020B0502020202020204" pitchFamily="34" charset="0"/>
                <a:ea typeface="MS PGothic"/>
              </a:rPr>
              <a:t>課題、</a:t>
            </a:r>
            <a:r>
              <a:rPr lang="ja-JP" sz="2200" dirty="0">
                <a:solidFill>
                  <a:srgbClr val="000000"/>
                </a:solidFill>
                <a:latin typeface="Century Gothic" panose="020B0502020202020204" pitchFamily="34" charset="0"/>
                <a:ea typeface="MS PGothic"/>
              </a:rPr>
              <a:t>それに伴う</a:t>
            </a:r>
            <a:r>
              <a:rPr lang="ja-JP" sz="2200" b="0" i="0" u="none" strike="noStrike" dirty="0">
                <a:solidFill>
                  <a:srgbClr val="000000"/>
                </a:solidFill>
                <a:effectLst/>
                <a:latin typeface="Century Gothic" panose="020B0502020202020204" pitchFamily="34" charset="0"/>
                <a:ea typeface="MS PGothic"/>
              </a:rPr>
              <a:t>影響、解決策を効果的に伝え、包括的で魅力的なケース スタディのプレゼンテーションを行えます。</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ja-JP" sz="2400" b="1">
                <a:solidFill>
                  <a:schemeClr val="tx1">
                    <a:lumMod val="75000"/>
                    <a:lumOff val="25000"/>
                  </a:schemeClr>
                </a:solidFill>
                <a:latin typeface="Century Gothic" panose="020B0502020202020204" pitchFamily="34" charset="0"/>
                <a:ea typeface="MS PGothic"/>
              </a:rPr>
              <a:t>このテンプレートの使用方法:</a:t>
            </a:r>
          </a:p>
        </p:txBody>
      </p:sp>
      <p:pic>
        <p:nvPicPr>
          <p:cNvPr id="7" name="Graphic 6" descr="重要コメントのアウトライン">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因果関係のアウトライン">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ブレインストーミングのアウトライン">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pPr rtl="0"/>
            <a:r>
              <a:rPr lang="ja-JP" sz="4800">
                <a:solidFill>
                  <a:schemeClr val="tx1">
                    <a:lumMod val="65000"/>
                    <a:lumOff val="35000"/>
                  </a:schemeClr>
                </a:solidFill>
                <a:latin typeface="Century Gothic" panose="020B0502020202020204" pitchFamily="34" charset="0"/>
                <a:ea typeface="MS PGothic"/>
              </a:rPr>
              <a:t>ケース スタディ</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2060449" y="1111673"/>
            <a:ext cx="1109423" cy="430887"/>
          </a:xfrm>
          <a:prstGeom prst="rect">
            <a:avLst/>
          </a:prstGeom>
          <a:noFill/>
        </p:spPr>
        <p:txBody>
          <a:bodyPr wrap="square" rtlCol="0">
            <a:spAutoFit/>
          </a:bodyPr>
          <a:lstStyle/>
          <a:p>
            <a:pPr algn="r" rtl="0"/>
            <a:r>
              <a:rPr lang="ja-JP" sz="2200" b="1">
                <a:solidFill>
                  <a:schemeClr val="tx1">
                    <a:lumMod val="65000"/>
                    <a:lumOff val="35000"/>
                  </a:schemeClr>
                </a:solidFill>
                <a:latin typeface="Century Gothic" panose="020B0502020202020204" pitchFamily="34" charset="0"/>
                <a:ea typeface="MS PGothic"/>
              </a:rPr>
              <a:t>問題</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rtl="0"/>
            <a:r>
              <a:rPr lang="ja-JP" sz="2200" b="1" dirty="0">
                <a:solidFill>
                  <a:schemeClr val="tx1">
                    <a:lumMod val="65000"/>
                    <a:lumOff val="35000"/>
                  </a:schemeClr>
                </a:solidFill>
                <a:latin typeface="Century Gothic" panose="020B0502020202020204" pitchFamily="34" charset="0"/>
                <a:ea typeface="MS PGothic"/>
              </a:rPr>
              <a:t>インパクト</a:t>
            </a:r>
          </a:p>
        </p:txBody>
      </p:sp>
      <p:sp>
        <p:nvSpPr>
          <p:cNvPr id="10" name="TextBox 9">
            <a:extLst>
              <a:ext uri="{FF2B5EF4-FFF2-40B4-BE49-F238E27FC236}">
                <a16:creationId xmlns:a16="http://schemas.microsoft.com/office/drawing/2014/main" id="{C233F1D6-A483-D23C-D4EC-85F867B07196}"/>
              </a:ext>
            </a:extLst>
          </p:cNvPr>
          <p:cNvSpPr txBox="1"/>
          <p:nvPr/>
        </p:nvSpPr>
        <p:spPr>
          <a:xfrm>
            <a:off x="1653110" y="5329243"/>
            <a:ext cx="1516762" cy="430887"/>
          </a:xfrm>
          <a:prstGeom prst="rect">
            <a:avLst/>
          </a:prstGeom>
          <a:noFill/>
        </p:spPr>
        <p:txBody>
          <a:bodyPr wrap="none" rtlCol="0">
            <a:spAutoFit/>
          </a:bodyPr>
          <a:lstStyle/>
          <a:p>
            <a:pPr algn="r" rtl="0"/>
            <a:r>
              <a:rPr lang="ja-JP" sz="2200" b="1">
                <a:solidFill>
                  <a:schemeClr val="tx1">
                    <a:lumMod val="65000"/>
                    <a:lumOff val="35000"/>
                  </a:schemeClr>
                </a:solidFill>
                <a:latin typeface="Century Gothic" panose="020B0502020202020204" pitchFamily="34" charset="0"/>
                <a:ea typeface="MS PGothic"/>
              </a:rPr>
              <a:t>解決策</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ja-JP" sz="4200" b="1">
                <a:solidFill>
                  <a:schemeClr val="tx1">
                    <a:lumMod val="65000"/>
                    <a:lumOff val="35000"/>
                  </a:schemeClr>
                </a:solidFill>
                <a:latin typeface="Century Gothic" panose="020B0502020202020204" pitchFamily="34" charset="0"/>
                <a:ea typeface="MS PGothic"/>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32067"/>
            <a:ext cx="2729762" cy="646331"/>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直面した具体的な課題や問題を説明します。問題の性質とその背景を詳細に説明します。</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29000"/>
            <a:ext cx="2729762" cy="1015663"/>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問題 1 の影響または結果を説明します。問題が業務、パフォーマンス、顧客満足度などにどのような影響を与えたかを記述します。</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015663"/>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問題 1 に対処するために実施したソリューションの概要を説明します。使用した戦略</a:t>
            </a:r>
            <a:r>
              <a:rPr lang="ja-JP" sz="1200" dirty="0">
                <a:solidFill>
                  <a:schemeClr val="tx1">
                    <a:lumMod val="65000"/>
                    <a:lumOff val="35000"/>
                  </a:schemeClr>
                </a:solidFill>
                <a:latin typeface="Century Gothic" panose="020B0502020202020204" pitchFamily="34" charset="0"/>
                <a:ea typeface="MS PGothic"/>
              </a:rPr>
              <a:t>や</a:t>
            </a:r>
            <a:r>
              <a:rPr lang="ja-JP" sz="1200" b="0" i="0" u="none" strike="noStrike" dirty="0">
                <a:solidFill>
                  <a:schemeClr val="tx1">
                    <a:lumMod val="65000"/>
                    <a:lumOff val="35000"/>
                  </a:schemeClr>
                </a:solidFill>
                <a:effectLst/>
                <a:latin typeface="Century Gothic" panose="020B0502020202020204" pitchFamily="34" charset="0"/>
                <a:ea typeface="MS PGothic"/>
              </a:rPr>
              <a:t>ツール</a:t>
            </a:r>
            <a:r>
              <a:rPr lang="ja-JP" sz="1200" dirty="0">
                <a:solidFill>
                  <a:schemeClr val="tx1">
                    <a:lumMod val="65000"/>
                    <a:lumOff val="35000"/>
                  </a:schemeClr>
                </a:solidFill>
                <a:latin typeface="Century Gothic" panose="020B0502020202020204" pitchFamily="34" charset="0"/>
                <a:ea typeface="MS PGothic"/>
              </a:rPr>
              <a:t>に加え、</a:t>
            </a:r>
            <a:r>
              <a:rPr lang="ja-JP" sz="1200" b="0" i="0" u="none" strike="noStrike" dirty="0">
                <a:solidFill>
                  <a:schemeClr val="tx1">
                    <a:lumMod val="65000"/>
                    <a:lumOff val="35000"/>
                  </a:schemeClr>
                </a:solidFill>
                <a:effectLst/>
                <a:latin typeface="Century Gothic" panose="020B0502020202020204" pitchFamily="34" charset="0"/>
                <a:ea typeface="MS PGothic"/>
              </a:rPr>
              <a:t>革新的なアプローチについても説明します。</a:t>
            </a:r>
          </a:p>
        </p:txBody>
      </p:sp>
      <p:pic>
        <p:nvPicPr>
          <p:cNvPr id="40" name="Graphic 39" descr="重要コメントのアウトライン">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因果関係のアウトライン">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ブレインストーミングのアウトライン">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2067"/>
            <a:ext cx="2729762" cy="646331"/>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2 番目の課題または問題を詳細に説明します。問題の詳細とその重要性</a:t>
            </a:r>
            <a:r>
              <a:rPr lang="ja-JP" sz="1200" dirty="0">
                <a:solidFill>
                  <a:schemeClr val="tx1">
                    <a:lumMod val="65000"/>
                    <a:lumOff val="35000"/>
                  </a:schemeClr>
                </a:solidFill>
                <a:latin typeface="Century Gothic" panose="020B0502020202020204" pitchFamily="34" charset="0"/>
                <a:ea typeface="MS PGothic"/>
              </a:rPr>
              <a:t>について</a:t>
            </a:r>
            <a:r>
              <a:rPr lang="ja-JP" sz="1200" b="0" i="0" u="none" strike="noStrike" dirty="0">
                <a:solidFill>
                  <a:schemeClr val="tx1">
                    <a:lumMod val="65000"/>
                    <a:lumOff val="35000"/>
                  </a:schemeClr>
                </a:solidFill>
                <a:effectLst/>
                <a:latin typeface="Century Gothic" panose="020B0502020202020204" pitchFamily="34" charset="0"/>
                <a:ea typeface="MS PGothic"/>
              </a:rPr>
              <a:t>説明します。</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429000"/>
            <a:ext cx="2729762" cy="830997"/>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a:rPr>
              <a:t>問題 2 のインパクトについて説明し、この特定の課題によって引き起こされた好ましくない結果や問題を強調します。</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62454"/>
            <a:ext cx="2729762" cy="1015663"/>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a:rPr>
              <a:t>問題 2 を解決するために採用したソリューションまたは戦略を説明します。実施プロセスの詳細や、この問題に合わせてどのように調整したかについても説明します。</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461665"/>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3 番目の問題を特定し、説明します。</a:t>
            </a:r>
            <a:br>
              <a:rPr lang="en-US" altLang="ja-JP" sz="1200" b="0" i="0" u="none" strike="noStrike" dirty="0">
                <a:solidFill>
                  <a:schemeClr val="tx1">
                    <a:lumMod val="65000"/>
                    <a:lumOff val="35000"/>
                  </a:schemeClr>
                </a:solidFill>
                <a:effectLst/>
                <a:latin typeface="Century Gothic" panose="020B0502020202020204" pitchFamily="34" charset="0"/>
                <a:ea typeface="MS PGothic"/>
              </a:rPr>
            </a:br>
            <a:r>
              <a:rPr lang="ja-JP" sz="1200" b="0" i="0" u="none" strike="noStrike" dirty="0">
                <a:solidFill>
                  <a:schemeClr val="tx1">
                    <a:lumMod val="65000"/>
                    <a:lumOff val="35000"/>
                  </a:schemeClr>
                </a:solidFill>
                <a:effectLst/>
                <a:latin typeface="Century Gothic" panose="020B0502020202020204" pitchFamily="34" charset="0"/>
                <a:ea typeface="MS PGothic"/>
              </a:rPr>
              <a:t>問題の詳細と背景を詳しく説明します。</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429000"/>
            <a:ext cx="2729762" cy="830997"/>
          </a:xfrm>
          <a:prstGeom prst="rect">
            <a:avLst/>
          </a:prstGeom>
          <a:noFill/>
        </p:spPr>
        <p:txBody>
          <a:bodyPr wrap="square">
            <a:spAutoFit/>
          </a:bodyPr>
          <a:lstStyle/>
          <a:p>
            <a:pPr rtl="0">
              <a:spcBef>
                <a:spcPts val="0"/>
              </a:spcBef>
              <a:spcAft>
                <a:spcPts val="0"/>
              </a:spcAft>
            </a:pPr>
            <a:r>
              <a:rPr lang="ja-JP" sz="1200" b="0" i="0" u="none" strike="noStrike" dirty="0">
                <a:solidFill>
                  <a:schemeClr val="tx1">
                    <a:lumMod val="65000"/>
                    <a:lumOff val="35000"/>
                  </a:schemeClr>
                </a:solidFill>
                <a:effectLst/>
                <a:latin typeface="Century Gothic" panose="020B0502020202020204" pitchFamily="34" charset="0"/>
                <a:ea typeface="MS PGothic"/>
              </a:rPr>
              <a:t>問題 3 がビジネスやプロジェクトにどのような影響を与えたかを説明します。この問題によってもたらされた影響や課題に焦点を当てます。</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62454"/>
            <a:ext cx="2729762" cy="1015663"/>
          </a:xfrm>
          <a:prstGeom prst="rect">
            <a:avLst/>
          </a:prstGeom>
          <a:noFill/>
        </p:spPr>
        <p:txBody>
          <a:bodyPr wrap="square">
            <a:spAutoFit/>
          </a:bodyPr>
          <a:lstStyle/>
          <a:p>
            <a:pPr rtl="0">
              <a:spcBef>
                <a:spcPts val="0"/>
              </a:spcBef>
              <a:spcAft>
                <a:spcPts val="0"/>
              </a:spcAft>
            </a:pPr>
            <a:r>
              <a:rPr lang="ja-JP" sz="1200" b="0" i="0" u="none" strike="noStrike">
                <a:solidFill>
                  <a:schemeClr val="tx1">
                    <a:lumMod val="65000"/>
                    <a:lumOff val="35000"/>
                  </a:schemeClr>
                </a:solidFill>
                <a:effectLst/>
                <a:latin typeface="Century Gothic" panose="020B0502020202020204" pitchFamily="34" charset="0"/>
                <a:ea typeface="MS PGothic"/>
              </a:rPr>
              <a:t>問題 3 に適用したソリューションの詳細を記述します。使用したアプローチと方法、およびそれらによって問題が効果的に解決された過程を説明します。</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a:solidFill>
                            <a:schemeClr val="tx1"/>
                          </a:solidFill>
                          <a:effectLst/>
                          <a:latin typeface="Century Gothic" panose="020B0502020202020204" pitchFamily="34" charset="0"/>
                          <a:ea typeface="MS PGothic"/>
                        </a:rPr>
                        <a:t>免責条項</a:t>
                      </a:r>
                    </a:p>
                    <a:p>
                      <a:pPr marL="0" marR="0" rtl="0">
                        <a:spcBef>
                          <a:spcPts val="0"/>
                        </a:spcBef>
                        <a:spcAft>
                          <a:spcPts val="0"/>
                        </a:spcAft>
                      </a:pPr>
                      <a:r>
                        <a:rPr lang="ja-JP" sz="1200" b="0">
                          <a:solidFill>
                            <a:schemeClr val="tx1"/>
                          </a:solidFill>
                          <a:effectLst/>
                          <a:latin typeface="Century Gothic" panose="020B0502020202020204" pitchFamily="34" charset="0"/>
                          <a:ea typeface="MS PGothic"/>
                        </a:rPr>
                        <a:t> </a:t>
                      </a:r>
                    </a:p>
                    <a:p>
                      <a:pPr marL="0" marR="0" rtl="0">
                        <a:spcBef>
                          <a:spcPts val="0"/>
                        </a:spcBef>
                        <a:spcAft>
                          <a:spcPts val="0"/>
                        </a:spcAft>
                      </a:pPr>
                      <a:r>
                        <a:rPr lang="ja-JP" sz="1600" b="0">
                          <a:solidFill>
                            <a:schemeClr val="tx1"/>
                          </a:solidFill>
                          <a:effectLst/>
                          <a:latin typeface="Century Gothic" panose="020B0502020202020204" pitchFamily="34" charset="0"/>
                          <a:ea typeface="MS PGothic"/>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1372</TotalTime>
  <Words>522</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MS PGothic</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21</cp:revision>
  <dcterms:created xsi:type="dcterms:W3CDTF">2022-05-22T18:55:25Z</dcterms:created>
  <dcterms:modified xsi:type="dcterms:W3CDTF">2025-01-09T11:36:55Z</dcterms:modified>
</cp:coreProperties>
</file>