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357" r:id="rId2"/>
    <p:sldId id="358" r:id="rId3"/>
    <p:sldId id="35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B420"/>
    <a:srgbClr val="FCD6E8"/>
    <a:srgbClr val="FC2DAA"/>
    <a:srgbClr val="BBBADB"/>
    <a:srgbClr val="D0E5E7"/>
    <a:srgbClr val="5EA795"/>
    <a:srgbClr val="89C1B0"/>
    <a:srgbClr val="598CA6"/>
    <a:srgbClr val="12B9A9"/>
    <a:srgbClr val="7AA6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814" autoAdjust="0"/>
    <p:restoredTop sz="95850"/>
  </p:normalViewPr>
  <p:slideViewPr>
    <p:cSldViewPr snapToGrid="0" snapToObjects="1">
      <p:cViewPr varScale="1">
        <p:scale>
          <a:sx n="100" d="100"/>
          <a:sy n="100" d="100"/>
        </p:scale>
        <p:origin x="102" y="150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029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347061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7587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>
                <a:ea typeface="MS PGothic"/>
              </a:rPr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>
                <a:ea typeface="MS PGothic"/>
              </a:rPr>
              <a:t>Click to edit Master text styles</a:t>
            </a:r>
          </a:p>
          <a:p>
            <a:pPr lvl="1"/>
            <a:r>
              <a:rPr lang="en-US">
                <a:ea typeface="MS PGothic"/>
              </a:rPr>
              <a:t>Second level</a:t>
            </a:r>
          </a:p>
          <a:p>
            <a:pPr lvl="2"/>
            <a:r>
              <a:rPr lang="en-US">
                <a:ea typeface="MS PGothic"/>
              </a:rPr>
              <a:t>Third level</a:t>
            </a:r>
          </a:p>
          <a:p>
            <a:pPr lvl="3"/>
            <a:r>
              <a:rPr lang="en-US">
                <a:ea typeface="MS PGothic"/>
              </a:rPr>
              <a:t>Fourth level</a:t>
            </a:r>
          </a:p>
          <a:p>
            <a:pPr lvl="4"/>
            <a:r>
              <a:rPr lang="en-US">
                <a:ea typeface="MS PGothic"/>
              </a:rP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>
                <a:ea typeface="MS PGothic"/>
              </a:rPr>
              <a:t>Click to edit Master text styles</a:t>
            </a:r>
          </a:p>
          <a:p>
            <a:pPr lvl="1"/>
            <a:r>
              <a:rPr lang="en-US">
                <a:ea typeface="MS PGothic"/>
              </a:rPr>
              <a:t>Second level</a:t>
            </a:r>
          </a:p>
          <a:p>
            <a:pPr lvl="2"/>
            <a:r>
              <a:rPr lang="en-US">
                <a:ea typeface="MS PGothic"/>
              </a:rPr>
              <a:t>Third level</a:t>
            </a:r>
          </a:p>
          <a:p>
            <a:pPr lvl="3"/>
            <a:r>
              <a:rPr lang="en-US">
                <a:ea typeface="MS PGothic"/>
              </a:rPr>
              <a:t>Fourth level</a:t>
            </a:r>
          </a:p>
          <a:p>
            <a:pPr lvl="4"/>
            <a:r>
              <a:rPr lang="en-US">
                <a:ea typeface="MS PGothic"/>
              </a:rP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>
                <a:ea typeface="MS PGothic"/>
              </a:rPr>
              <a:t>Click to edit Master text styles</a:t>
            </a:r>
          </a:p>
          <a:p>
            <a:pPr lvl="1"/>
            <a:r>
              <a:rPr lang="en-US">
                <a:ea typeface="MS PGothic"/>
              </a:rPr>
              <a:t>Second level</a:t>
            </a:r>
          </a:p>
          <a:p>
            <a:pPr lvl="2"/>
            <a:r>
              <a:rPr lang="en-US">
                <a:ea typeface="MS PGothic"/>
              </a:rPr>
              <a:t>Third level</a:t>
            </a:r>
          </a:p>
          <a:p>
            <a:pPr lvl="3"/>
            <a:r>
              <a:rPr lang="en-US">
                <a:ea typeface="MS PGothic"/>
              </a:rPr>
              <a:t>Fourth level</a:t>
            </a:r>
          </a:p>
          <a:p>
            <a:pPr lvl="4"/>
            <a:r>
              <a:rPr lang="en-US">
                <a:ea typeface="MS PGothic"/>
              </a:rP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>
                <a:ea typeface="MS PGothic"/>
              </a:rPr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>
                <a:ea typeface="MS PGothic"/>
              </a:rPr>
              <a:t>Click to edit Master text styles</a:t>
            </a:r>
          </a:p>
          <a:p>
            <a:pPr lvl="1"/>
            <a:r>
              <a:rPr lang="en-US">
                <a:ea typeface="MS PGothic"/>
              </a:rPr>
              <a:t>Second level</a:t>
            </a:r>
          </a:p>
          <a:p>
            <a:pPr lvl="2"/>
            <a:r>
              <a:rPr lang="en-US">
                <a:ea typeface="MS PGothic"/>
              </a:rPr>
              <a:t>Third level</a:t>
            </a:r>
          </a:p>
          <a:p>
            <a:pPr lvl="3"/>
            <a:r>
              <a:rPr lang="en-US">
                <a:ea typeface="MS PGothic"/>
              </a:rPr>
              <a:t>Fourth level</a:t>
            </a:r>
          </a:p>
          <a:p>
            <a:pPr lvl="4"/>
            <a:r>
              <a:rPr lang="en-US">
                <a:ea typeface="MS PGothic"/>
              </a:rPr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>
                <a:ea typeface="MS PGothic"/>
              </a:rPr>
              <a:t>Click to edit Master text styles</a:t>
            </a:r>
          </a:p>
          <a:p>
            <a:pPr lvl="1"/>
            <a:r>
              <a:rPr lang="en-US">
                <a:ea typeface="MS PGothic"/>
              </a:rPr>
              <a:t>Second level</a:t>
            </a:r>
          </a:p>
          <a:p>
            <a:pPr lvl="2"/>
            <a:r>
              <a:rPr lang="en-US">
                <a:ea typeface="MS PGothic"/>
              </a:rPr>
              <a:t>Third level</a:t>
            </a:r>
          </a:p>
          <a:p>
            <a:pPr lvl="3"/>
            <a:r>
              <a:rPr lang="en-US">
                <a:ea typeface="MS PGothic"/>
              </a:rPr>
              <a:t>Fourth level</a:t>
            </a:r>
          </a:p>
          <a:p>
            <a:pPr lvl="4"/>
            <a:r>
              <a:rPr lang="en-US">
                <a:ea typeface="MS PGothic"/>
              </a:rPr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>
                <a:ea typeface="MS PGothic"/>
              </a:rPr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>
                <a:ea typeface="MS PGothic"/>
              </a:rPr>
              <a:t>Click to edit Master text styles</a:t>
            </a:r>
          </a:p>
          <a:p>
            <a:pPr lvl="1"/>
            <a:r>
              <a:rPr lang="en-US">
                <a:ea typeface="MS PGothic"/>
              </a:rPr>
              <a:t>Second level</a:t>
            </a:r>
          </a:p>
          <a:p>
            <a:pPr lvl="2"/>
            <a:r>
              <a:rPr lang="en-US">
                <a:ea typeface="MS PGothic"/>
              </a:rPr>
              <a:t>Third level</a:t>
            </a:r>
          </a:p>
          <a:p>
            <a:pPr lvl="3"/>
            <a:r>
              <a:rPr lang="en-US">
                <a:ea typeface="MS PGothic"/>
              </a:rPr>
              <a:t>Fourth level</a:t>
            </a:r>
          </a:p>
          <a:p>
            <a:pPr lvl="4"/>
            <a:r>
              <a:rPr lang="en-US">
                <a:ea typeface="MS PGothic"/>
              </a:rPr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>
                <a:ea typeface="MS PGothic"/>
              </a:rPr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>
                <a:ea typeface="MS PGothic"/>
              </a:rPr>
              <a:t>Click to edit Master text styles</a:t>
            </a:r>
          </a:p>
          <a:p>
            <a:pPr lvl="1"/>
            <a:r>
              <a:rPr lang="en-US">
                <a:ea typeface="MS PGothic"/>
              </a:rPr>
              <a:t>Second level</a:t>
            </a:r>
          </a:p>
          <a:p>
            <a:pPr lvl="2"/>
            <a:r>
              <a:rPr lang="en-US">
                <a:ea typeface="MS PGothic"/>
              </a:rPr>
              <a:t>Third level</a:t>
            </a:r>
          </a:p>
          <a:p>
            <a:pPr lvl="3"/>
            <a:r>
              <a:rPr lang="en-US">
                <a:ea typeface="MS PGothic"/>
              </a:rPr>
              <a:t>Fourth level</a:t>
            </a:r>
          </a:p>
          <a:p>
            <a:pPr lvl="4"/>
            <a:r>
              <a:rPr lang="en-US">
                <a:ea typeface="MS PGothic"/>
              </a:rPr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12/11/2024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12/11/2024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12/11/2024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>
                <a:ea typeface="MS PGothic"/>
              </a:rPr>
              <a:t>Click to edit Master text styles</a:t>
            </a:r>
          </a:p>
          <a:p>
            <a:pPr lvl="1"/>
            <a:r>
              <a:rPr lang="en-US">
                <a:ea typeface="MS PGothic"/>
              </a:rPr>
              <a:t>Second level</a:t>
            </a:r>
          </a:p>
          <a:p>
            <a:pPr lvl="2"/>
            <a:r>
              <a:rPr lang="en-US">
                <a:ea typeface="MS PGothic"/>
              </a:rPr>
              <a:t>Third level</a:t>
            </a:r>
          </a:p>
          <a:p>
            <a:pPr lvl="3"/>
            <a:r>
              <a:rPr lang="en-US">
                <a:ea typeface="MS PGothic"/>
              </a:rPr>
              <a:t>Fourth level</a:t>
            </a:r>
          </a:p>
          <a:p>
            <a:pPr lvl="4"/>
            <a:r>
              <a:rPr lang="en-US">
                <a:ea typeface="MS PGothic"/>
              </a:rPr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>
                <a:ea typeface="MS PGothic"/>
              </a:rPr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>
                <a:ea typeface="MS PGothic"/>
              </a:rPr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>
                <a:ea typeface="MS PGothic"/>
              </a:rPr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>
                <a:ea typeface="MS PGothic"/>
              </a:rPr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>
                <a:ea typeface="MS PGothic"/>
              </a:rPr>
              <a:t>Образец текста</a:t>
            </a:r>
          </a:p>
          <a:p>
            <a:pPr lvl="1"/>
            <a:r>
              <a:rPr lang="ru-RU">
                <a:ea typeface="MS PGothic"/>
              </a:rPr>
              <a:t>Второй уровень</a:t>
            </a:r>
          </a:p>
          <a:p>
            <a:pPr lvl="2"/>
            <a:r>
              <a:rPr lang="ru-RU">
                <a:ea typeface="MS PGothic"/>
              </a:rPr>
              <a:t>Третий уровень</a:t>
            </a:r>
          </a:p>
          <a:p>
            <a:pPr lvl="3"/>
            <a:r>
              <a:rPr lang="ru-RU">
                <a:ea typeface="MS PGothic"/>
              </a:rPr>
              <a:t>Четвертый уровень</a:t>
            </a:r>
          </a:p>
          <a:p>
            <a:pPr lvl="4"/>
            <a:r>
              <a:rPr lang="ru-RU">
                <a:ea typeface="MS PGothic"/>
              </a:rPr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>
                <a:ea typeface="MS PGothic"/>
              </a:rPr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s://jp.smartsheet.com/try-it?trp=78171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32060"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Box 65">
            <a:extLst>
              <a:ext uri="{FF2B5EF4-FFF2-40B4-BE49-F238E27FC236}">
                <a16:creationId xmlns:a16="http://schemas.microsoft.com/office/drawing/2014/main" id="{B5DC4B00-9A07-F250-3630-0DE7C9BF831F}"/>
              </a:ext>
            </a:extLst>
          </p:cNvPr>
          <p:cNvSpPr txBox="1"/>
          <p:nvPr/>
        </p:nvSpPr>
        <p:spPr>
          <a:xfrm>
            <a:off x="249647" y="216762"/>
            <a:ext cx="8203888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ja-JP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/>
              </a:rPr>
              <a:t>1 </a:t>
            </a:r>
            <a:r>
              <a:rPr lang="ja-JP" sz="3200" b="1" i="0" u="none" strike="noStrike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MS PGothic"/>
              </a:rPr>
              <a:t>年間の IT インフラストラクチャ ロードマップ </a:t>
            </a:r>
            <a:r>
              <a:rPr lang="ja-JP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/>
              </a:rPr>
              <a:t>テンプレート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6508B24C-9B52-3B6C-9672-0A6119513F5D}"/>
              </a:ext>
            </a:extLst>
          </p:cNvPr>
          <p:cNvSpPr txBox="1"/>
          <p:nvPr/>
        </p:nvSpPr>
        <p:spPr>
          <a:xfrm>
            <a:off x="303181" y="1515560"/>
            <a:ext cx="4651374" cy="13501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ct val="150000"/>
              </a:lnSpc>
              <a:spcAft>
                <a:spcPts val="1200"/>
              </a:spcAft>
            </a:pPr>
            <a:r>
              <a:rPr lang="ja-JP" sz="1900" dirty="0">
                <a:latin typeface="Century Gothic" panose="020B0502020202020204" pitchFamily="34" charset="0"/>
                <a:ea typeface="MS PGothic"/>
              </a:rPr>
              <a:t>1 年間の IT インフラストラクチャ ロードマップは、来年度に計画されている取り組みとアップグレードを視覚化するのに役立ちます。</a:t>
            </a:r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BDD9D120-99B9-49D0-521E-CD7E3ADA8F5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5174423" y="1713047"/>
            <a:ext cx="6677277" cy="3755968"/>
          </a:xfrm>
          <a:prstGeom prst="rect">
            <a:avLst/>
          </a:prstGeom>
          <a:effectLst>
            <a:outerShdw blurRad="152400" dist="38100" dir="2700000" sx="101000" sy="101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" name="Picture 1" descr="A blue background with white text&#10;&#10;Description automatically generated">
            <a:hlinkClick r:id="rId5"/>
            <a:extLst>
              <a:ext uri="{FF2B5EF4-FFF2-40B4-BE49-F238E27FC236}">
                <a16:creationId xmlns:a16="http://schemas.microsoft.com/office/drawing/2014/main" id="{2BC97002-B97A-9840-4183-22142466EDD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6949" y="289607"/>
            <a:ext cx="2758440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94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32060"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89E508AA-8F07-7BC5-2D73-646ED8E8E6CE}"/>
              </a:ext>
            </a:extLst>
          </p:cNvPr>
          <p:cNvSpPr/>
          <p:nvPr/>
        </p:nvSpPr>
        <p:spPr>
          <a:xfrm>
            <a:off x="9245934" y="1123552"/>
            <a:ext cx="2834640" cy="5734447"/>
          </a:xfrm>
          <a:prstGeom prst="rect">
            <a:avLst/>
          </a:prstGeom>
          <a:gradFill>
            <a:gsLst>
              <a:gs pos="37000">
                <a:srgbClr val="7AA6B9">
                  <a:alpha val="25000"/>
                </a:srgbClr>
              </a:gs>
              <a:gs pos="100000">
                <a:srgbClr val="D0E5E7">
                  <a:alpha val="36003"/>
                </a:srgbClr>
              </a:gs>
              <a:gs pos="0">
                <a:srgbClr val="7AA6B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47" name="Rectangle 246">
            <a:extLst>
              <a:ext uri="{FF2B5EF4-FFF2-40B4-BE49-F238E27FC236}">
                <a16:creationId xmlns:a16="http://schemas.microsoft.com/office/drawing/2014/main" id="{0629233C-00C9-D8B5-C9E6-C6413511AA00}"/>
              </a:ext>
            </a:extLst>
          </p:cNvPr>
          <p:cNvSpPr/>
          <p:nvPr/>
        </p:nvSpPr>
        <p:spPr>
          <a:xfrm>
            <a:off x="9245934" y="6817776"/>
            <a:ext cx="2834640" cy="45720"/>
          </a:xfrm>
          <a:prstGeom prst="rect">
            <a:avLst/>
          </a:prstGeom>
          <a:solidFill>
            <a:srgbClr val="7AA6B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585FA6E-C5FE-FDF4-E0B5-4293C7C632B6}"/>
              </a:ext>
            </a:extLst>
          </p:cNvPr>
          <p:cNvSpPr/>
          <p:nvPr/>
        </p:nvSpPr>
        <p:spPr>
          <a:xfrm>
            <a:off x="6349567" y="1123552"/>
            <a:ext cx="2834640" cy="5734447"/>
          </a:xfrm>
          <a:prstGeom prst="rect">
            <a:avLst/>
          </a:prstGeom>
          <a:gradFill>
            <a:gsLst>
              <a:gs pos="48978">
                <a:srgbClr val="89C1B0">
                  <a:alpha val="46000"/>
                </a:srgbClr>
              </a:gs>
              <a:gs pos="100000">
                <a:srgbClr val="DBF5F3">
                  <a:alpha val="44000"/>
                </a:srgbClr>
              </a:gs>
              <a:gs pos="3000">
                <a:srgbClr val="89C1B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B8ACC2F-C3E3-EED9-A79E-943755EEBFD1}"/>
              </a:ext>
            </a:extLst>
          </p:cNvPr>
          <p:cNvSpPr/>
          <p:nvPr/>
        </p:nvSpPr>
        <p:spPr>
          <a:xfrm>
            <a:off x="6349567" y="971153"/>
            <a:ext cx="2834640" cy="117649"/>
          </a:xfrm>
          <a:prstGeom prst="rect">
            <a:avLst/>
          </a:prstGeom>
          <a:solidFill>
            <a:srgbClr val="89C1B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C4DCFC6-E8E8-AC40-2783-1E0544ABD36C}"/>
              </a:ext>
            </a:extLst>
          </p:cNvPr>
          <p:cNvSpPr/>
          <p:nvPr/>
        </p:nvSpPr>
        <p:spPr>
          <a:xfrm>
            <a:off x="6349567" y="6817776"/>
            <a:ext cx="2834640" cy="45720"/>
          </a:xfrm>
          <a:prstGeom prst="rect">
            <a:avLst/>
          </a:prstGeom>
          <a:solidFill>
            <a:srgbClr val="89C1B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44" name="Right Triangle 43">
            <a:extLst>
              <a:ext uri="{FF2B5EF4-FFF2-40B4-BE49-F238E27FC236}">
                <a16:creationId xmlns:a16="http://schemas.microsoft.com/office/drawing/2014/main" id="{4CEB05A9-4F1F-2FB1-0A03-4829480D455D}"/>
              </a:ext>
            </a:extLst>
          </p:cNvPr>
          <p:cNvSpPr>
            <a:spLocks/>
          </p:cNvSpPr>
          <p:nvPr/>
        </p:nvSpPr>
        <p:spPr>
          <a:xfrm rot="10800000" flipV="1">
            <a:off x="8946547" y="6625837"/>
            <a:ext cx="237660" cy="237660"/>
          </a:xfrm>
          <a:prstGeom prst="rtTriangle">
            <a:avLst/>
          </a:prstGeom>
          <a:solidFill>
            <a:srgbClr val="89C1B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A85AB81-5AC3-C209-FF63-199EA348A0B2}"/>
              </a:ext>
            </a:extLst>
          </p:cNvPr>
          <p:cNvSpPr/>
          <p:nvPr/>
        </p:nvSpPr>
        <p:spPr>
          <a:xfrm>
            <a:off x="556831" y="1123552"/>
            <a:ext cx="2834640" cy="5734447"/>
          </a:xfrm>
          <a:prstGeom prst="rect">
            <a:avLst/>
          </a:prstGeom>
          <a:gradFill>
            <a:gsLst>
              <a:gs pos="45001">
                <a:schemeClr val="accent4">
                  <a:alpha val="51739"/>
                </a:schemeClr>
              </a:gs>
              <a:gs pos="100000">
                <a:srgbClr val="DDBD77">
                  <a:alpha val="33000"/>
                </a:srgbClr>
              </a:gs>
              <a:gs pos="3000">
                <a:schemeClr val="accent4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DFBEF6A-7DEA-DA7A-B647-606AEB04B729}"/>
              </a:ext>
            </a:extLst>
          </p:cNvPr>
          <p:cNvSpPr/>
          <p:nvPr/>
        </p:nvSpPr>
        <p:spPr>
          <a:xfrm>
            <a:off x="3453199" y="1123552"/>
            <a:ext cx="2834640" cy="5734447"/>
          </a:xfrm>
          <a:prstGeom prst="rect">
            <a:avLst/>
          </a:prstGeom>
          <a:gradFill>
            <a:gsLst>
              <a:gs pos="50045">
                <a:srgbClr val="C7CC25">
                  <a:alpha val="47298"/>
                </a:srgbClr>
              </a:gs>
              <a:gs pos="100000">
                <a:srgbClr val="F5F3D6">
                  <a:alpha val="61900"/>
                </a:srgbClr>
              </a:gs>
              <a:gs pos="3000">
                <a:srgbClr val="D1CC43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3" name="Right Triangle 2">
            <a:extLst>
              <a:ext uri="{FF2B5EF4-FFF2-40B4-BE49-F238E27FC236}">
                <a16:creationId xmlns:a16="http://schemas.microsoft.com/office/drawing/2014/main" id="{9C1D6557-E1B8-2B92-1B3C-166798022025}"/>
              </a:ext>
            </a:extLst>
          </p:cNvPr>
          <p:cNvSpPr>
            <a:spLocks/>
          </p:cNvSpPr>
          <p:nvPr/>
        </p:nvSpPr>
        <p:spPr>
          <a:xfrm rot="10800000" flipV="1">
            <a:off x="3153811" y="6625837"/>
            <a:ext cx="237660" cy="23766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189BC4F-27D8-1C74-730D-F54E88DF137D}"/>
              </a:ext>
            </a:extLst>
          </p:cNvPr>
          <p:cNvSpPr txBox="1"/>
          <p:nvPr/>
        </p:nvSpPr>
        <p:spPr>
          <a:xfrm rot="16200000">
            <a:off x="218202" y="427675"/>
            <a:ext cx="86933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rtl="0">
              <a:spcBef>
                <a:spcPts val="0"/>
              </a:spcBef>
              <a:spcAft>
                <a:spcPts val="0"/>
              </a:spcAft>
            </a:pPr>
            <a:r>
              <a:rPr lang="ja-JP" sz="1100" kern="1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anose="020F0502020204030204" pitchFamily="34" charset="0"/>
                <a:cs typeface="Times New Roman" panose="02020603050405020304" pitchFamily="18" charset="0"/>
              </a:rPr>
              <a:t>四半期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2043EC6-1834-7B66-472E-C0DDFE893BED}"/>
              </a:ext>
            </a:extLst>
          </p:cNvPr>
          <p:cNvSpPr txBox="1"/>
          <p:nvPr/>
        </p:nvSpPr>
        <p:spPr>
          <a:xfrm>
            <a:off x="702293" y="32569"/>
            <a:ext cx="4749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>
              <a:spcBef>
                <a:spcPts val="300"/>
              </a:spcBef>
              <a:buClr>
                <a:schemeClr val="bg1"/>
              </a:buClr>
              <a:buSzPct val="150000"/>
            </a:pPr>
            <a:r>
              <a:rPr lang="ja-JP" sz="65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/>
              </a:rPr>
              <a:t>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3FE9C5B-7B06-2C16-5610-EE3D378C602F}"/>
              </a:ext>
            </a:extLst>
          </p:cNvPr>
          <p:cNvSpPr/>
          <p:nvPr/>
        </p:nvSpPr>
        <p:spPr>
          <a:xfrm>
            <a:off x="556831" y="971153"/>
            <a:ext cx="2834640" cy="11764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D48E91EC-6B75-D889-9C87-1019CB15E026}"/>
              </a:ext>
            </a:extLst>
          </p:cNvPr>
          <p:cNvSpPr/>
          <p:nvPr/>
        </p:nvSpPr>
        <p:spPr>
          <a:xfrm>
            <a:off x="3453199" y="971153"/>
            <a:ext cx="2834640" cy="117649"/>
          </a:xfrm>
          <a:prstGeom prst="rect">
            <a:avLst/>
          </a:prstGeom>
          <a:solidFill>
            <a:srgbClr val="D1CC4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5D2C42A4-FF86-5F66-A074-FD514314010F}"/>
              </a:ext>
            </a:extLst>
          </p:cNvPr>
          <p:cNvSpPr/>
          <p:nvPr/>
        </p:nvSpPr>
        <p:spPr>
          <a:xfrm>
            <a:off x="9245934" y="971153"/>
            <a:ext cx="2834640" cy="117649"/>
          </a:xfrm>
          <a:prstGeom prst="rect">
            <a:avLst/>
          </a:prstGeom>
          <a:solidFill>
            <a:srgbClr val="7AA6B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45" name="Rectangle 244">
            <a:extLst>
              <a:ext uri="{FF2B5EF4-FFF2-40B4-BE49-F238E27FC236}">
                <a16:creationId xmlns:a16="http://schemas.microsoft.com/office/drawing/2014/main" id="{CD2D5E1E-67C1-23FA-2686-E3ACB533816A}"/>
              </a:ext>
            </a:extLst>
          </p:cNvPr>
          <p:cNvSpPr/>
          <p:nvPr/>
        </p:nvSpPr>
        <p:spPr>
          <a:xfrm>
            <a:off x="556831" y="6817777"/>
            <a:ext cx="283464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46" name="Rectangle 245">
            <a:extLst>
              <a:ext uri="{FF2B5EF4-FFF2-40B4-BE49-F238E27FC236}">
                <a16:creationId xmlns:a16="http://schemas.microsoft.com/office/drawing/2014/main" id="{8BA844EE-9458-5167-1FAE-E5C18ABEEE13}"/>
              </a:ext>
            </a:extLst>
          </p:cNvPr>
          <p:cNvSpPr/>
          <p:nvPr/>
        </p:nvSpPr>
        <p:spPr>
          <a:xfrm>
            <a:off x="3453199" y="6817776"/>
            <a:ext cx="2834640" cy="45720"/>
          </a:xfrm>
          <a:prstGeom prst="rect">
            <a:avLst/>
          </a:prstGeom>
          <a:solidFill>
            <a:srgbClr val="D1CC4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5" name="Right Triangle 4">
            <a:extLst>
              <a:ext uri="{FF2B5EF4-FFF2-40B4-BE49-F238E27FC236}">
                <a16:creationId xmlns:a16="http://schemas.microsoft.com/office/drawing/2014/main" id="{83D1BF6E-92C5-B489-7940-4889E1564356}"/>
              </a:ext>
            </a:extLst>
          </p:cNvPr>
          <p:cNvSpPr>
            <a:spLocks/>
          </p:cNvSpPr>
          <p:nvPr/>
        </p:nvSpPr>
        <p:spPr>
          <a:xfrm rot="10800000" flipV="1">
            <a:off x="6050179" y="6625836"/>
            <a:ext cx="237660" cy="237660"/>
          </a:xfrm>
          <a:prstGeom prst="rtTriangle">
            <a:avLst/>
          </a:prstGeom>
          <a:solidFill>
            <a:srgbClr val="D1CC4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6AAC3D4-C658-A228-FF68-AD6D6D18B53F}"/>
              </a:ext>
            </a:extLst>
          </p:cNvPr>
          <p:cNvSpPr txBox="1"/>
          <p:nvPr/>
        </p:nvSpPr>
        <p:spPr>
          <a:xfrm>
            <a:off x="3582835" y="32567"/>
            <a:ext cx="55846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>
              <a:spcBef>
                <a:spcPts val="300"/>
              </a:spcBef>
              <a:buClr>
                <a:schemeClr val="bg1"/>
              </a:buClr>
              <a:buSzPct val="150000"/>
            </a:pPr>
            <a:r>
              <a:rPr lang="ja-JP" sz="65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/>
              </a:rPr>
              <a:t>2</a:t>
            </a:r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87D1DD4A-E478-3EDE-0D3A-2D911098CF29}"/>
              </a:ext>
            </a:extLst>
          </p:cNvPr>
          <p:cNvSpPr>
            <a:spLocks/>
          </p:cNvSpPr>
          <p:nvPr/>
        </p:nvSpPr>
        <p:spPr>
          <a:xfrm rot="10800000" flipV="1">
            <a:off x="11842914" y="6625836"/>
            <a:ext cx="237660" cy="237660"/>
          </a:xfrm>
          <a:prstGeom prst="rtTriangle">
            <a:avLst/>
          </a:prstGeom>
          <a:solidFill>
            <a:srgbClr val="7AA6B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E8A3D20-687D-5D76-BE71-8F9D170712E7}"/>
              </a:ext>
            </a:extLst>
          </p:cNvPr>
          <p:cNvSpPr txBox="1"/>
          <p:nvPr/>
        </p:nvSpPr>
        <p:spPr>
          <a:xfrm>
            <a:off x="6483859" y="28129"/>
            <a:ext cx="55846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>
              <a:spcBef>
                <a:spcPts val="300"/>
              </a:spcBef>
              <a:buClr>
                <a:schemeClr val="bg1"/>
              </a:buClr>
              <a:buSzPct val="150000"/>
            </a:pPr>
            <a:r>
              <a:rPr lang="ja-JP" sz="65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/>
              </a:rPr>
              <a:t>3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EE9D365-304D-1EE9-D3FC-9C7CC1CD48D2}"/>
              </a:ext>
            </a:extLst>
          </p:cNvPr>
          <p:cNvSpPr txBox="1"/>
          <p:nvPr/>
        </p:nvSpPr>
        <p:spPr>
          <a:xfrm>
            <a:off x="9416412" y="32568"/>
            <a:ext cx="55846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>
              <a:spcBef>
                <a:spcPts val="300"/>
              </a:spcBef>
              <a:buClr>
                <a:schemeClr val="bg1"/>
              </a:buClr>
              <a:buSzPct val="150000"/>
            </a:pPr>
            <a:r>
              <a:rPr lang="ja-JP" sz="65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/>
              </a:rPr>
              <a:t>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CFBD67-31D5-027C-ED54-AF913A8855B5}"/>
              </a:ext>
            </a:extLst>
          </p:cNvPr>
          <p:cNvSpPr txBox="1"/>
          <p:nvPr/>
        </p:nvSpPr>
        <p:spPr>
          <a:xfrm rot="16200000">
            <a:off x="3102469" y="427675"/>
            <a:ext cx="86933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rtl="0">
              <a:spcBef>
                <a:spcPts val="0"/>
              </a:spcBef>
              <a:spcAft>
                <a:spcPts val="0"/>
              </a:spcAft>
            </a:pPr>
            <a:r>
              <a:rPr lang="ja-JP" sz="1100" kern="1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anose="020F0502020204030204" pitchFamily="34" charset="0"/>
                <a:cs typeface="Times New Roman" panose="02020603050405020304" pitchFamily="18" charset="0"/>
              </a:rPr>
              <a:t>四半期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0B2562-5CB5-45BC-0C6B-8FC785B30FF9}"/>
              </a:ext>
            </a:extLst>
          </p:cNvPr>
          <p:cNvSpPr txBox="1"/>
          <p:nvPr/>
        </p:nvSpPr>
        <p:spPr>
          <a:xfrm rot="16200000">
            <a:off x="5994430" y="427675"/>
            <a:ext cx="86933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rtl="0">
              <a:spcBef>
                <a:spcPts val="0"/>
              </a:spcBef>
              <a:spcAft>
                <a:spcPts val="0"/>
              </a:spcAft>
            </a:pPr>
            <a:r>
              <a:rPr lang="ja-JP" sz="1100" kern="1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anose="020F0502020204030204" pitchFamily="34" charset="0"/>
                <a:cs typeface="Times New Roman" panose="02020603050405020304" pitchFamily="18" charset="0"/>
              </a:rPr>
              <a:t>四半期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95D1DA2-DBBD-37B2-6AD6-5D294E5C8F39}"/>
              </a:ext>
            </a:extLst>
          </p:cNvPr>
          <p:cNvSpPr txBox="1"/>
          <p:nvPr/>
        </p:nvSpPr>
        <p:spPr>
          <a:xfrm rot="16200000">
            <a:off x="8886390" y="427675"/>
            <a:ext cx="86933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rtl="0">
              <a:spcBef>
                <a:spcPts val="0"/>
              </a:spcBef>
              <a:spcAft>
                <a:spcPts val="0"/>
              </a:spcAft>
            </a:pPr>
            <a:r>
              <a:rPr lang="ja-JP" sz="1100" kern="1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anose="020F0502020204030204" pitchFamily="34" charset="0"/>
                <a:cs typeface="Times New Roman" panose="02020603050405020304" pitchFamily="18" charset="0"/>
              </a:rPr>
              <a:t>四半期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0EEF7DF-D503-635E-B992-E06553C7DFC7}"/>
              </a:ext>
            </a:extLst>
          </p:cNvPr>
          <p:cNvSpPr txBox="1"/>
          <p:nvPr/>
        </p:nvSpPr>
        <p:spPr>
          <a:xfrm rot="16200000">
            <a:off x="-3205663" y="3202168"/>
            <a:ext cx="6856159" cy="455509"/>
          </a:xfrm>
          <a:prstGeom prst="rect">
            <a:avLst/>
          </a:prstGeom>
          <a:gradFill>
            <a:gsLst>
              <a:gs pos="53000">
                <a:schemeClr val="bg2">
                  <a:lumMod val="50000"/>
                  <a:alpha val="91041"/>
                </a:schemeClr>
              </a:gs>
              <a:gs pos="3000">
                <a:schemeClr val="bg2">
                  <a:lumMod val="75000"/>
                  <a:alpha val="35285"/>
                </a:schemeClr>
              </a:gs>
            </a:gsLst>
            <a:lin ang="0" scaled="0"/>
          </a:gradFill>
          <a:effectLst/>
        </p:spPr>
        <p:txBody>
          <a:bodyPr wrap="square" lIns="91440" tIns="73152" rIns="182880" bIns="73152" rtlCol="0" anchor="t" anchorCtr="0">
            <a:spAutoFit/>
          </a:bodyPr>
          <a:lstStyle/>
          <a:p>
            <a:pPr algn="r" rtl="0"/>
            <a:r>
              <a:rPr lang="ja-JP" sz="2000">
                <a:solidFill>
                  <a:schemeClr val="bg1"/>
                </a:solidFill>
                <a:latin typeface="Century Gothic" panose="020B0502020202020204" pitchFamily="34" charset="0"/>
                <a:ea typeface="MS PGothic"/>
              </a:rPr>
              <a:t>1</a:t>
            </a:r>
            <a:r>
              <a:rPr lang="ja-JP" sz="2000" i="0" u="none" strike="noStrike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MS PGothic"/>
              </a:rPr>
              <a:t> 年間の IT インフラストラクチャ ロードマップ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FA02415-1459-60A6-D0EC-8043DA6E0290}"/>
              </a:ext>
            </a:extLst>
          </p:cNvPr>
          <p:cNvSpPr txBox="1"/>
          <p:nvPr/>
        </p:nvSpPr>
        <p:spPr>
          <a:xfrm>
            <a:off x="2064756" y="546501"/>
            <a:ext cx="1331336" cy="365760"/>
          </a:xfrm>
          <a:prstGeom prst="rect">
            <a:avLst/>
          </a:prstGeom>
          <a:noFill/>
        </p:spPr>
        <p:txBody>
          <a:bodyPr wrap="square" rIns="0">
            <a:spAutoFit/>
          </a:bodyPr>
          <a:lstStyle/>
          <a:p>
            <a:pPr marL="0" marR="0" algn="r" rtl="0">
              <a:spcBef>
                <a:spcPts val="0"/>
              </a:spcBef>
              <a:spcAft>
                <a:spcPts val="0"/>
              </a:spcAft>
            </a:pPr>
            <a:r>
              <a:rPr lang="ja-JP" sz="2400" kern="100" spc="300">
                <a:solidFill>
                  <a:schemeClr val="accent4">
                    <a:lumMod val="75000"/>
                  </a:schemeClr>
                </a:solidFill>
                <a:effectLst/>
                <a:latin typeface="Century Gothic" panose="020B0502020202020204" pitchFamily="34" charset="0"/>
                <a:ea typeface="MS PGothic" panose="020F0502020204030204" pitchFamily="34" charset="0"/>
                <a:cs typeface="Times New Roman" panose="02020603050405020304" pitchFamily="18" charset="0"/>
              </a:rPr>
              <a:t>20XX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F97C197-B95C-4712-4985-751626F8D692}"/>
              </a:ext>
            </a:extLst>
          </p:cNvPr>
          <p:cNvSpPr txBox="1"/>
          <p:nvPr/>
        </p:nvSpPr>
        <p:spPr>
          <a:xfrm>
            <a:off x="4950875" y="546501"/>
            <a:ext cx="1331336" cy="365760"/>
          </a:xfrm>
          <a:prstGeom prst="rect">
            <a:avLst/>
          </a:prstGeom>
          <a:noFill/>
        </p:spPr>
        <p:txBody>
          <a:bodyPr wrap="square" rIns="0">
            <a:spAutoFit/>
          </a:bodyPr>
          <a:lstStyle/>
          <a:p>
            <a:pPr marL="0" marR="0" algn="r" rtl="0">
              <a:spcBef>
                <a:spcPts val="0"/>
              </a:spcBef>
              <a:spcAft>
                <a:spcPts val="0"/>
              </a:spcAft>
            </a:pPr>
            <a:r>
              <a:rPr lang="ja-JP" sz="2400" kern="100" spc="300">
                <a:solidFill>
                  <a:srgbClr val="B0B420"/>
                </a:solidFill>
                <a:effectLst/>
                <a:latin typeface="Century Gothic" panose="020B0502020202020204" pitchFamily="34" charset="0"/>
                <a:ea typeface="MS PGothic" panose="020F0502020204030204" pitchFamily="34" charset="0"/>
                <a:cs typeface="Times New Roman" panose="02020603050405020304" pitchFamily="18" charset="0"/>
              </a:rPr>
              <a:t>20XX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78603D1-2DE0-2085-B395-D07E0D97588C}"/>
              </a:ext>
            </a:extLst>
          </p:cNvPr>
          <p:cNvSpPr txBox="1"/>
          <p:nvPr/>
        </p:nvSpPr>
        <p:spPr>
          <a:xfrm>
            <a:off x="7836994" y="546501"/>
            <a:ext cx="1331336" cy="365760"/>
          </a:xfrm>
          <a:prstGeom prst="rect">
            <a:avLst/>
          </a:prstGeom>
          <a:noFill/>
        </p:spPr>
        <p:txBody>
          <a:bodyPr wrap="square" rIns="0">
            <a:spAutoFit/>
          </a:bodyPr>
          <a:lstStyle/>
          <a:p>
            <a:pPr marL="0" marR="0" algn="r" rtl="0">
              <a:spcBef>
                <a:spcPts val="0"/>
              </a:spcBef>
              <a:spcAft>
                <a:spcPts val="0"/>
              </a:spcAft>
            </a:pPr>
            <a:r>
              <a:rPr lang="ja-JP" sz="2400" kern="100" spc="300">
                <a:solidFill>
                  <a:srgbClr val="5EA795"/>
                </a:solidFill>
                <a:effectLst/>
                <a:latin typeface="Century Gothic" panose="020B0502020202020204" pitchFamily="34" charset="0"/>
                <a:ea typeface="MS PGothic" panose="020F0502020204030204" pitchFamily="34" charset="0"/>
                <a:cs typeface="Times New Roman" panose="02020603050405020304" pitchFamily="18" charset="0"/>
              </a:rPr>
              <a:t>20XX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5C39FD1-A458-9097-CE6A-F87B9170372B}"/>
              </a:ext>
            </a:extLst>
          </p:cNvPr>
          <p:cNvSpPr txBox="1"/>
          <p:nvPr/>
        </p:nvSpPr>
        <p:spPr>
          <a:xfrm>
            <a:off x="10723112" y="546501"/>
            <a:ext cx="1331336" cy="365760"/>
          </a:xfrm>
          <a:prstGeom prst="rect">
            <a:avLst/>
          </a:prstGeom>
          <a:noFill/>
        </p:spPr>
        <p:txBody>
          <a:bodyPr wrap="square" rIns="0">
            <a:spAutoFit/>
          </a:bodyPr>
          <a:lstStyle/>
          <a:p>
            <a:pPr marL="0" marR="0" algn="r" rtl="0">
              <a:spcBef>
                <a:spcPts val="0"/>
              </a:spcBef>
              <a:spcAft>
                <a:spcPts val="0"/>
              </a:spcAft>
            </a:pPr>
            <a:r>
              <a:rPr lang="ja-JP" sz="2400" kern="100" spc="300">
                <a:solidFill>
                  <a:srgbClr val="598CA6"/>
                </a:solidFill>
                <a:effectLst/>
                <a:latin typeface="Century Gothic" panose="020B0502020202020204" pitchFamily="34" charset="0"/>
                <a:ea typeface="MS PGothic" panose="020F0502020204030204" pitchFamily="34" charset="0"/>
                <a:cs typeface="Times New Roman" panose="02020603050405020304" pitchFamily="18" charset="0"/>
              </a:rPr>
              <a:t>20XX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1C5DFF1-4DEE-488E-8D19-927F860903BF}"/>
              </a:ext>
            </a:extLst>
          </p:cNvPr>
          <p:cNvCxnSpPr/>
          <p:nvPr/>
        </p:nvCxnSpPr>
        <p:spPr>
          <a:xfrm>
            <a:off x="556831" y="1241438"/>
            <a:ext cx="11512296" cy="0"/>
          </a:xfrm>
          <a:prstGeom prst="line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Diamond 33">
            <a:extLst>
              <a:ext uri="{FF2B5EF4-FFF2-40B4-BE49-F238E27FC236}">
                <a16:creationId xmlns:a16="http://schemas.microsoft.com/office/drawing/2014/main" id="{9DD2889B-92D8-384F-6486-32D04A3E55D7}"/>
              </a:ext>
            </a:extLst>
          </p:cNvPr>
          <p:cNvSpPr/>
          <p:nvPr/>
        </p:nvSpPr>
        <p:spPr>
          <a:xfrm>
            <a:off x="1636359" y="1162780"/>
            <a:ext cx="167148" cy="167148"/>
          </a:xfrm>
          <a:prstGeom prst="diamond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  <a:effectLst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C2E872D-EA4D-5CBA-3EDF-B262DF2A6FAF}"/>
              </a:ext>
            </a:extLst>
          </p:cNvPr>
          <p:cNvSpPr txBox="1"/>
          <p:nvPr/>
        </p:nvSpPr>
        <p:spPr>
          <a:xfrm>
            <a:off x="556831" y="1228637"/>
            <a:ext cx="1395072" cy="334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ct val="150000"/>
              </a:lnSpc>
              <a:spcAft>
                <a:spcPts val="1200"/>
              </a:spcAft>
            </a:pPr>
            <a:r>
              <a:rPr lang="ja-JP" sz="1200" dirty="0">
                <a:latin typeface="Century Gothic" panose="020B0502020202020204" pitchFamily="34" charset="0"/>
                <a:ea typeface="MS PGothic"/>
              </a:rPr>
              <a:t>バージョン 1.0</a:t>
            </a:r>
          </a:p>
        </p:txBody>
      </p:sp>
      <p:sp>
        <p:nvSpPr>
          <p:cNvPr id="42" name="Diamond 41">
            <a:extLst>
              <a:ext uri="{FF2B5EF4-FFF2-40B4-BE49-F238E27FC236}">
                <a16:creationId xmlns:a16="http://schemas.microsoft.com/office/drawing/2014/main" id="{65FE2E23-F350-1D88-1B7A-05AEAAEA6493}"/>
              </a:ext>
            </a:extLst>
          </p:cNvPr>
          <p:cNvSpPr/>
          <p:nvPr/>
        </p:nvSpPr>
        <p:spPr>
          <a:xfrm>
            <a:off x="4940496" y="1157283"/>
            <a:ext cx="167148" cy="167148"/>
          </a:xfrm>
          <a:prstGeom prst="diamond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  <a:effectLst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221D4D6-A40D-A47D-9BA6-C4E9DF84EAAE}"/>
              </a:ext>
            </a:extLst>
          </p:cNvPr>
          <p:cNvSpPr txBox="1"/>
          <p:nvPr/>
        </p:nvSpPr>
        <p:spPr>
          <a:xfrm>
            <a:off x="3880848" y="1223140"/>
            <a:ext cx="1375192" cy="334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ct val="150000"/>
              </a:lnSpc>
              <a:spcAft>
                <a:spcPts val="1200"/>
              </a:spcAft>
            </a:pPr>
            <a:r>
              <a:rPr lang="ja-JP" sz="1200" dirty="0">
                <a:latin typeface="Century Gothic" panose="020B0502020202020204" pitchFamily="34" charset="0"/>
                <a:ea typeface="MS PGothic"/>
              </a:rPr>
              <a:t>バージョン 1.1</a:t>
            </a:r>
          </a:p>
        </p:txBody>
      </p:sp>
      <p:sp>
        <p:nvSpPr>
          <p:cNvPr id="45" name="Diamond 44">
            <a:extLst>
              <a:ext uri="{FF2B5EF4-FFF2-40B4-BE49-F238E27FC236}">
                <a16:creationId xmlns:a16="http://schemas.microsoft.com/office/drawing/2014/main" id="{7B637263-11E0-0B11-4D64-905D9D0C4E55}"/>
              </a:ext>
            </a:extLst>
          </p:cNvPr>
          <p:cNvSpPr/>
          <p:nvPr/>
        </p:nvSpPr>
        <p:spPr>
          <a:xfrm>
            <a:off x="10920526" y="1151787"/>
            <a:ext cx="167148" cy="167148"/>
          </a:xfrm>
          <a:prstGeom prst="diamond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  <a:effectLst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80F4CEF-D71E-50ED-A31E-75F0001BC2D5}"/>
              </a:ext>
            </a:extLst>
          </p:cNvPr>
          <p:cNvSpPr txBox="1"/>
          <p:nvPr/>
        </p:nvSpPr>
        <p:spPr>
          <a:xfrm>
            <a:off x="9834465" y="1217644"/>
            <a:ext cx="1401605" cy="334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ct val="150000"/>
              </a:lnSpc>
              <a:spcAft>
                <a:spcPts val="1200"/>
              </a:spcAft>
            </a:pPr>
            <a:r>
              <a:rPr lang="ja-JP" sz="1200" dirty="0">
                <a:latin typeface="Century Gothic" panose="020B0502020202020204" pitchFamily="34" charset="0"/>
                <a:ea typeface="MS PGothic"/>
              </a:rPr>
              <a:t>バージョン 1.2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5013EA92-F224-E5B1-70B0-A91C82FDE24C}"/>
              </a:ext>
            </a:extLst>
          </p:cNvPr>
          <p:cNvGrpSpPr/>
          <p:nvPr/>
        </p:nvGrpSpPr>
        <p:grpSpPr>
          <a:xfrm>
            <a:off x="8999010" y="1061649"/>
            <a:ext cx="445669" cy="445668"/>
            <a:chOff x="3905968" y="1457623"/>
            <a:chExt cx="445669" cy="44566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63DAB29D-3561-203F-1B4C-7098988EE061}"/>
                </a:ext>
              </a:extLst>
            </p:cNvPr>
            <p:cNvSpPr/>
            <p:nvPr/>
          </p:nvSpPr>
          <p:spPr>
            <a:xfrm>
              <a:off x="3905968" y="1457623"/>
              <a:ext cx="445669" cy="44566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47" name="Graphic 46">
              <a:extLst>
                <a:ext uri="{FF2B5EF4-FFF2-40B4-BE49-F238E27FC236}">
                  <a16:creationId xmlns:a16="http://schemas.microsoft.com/office/drawing/2014/main" id="{02650620-8116-2124-74A3-2A04524A2CE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2700000">
              <a:off x="3952699" y="1484841"/>
              <a:ext cx="359586" cy="359587"/>
            </a:xfrm>
            <a:prstGeom prst="rect">
              <a:avLst/>
            </a:prstGeom>
          </p:spPr>
        </p:pic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4110B241-E2CA-0D83-81EC-66453BB6A389}"/>
              </a:ext>
            </a:extLst>
          </p:cNvPr>
          <p:cNvSpPr/>
          <p:nvPr/>
        </p:nvSpPr>
        <p:spPr>
          <a:xfrm>
            <a:off x="652867" y="1978693"/>
            <a:ext cx="2098524" cy="4816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schemeClr val="tx1">
                <a:lumMod val="65000"/>
                <a:lumOff val="35000"/>
                <a:alpha val="14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ja-JP" sz="1300">
                <a:solidFill>
                  <a:schemeClr val="tx1"/>
                </a:solidFill>
                <a:latin typeface="Century Gothic" panose="020B0502020202020204" pitchFamily="34" charset="0"/>
                <a:ea typeface="MS PGothic"/>
              </a:rPr>
              <a:t>IT 戦略と経営の連携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A8162CE-3533-69CC-5886-4DBF359A610B}"/>
              </a:ext>
            </a:extLst>
          </p:cNvPr>
          <p:cNvSpPr/>
          <p:nvPr/>
        </p:nvSpPr>
        <p:spPr>
          <a:xfrm>
            <a:off x="1951903" y="2597530"/>
            <a:ext cx="1343714" cy="38404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schemeClr val="tx1">
                <a:lumMod val="65000"/>
                <a:lumOff val="35000"/>
                <a:alpha val="14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ja-JP" sz="1300">
                <a:solidFill>
                  <a:schemeClr val="tx1"/>
                </a:solidFill>
                <a:latin typeface="Century Gothic" panose="020B0502020202020204" pitchFamily="34" charset="0"/>
                <a:ea typeface="MS PGothic"/>
              </a:rPr>
              <a:t>予算を組む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3F3C2EE-A77B-617C-2D89-D4DC90B9096B}"/>
              </a:ext>
            </a:extLst>
          </p:cNvPr>
          <p:cNvSpPr/>
          <p:nvPr/>
        </p:nvSpPr>
        <p:spPr>
          <a:xfrm>
            <a:off x="1951902" y="3121912"/>
            <a:ext cx="1681787" cy="53911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schemeClr val="tx1">
                <a:lumMod val="65000"/>
                <a:lumOff val="35000"/>
                <a:alpha val="14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ja-JP" sz="1300" dirty="0">
                <a:solidFill>
                  <a:schemeClr val="tx1"/>
                </a:solidFill>
                <a:latin typeface="Century Gothic" panose="020B0502020202020204" pitchFamily="34" charset="0"/>
                <a:ea typeface="MS PGothic"/>
              </a:rPr>
              <a:t>ベンダーの評価と</a:t>
            </a:r>
            <a:br>
              <a:rPr lang="en-US" altLang="ja-JP" sz="1300" dirty="0">
                <a:solidFill>
                  <a:schemeClr val="tx1"/>
                </a:solidFill>
                <a:latin typeface="Century Gothic" panose="020B0502020202020204" pitchFamily="34" charset="0"/>
                <a:ea typeface="MS PGothic"/>
              </a:rPr>
            </a:br>
            <a:r>
              <a:rPr lang="ja-JP" sz="1300" dirty="0">
                <a:solidFill>
                  <a:schemeClr val="tx1"/>
                </a:solidFill>
                <a:latin typeface="Century Gothic" panose="020B0502020202020204" pitchFamily="34" charset="0"/>
                <a:ea typeface="MS PGothic"/>
              </a:rPr>
              <a:t>選択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A1C8F026-AAA0-18E5-AFDD-143363E9AED6}"/>
              </a:ext>
            </a:extLst>
          </p:cNvPr>
          <p:cNvSpPr/>
          <p:nvPr/>
        </p:nvSpPr>
        <p:spPr>
          <a:xfrm>
            <a:off x="1065420" y="3792726"/>
            <a:ext cx="2098524" cy="38380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schemeClr val="tx1">
                <a:lumMod val="65000"/>
                <a:lumOff val="35000"/>
                <a:alpha val="14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ja-JP" sz="1300">
                <a:solidFill>
                  <a:schemeClr val="tx1"/>
                </a:solidFill>
                <a:latin typeface="Century Gothic" panose="020B0502020202020204" pitchFamily="34" charset="0"/>
                <a:ea typeface="MS PGothic"/>
              </a:rPr>
              <a:t>リソース計画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6A5659B3-C58A-BD98-CBE5-5DFAC4D1FA9E}"/>
              </a:ext>
            </a:extLst>
          </p:cNvPr>
          <p:cNvSpPr/>
          <p:nvPr/>
        </p:nvSpPr>
        <p:spPr>
          <a:xfrm>
            <a:off x="652867" y="4322571"/>
            <a:ext cx="2098524" cy="53911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schemeClr val="tx1">
                <a:lumMod val="65000"/>
                <a:lumOff val="35000"/>
                <a:alpha val="14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ja-JP" sz="1300">
                <a:solidFill>
                  <a:schemeClr val="tx1"/>
                </a:solidFill>
                <a:latin typeface="Century Gothic" panose="020B0502020202020204" pitchFamily="34" charset="0"/>
                <a:ea typeface="MS PGothic"/>
              </a:rPr>
              <a:t>技術要件の定義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2FF8AC57-5705-C6B2-068B-C607B73D9514}"/>
              </a:ext>
            </a:extLst>
          </p:cNvPr>
          <p:cNvSpPr/>
          <p:nvPr/>
        </p:nvSpPr>
        <p:spPr>
          <a:xfrm>
            <a:off x="1122613" y="5014843"/>
            <a:ext cx="1628778" cy="71960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schemeClr val="tx1">
                <a:lumMod val="65000"/>
                <a:lumOff val="35000"/>
                <a:alpha val="14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ja-JP" sz="1300">
                <a:solidFill>
                  <a:schemeClr val="tx1"/>
                </a:solidFill>
                <a:latin typeface="Century Gothic" panose="020B0502020202020204" pitchFamily="34" charset="0"/>
                <a:ea typeface="MS PGothic"/>
              </a:rPr>
              <a:t>リスク評価の作成と提示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9931396C-241C-3B85-4400-6FC3245F2980}"/>
              </a:ext>
            </a:extLst>
          </p:cNvPr>
          <p:cNvSpPr/>
          <p:nvPr/>
        </p:nvSpPr>
        <p:spPr>
          <a:xfrm>
            <a:off x="3550471" y="1974255"/>
            <a:ext cx="1317946" cy="4816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schemeClr val="tx1">
                <a:lumMod val="65000"/>
                <a:lumOff val="35000"/>
                <a:alpha val="14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ja-JP" sz="1300" dirty="0">
                <a:solidFill>
                  <a:schemeClr val="tx1"/>
                </a:solidFill>
                <a:latin typeface="Century Gothic" panose="020B0502020202020204" pitchFamily="34" charset="0"/>
                <a:ea typeface="MS PGothic"/>
              </a:rPr>
              <a:t>IT プロジェクトの優先順位付け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BF321E88-43A6-FA79-9A39-8094584B6077}"/>
              </a:ext>
            </a:extLst>
          </p:cNvPr>
          <p:cNvSpPr/>
          <p:nvPr/>
        </p:nvSpPr>
        <p:spPr>
          <a:xfrm>
            <a:off x="4522019" y="2597530"/>
            <a:ext cx="1198804" cy="73755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schemeClr val="tx1">
                <a:lumMod val="65000"/>
                <a:lumOff val="35000"/>
                <a:alpha val="14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ja-JP" sz="1300" dirty="0">
                <a:solidFill>
                  <a:schemeClr val="tx1"/>
                </a:solidFill>
                <a:latin typeface="Century Gothic" panose="020B0502020202020204" pitchFamily="34" charset="0"/>
                <a:ea typeface="MS PGothic"/>
              </a:rPr>
              <a:t>既存のテクノロジーを評価する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A7ECE19E-E5C9-C7EE-AF38-B0EBE6CBF649}"/>
              </a:ext>
            </a:extLst>
          </p:cNvPr>
          <p:cNvSpPr/>
          <p:nvPr/>
        </p:nvSpPr>
        <p:spPr>
          <a:xfrm>
            <a:off x="6434083" y="1978693"/>
            <a:ext cx="1711464" cy="4816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schemeClr val="tx1">
                <a:lumMod val="65000"/>
                <a:lumOff val="35000"/>
                <a:alpha val="14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ja-JP" sz="1300">
                <a:solidFill>
                  <a:schemeClr val="tx1"/>
                </a:solidFill>
                <a:latin typeface="Century Gothic" panose="020B0502020202020204" pitchFamily="34" charset="0"/>
                <a:ea typeface="MS PGothic"/>
              </a:rPr>
              <a:t>プロジェクトの実行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6FE03B17-2ACF-5AE3-B37C-90924A270CD3}"/>
              </a:ext>
            </a:extLst>
          </p:cNvPr>
          <p:cNvSpPr/>
          <p:nvPr/>
        </p:nvSpPr>
        <p:spPr>
          <a:xfrm>
            <a:off x="6434082" y="2615522"/>
            <a:ext cx="1711463" cy="64585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schemeClr val="tx1">
                <a:lumMod val="65000"/>
                <a:lumOff val="35000"/>
                <a:alpha val="14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ja-JP" sz="1300" dirty="0">
                <a:solidFill>
                  <a:schemeClr val="tx1"/>
                </a:solidFill>
                <a:latin typeface="Century Gothic" panose="020B0502020202020204" pitchFamily="34" charset="0"/>
                <a:ea typeface="MS PGothic"/>
              </a:rPr>
              <a:t>クラウド戦略を策定</a:t>
            </a:r>
            <a:br>
              <a:rPr lang="en-US" altLang="ja-JP" sz="1300" dirty="0">
                <a:solidFill>
                  <a:schemeClr val="tx1"/>
                </a:solidFill>
                <a:latin typeface="Century Gothic" panose="020B0502020202020204" pitchFamily="34" charset="0"/>
                <a:ea typeface="MS PGothic"/>
              </a:rPr>
            </a:br>
            <a:r>
              <a:rPr lang="ja-JP" sz="1300" dirty="0">
                <a:solidFill>
                  <a:schemeClr val="tx1"/>
                </a:solidFill>
                <a:latin typeface="Century Gothic" panose="020B0502020202020204" pitchFamily="34" charset="0"/>
                <a:ea typeface="MS PGothic"/>
              </a:rPr>
              <a:t>する</a:t>
            </a: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5053A176-1748-7C25-8B6F-6156093A3F5A}"/>
              </a:ext>
            </a:extLst>
          </p:cNvPr>
          <p:cNvGrpSpPr/>
          <p:nvPr/>
        </p:nvGrpSpPr>
        <p:grpSpPr>
          <a:xfrm>
            <a:off x="8233356" y="3987801"/>
            <a:ext cx="653556" cy="662685"/>
            <a:chOff x="7996756" y="3415879"/>
            <a:chExt cx="653556" cy="662685"/>
          </a:xfrm>
          <a:effectLst>
            <a:outerShdw blurRad="50800" dist="38100" dir="5400000" algn="t" rotWithShape="0">
              <a:schemeClr val="tx1">
                <a:lumMod val="65000"/>
                <a:lumOff val="35000"/>
                <a:alpha val="14000"/>
              </a:schemeClr>
            </a:outerShdw>
          </a:effectLst>
        </p:grpSpPr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E548DF5E-7317-2B5F-1FA7-F2DA4F5011A8}"/>
                </a:ext>
              </a:extLst>
            </p:cNvPr>
            <p:cNvSpPr/>
            <p:nvPr/>
          </p:nvSpPr>
          <p:spPr>
            <a:xfrm>
              <a:off x="7996756" y="3415879"/>
              <a:ext cx="653556" cy="660571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ja-JP" sz="1600" b="1">
                  <a:solidFill>
                    <a:schemeClr val="bg1"/>
                  </a:solidFill>
                  <a:latin typeface="Century Gothic" panose="020B0502020202020204" pitchFamily="34" charset="0"/>
                  <a:ea typeface="MS PGothic"/>
                </a:rPr>
                <a:t>テスト</a:t>
              </a:r>
            </a:p>
            <a:p>
              <a:pPr algn="ctr"/>
              <a:endParaRPr lang="en-US" sz="1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75" name="Graphic 9">
              <a:extLst>
                <a:ext uri="{FF2B5EF4-FFF2-40B4-BE49-F238E27FC236}">
                  <a16:creationId xmlns:a16="http://schemas.microsoft.com/office/drawing/2014/main" id="{2BA7813C-7987-49BD-6C58-28044A62269E}"/>
                </a:ext>
              </a:extLst>
            </p:cNvPr>
            <p:cNvGrpSpPr/>
            <p:nvPr/>
          </p:nvGrpSpPr>
          <p:grpSpPr>
            <a:xfrm>
              <a:off x="8148111" y="3774320"/>
              <a:ext cx="347707" cy="304244"/>
              <a:chOff x="8508976" y="401776"/>
              <a:chExt cx="893573" cy="781876"/>
            </a:xfrm>
          </p:grpSpPr>
          <p:sp>
            <p:nvSpPr>
              <p:cNvPr id="77" name="Freeform 76">
                <a:extLst>
                  <a:ext uri="{FF2B5EF4-FFF2-40B4-BE49-F238E27FC236}">
                    <a16:creationId xmlns:a16="http://schemas.microsoft.com/office/drawing/2014/main" id="{768512DC-2814-ED4F-3986-7EA90B7E3A04}"/>
                  </a:ext>
                </a:extLst>
              </p:cNvPr>
              <p:cNvSpPr/>
              <p:nvPr/>
            </p:nvSpPr>
            <p:spPr>
              <a:xfrm>
                <a:off x="8527592" y="420392"/>
                <a:ext cx="856340" cy="93080"/>
              </a:xfrm>
              <a:custGeom>
                <a:avLst/>
                <a:gdLst>
                  <a:gd name="connsiteX0" fmla="*/ 0 w 856340"/>
                  <a:gd name="connsiteY0" fmla="*/ 0 h 93080"/>
                  <a:gd name="connsiteX1" fmla="*/ 856341 w 856340"/>
                  <a:gd name="connsiteY1" fmla="*/ 0 h 93080"/>
                  <a:gd name="connsiteX2" fmla="*/ 856341 w 856340"/>
                  <a:gd name="connsiteY2" fmla="*/ 93081 h 93080"/>
                  <a:gd name="connsiteX3" fmla="*/ 0 w 856340"/>
                  <a:gd name="connsiteY3" fmla="*/ 93081 h 930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6340" h="93080">
                    <a:moveTo>
                      <a:pt x="0" y="0"/>
                    </a:moveTo>
                    <a:lnTo>
                      <a:pt x="856341" y="0"/>
                    </a:lnTo>
                    <a:lnTo>
                      <a:pt x="856341" y="93081"/>
                    </a:lnTo>
                    <a:lnTo>
                      <a:pt x="0" y="93081"/>
                    </a:lnTo>
                    <a:close/>
                  </a:path>
                </a:pathLst>
              </a:custGeom>
              <a:solidFill>
                <a:schemeClr val="bg1">
                  <a:alpha val="35000"/>
                </a:schemeClr>
              </a:solidFill>
              <a:ln w="184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/>
              </a:p>
            </p:txBody>
          </p:sp>
          <p:sp>
            <p:nvSpPr>
              <p:cNvPr id="78" name="Freeform 77">
                <a:extLst>
                  <a:ext uri="{FF2B5EF4-FFF2-40B4-BE49-F238E27FC236}">
                    <a16:creationId xmlns:a16="http://schemas.microsoft.com/office/drawing/2014/main" id="{43D96BBE-15A9-175A-A786-159CCE4DFE0F}"/>
                  </a:ext>
                </a:extLst>
              </p:cNvPr>
              <p:cNvSpPr/>
              <p:nvPr/>
            </p:nvSpPr>
            <p:spPr>
              <a:xfrm>
                <a:off x="8508976" y="401776"/>
                <a:ext cx="893573" cy="781876"/>
              </a:xfrm>
              <a:custGeom>
                <a:avLst/>
                <a:gdLst>
                  <a:gd name="connsiteX0" fmla="*/ 874957 w 893573"/>
                  <a:gd name="connsiteY0" fmla="*/ 0 h 781876"/>
                  <a:gd name="connsiteX1" fmla="*/ 18616 w 893573"/>
                  <a:gd name="connsiteY1" fmla="*/ 0 h 781876"/>
                  <a:gd name="connsiteX2" fmla="*/ 0 w 893573"/>
                  <a:gd name="connsiteY2" fmla="*/ 18616 h 781876"/>
                  <a:gd name="connsiteX3" fmla="*/ 0 w 893573"/>
                  <a:gd name="connsiteY3" fmla="*/ 614331 h 781876"/>
                  <a:gd name="connsiteX4" fmla="*/ 18616 w 893573"/>
                  <a:gd name="connsiteY4" fmla="*/ 632948 h 781876"/>
                  <a:gd name="connsiteX5" fmla="*/ 428170 w 893573"/>
                  <a:gd name="connsiteY5" fmla="*/ 632948 h 781876"/>
                  <a:gd name="connsiteX6" fmla="*/ 428170 w 893573"/>
                  <a:gd name="connsiteY6" fmla="*/ 744644 h 781876"/>
                  <a:gd name="connsiteX7" fmla="*/ 297858 w 893573"/>
                  <a:gd name="connsiteY7" fmla="*/ 744644 h 781876"/>
                  <a:gd name="connsiteX8" fmla="*/ 279242 w 893573"/>
                  <a:gd name="connsiteY8" fmla="*/ 763260 h 781876"/>
                  <a:gd name="connsiteX9" fmla="*/ 297858 w 893573"/>
                  <a:gd name="connsiteY9" fmla="*/ 781876 h 781876"/>
                  <a:gd name="connsiteX10" fmla="*/ 595715 w 893573"/>
                  <a:gd name="connsiteY10" fmla="*/ 781876 h 781876"/>
                  <a:gd name="connsiteX11" fmla="*/ 614331 w 893573"/>
                  <a:gd name="connsiteY11" fmla="*/ 763260 h 781876"/>
                  <a:gd name="connsiteX12" fmla="*/ 595715 w 893573"/>
                  <a:gd name="connsiteY12" fmla="*/ 744644 h 781876"/>
                  <a:gd name="connsiteX13" fmla="*/ 465403 w 893573"/>
                  <a:gd name="connsiteY13" fmla="*/ 744644 h 781876"/>
                  <a:gd name="connsiteX14" fmla="*/ 465403 w 893573"/>
                  <a:gd name="connsiteY14" fmla="*/ 632948 h 781876"/>
                  <a:gd name="connsiteX15" fmla="*/ 874957 w 893573"/>
                  <a:gd name="connsiteY15" fmla="*/ 632948 h 781876"/>
                  <a:gd name="connsiteX16" fmla="*/ 893573 w 893573"/>
                  <a:gd name="connsiteY16" fmla="*/ 614331 h 781876"/>
                  <a:gd name="connsiteX17" fmla="*/ 893573 w 893573"/>
                  <a:gd name="connsiteY17" fmla="*/ 18616 h 781876"/>
                  <a:gd name="connsiteX18" fmla="*/ 874957 w 893573"/>
                  <a:gd name="connsiteY18" fmla="*/ 0 h 781876"/>
                  <a:gd name="connsiteX19" fmla="*/ 856341 w 893573"/>
                  <a:gd name="connsiteY19" fmla="*/ 595715 h 781876"/>
                  <a:gd name="connsiteX20" fmla="*/ 37232 w 893573"/>
                  <a:gd name="connsiteY20" fmla="*/ 595715 h 781876"/>
                  <a:gd name="connsiteX21" fmla="*/ 37232 w 893573"/>
                  <a:gd name="connsiteY21" fmla="*/ 37232 h 781876"/>
                  <a:gd name="connsiteX22" fmla="*/ 856341 w 893573"/>
                  <a:gd name="connsiteY22" fmla="*/ 37232 h 781876"/>
                  <a:gd name="connsiteX23" fmla="*/ 856341 w 893573"/>
                  <a:gd name="connsiteY23" fmla="*/ 595715 h 7818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893573" h="781876">
                    <a:moveTo>
                      <a:pt x="874957" y="0"/>
                    </a:moveTo>
                    <a:lnTo>
                      <a:pt x="18616" y="0"/>
                    </a:lnTo>
                    <a:cubicBezTo>
                      <a:pt x="8377" y="0"/>
                      <a:pt x="0" y="8377"/>
                      <a:pt x="0" y="18616"/>
                    </a:cubicBezTo>
                    <a:lnTo>
                      <a:pt x="0" y="614331"/>
                    </a:lnTo>
                    <a:cubicBezTo>
                      <a:pt x="0" y="624570"/>
                      <a:pt x="8377" y="632948"/>
                      <a:pt x="18616" y="632948"/>
                    </a:cubicBezTo>
                    <a:lnTo>
                      <a:pt x="428170" y="632948"/>
                    </a:lnTo>
                    <a:lnTo>
                      <a:pt x="428170" y="744644"/>
                    </a:lnTo>
                    <a:lnTo>
                      <a:pt x="297858" y="744644"/>
                    </a:lnTo>
                    <a:cubicBezTo>
                      <a:pt x="287619" y="744644"/>
                      <a:pt x="279242" y="753021"/>
                      <a:pt x="279242" y="763260"/>
                    </a:cubicBezTo>
                    <a:cubicBezTo>
                      <a:pt x="279242" y="773499"/>
                      <a:pt x="287619" y="781876"/>
                      <a:pt x="297858" y="781876"/>
                    </a:cubicBezTo>
                    <a:lnTo>
                      <a:pt x="595715" y="781876"/>
                    </a:lnTo>
                    <a:cubicBezTo>
                      <a:pt x="605954" y="781876"/>
                      <a:pt x="614331" y="773499"/>
                      <a:pt x="614331" y="763260"/>
                    </a:cubicBezTo>
                    <a:cubicBezTo>
                      <a:pt x="614331" y="753021"/>
                      <a:pt x="605954" y="744644"/>
                      <a:pt x="595715" y="744644"/>
                    </a:cubicBezTo>
                    <a:lnTo>
                      <a:pt x="465403" y="744644"/>
                    </a:lnTo>
                    <a:lnTo>
                      <a:pt x="465403" y="632948"/>
                    </a:lnTo>
                    <a:lnTo>
                      <a:pt x="874957" y="632948"/>
                    </a:lnTo>
                    <a:cubicBezTo>
                      <a:pt x="885196" y="632948"/>
                      <a:pt x="893573" y="624570"/>
                      <a:pt x="893573" y="614331"/>
                    </a:cubicBezTo>
                    <a:lnTo>
                      <a:pt x="893573" y="18616"/>
                    </a:lnTo>
                    <a:cubicBezTo>
                      <a:pt x="893573" y="8377"/>
                      <a:pt x="885196" y="0"/>
                      <a:pt x="874957" y="0"/>
                    </a:cubicBezTo>
                    <a:close/>
                    <a:moveTo>
                      <a:pt x="856341" y="595715"/>
                    </a:moveTo>
                    <a:lnTo>
                      <a:pt x="37232" y="595715"/>
                    </a:lnTo>
                    <a:lnTo>
                      <a:pt x="37232" y="37232"/>
                    </a:lnTo>
                    <a:lnTo>
                      <a:pt x="856341" y="37232"/>
                    </a:lnTo>
                    <a:lnTo>
                      <a:pt x="856341" y="595715"/>
                    </a:lnTo>
                    <a:close/>
                  </a:path>
                </a:pathLst>
              </a:custGeom>
              <a:solidFill>
                <a:schemeClr val="bg1"/>
              </a:solidFill>
              <a:ln w="184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/>
              </a:p>
            </p:txBody>
          </p:sp>
          <p:sp>
            <p:nvSpPr>
              <p:cNvPr id="81" name="Freeform 80">
                <a:extLst>
                  <a:ext uri="{FF2B5EF4-FFF2-40B4-BE49-F238E27FC236}">
                    <a16:creationId xmlns:a16="http://schemas.microsoft.com/office/drawing/2014/main" id="{0130EDCD-73A9-8086-0599-ADC7C7B21161}"/>
                  </a:ext>
                </a:extLst>
              </p:cNvPr>
              <p:cNvSpPr/>
              <p:nvPr/>
            </p:nvSpPr>
            <p:spPr>
              <a:xfrm flipH="1">
                <a:off x="8602056" y="587735"/>
                <a:ext cx="707411" cy="335493"/>
              </a:xfrm>
              <a:custGeom>
                <a:avLst/>
                <a:gdLst>
                  <a:gd name="connsiteX0" fmla="*/ 18616 w 707411"/>
                  <a:gd name="connsiteY0" fmla="*/ 186363 h 335493"/>
                  <a:gd name="connsiteX1" fmla="*/ 242009 w 707411"/>
                  <a:gd name="connsiteY1" fmla="*/ 186363 h 335493"/>
                  <a:gd name="connsiteX2" fmla="*/ 259509 w 707411"/>
                  <a:gd name="connsiteY2" fmla="*/ 174263 h 335493"/>
                  <a:gd name="connsiteX3" fmla="*/ 297858 w 707411"/>
                  <a:gd name="connsiteY3" fmla="*/ 71874 h 335493"/>
                  <a:gd name="connsiteX4" fmla="*/ 392055 w 707411"/>
                  <a:gd name="connsiteY4" fmla="*/ 323191 h 335493"/>
                  <a:gd name="connsiteX5" fmla="*/ 415884 w 707411"/>
                  <a:gd name="connsiteY5" fmla="*/ 334361 h 335493"/>
                  <a:gd name="connsiteX6" fmla="*/ 427053 w 707411"/>
                  <a:gd name="connsiteY6" fmla="*/ 323191 h 335493"/>
                  <a:gd name="connsiteX7" fmla="*/ 478248 w 707411"/>
                  <a:gd name="connsiteY7" fmla="*/ 186363 h 335493"/>
                  <a:gd name="connsiteX8" fmla="*/ 688796 w 707411"/>
                  <a:gd name="connsiteY8" fmla="*/ 186363 h 335493"/>
                  <a:gd name="connsiteX9" fmla="*/ 707412 w 707411"/>
                  <a:gd name="connsiteY9" fmla="*/ 167747 h 335493"/>
                  <a:gd name="connsiteX10" fmla="*/ 688796 w 707411"/>
                  <a:gd name="connsiteY10" fmla="*/ 149131 h 335493"/>
                  <a:gd name="connsiteX11" fmla="*/ 465403 w 707411"/>
                  <a:gd name="connsiteY11" fmla="*/ 149131 h 335493"/>
                  <a:gd name="connsiteX12" fmla="*/ 447903 w 707411"/>
                  <a:gd name="connsiteY12" fmla="*/ 161231 h 335493"/>
                  <a:gd name="connsiteX13" fmla="*/ 409554 w 707411"/>
                  <a:gd name="connsiteY13" fmla="*/ 263620 h 335493"/>
                  <a:gd name="connsiteX14" fmla="*/ 315357 w 707411"/>
                  <a:gd name="connsiteY14" fmla="*/ 12303 h 335493"/>
                  <a:gd name="connsiteX15" fmla="*/ 291528 w 707411"/>
                  <a:gd name="connsiteY15" fmla="*/ 1133 h 335493"/>
                  <a:gd name="connsiteX16" fmla="*/ 280359 w 707411"/>
                  <a:gd name="connsiteY16" fmla="*/ 12303 h 335493"/>
                  <a:gd name="connsiteX17" fmla="*/ 229164 w 707411"/>
                  <a:gd name="connsiteY17" fmla="*/ 149131 h 335493"/>
                  <a:gd name="connsiteX18" fmla="*/ 18616 w 707411"/>
                  <a:gd name="connsiteY18" fmla="*/ 149131 h 335493"/>
                  <a:gd name="connsiteX19" fmla="*/ 0 w 707411"/>
                  <a:gd name="connsiteY19" fmla="*/ 167747 h 335493"/>
                  <a:gd name="connsiteX20" fmla="*/ 18616 w 707411"/>
                  <a:gd name="connsiteY20" fmla="*/ 186363 h 335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707411" h="335493">
                    <a:moveTo>
                      <a:pt x="18616" y="186363"/>
                    </a:moveTo>
                    <a:lnTo>
                      <a:pt x="242009" y="186363"/>
                    </a:lnTo>
                    <a:cubicBezTo>
                      <a:pt x="249828" y="186363"/>
                      <a:pt x="256716" y="181523"/>
                      <a:pt x="259509" y="174263"/>
                    </a:cubicBezTo>
                    <a:lnTo>
                      <a:pt x="297858" y="71874"/>
                    </a:lnTo>
                    <a:lnTo>
                      <a:pt x="392055" y="323191"/>
                    </a:lnTo>
                    <a:cubicBezTo>
                      <a:pt x="395592" y="332872"/>
                      <a:pt x="406203" y="337898"/>
                      <a:pt x="415884" y="334361"/>
                    </a:cubicBezTo>
                    <a:cubicBezTo>
                      <a:pt x="421096" y="332500"/>
                      <a:pt x="425192" y="328404"/>
                      <a:pt x="427053" y="323191"/>
                    </a:cubicBezTo>
                    <a:lnTo>
                      <a:pt x="478248" y="186363"/>
                    </a:lnTo>
                    <a:lnTo>
                      <a:pt x="688796" y="186363"/>
                    </a:lnTo>
                    <a:cubicBezTo>
                      <a:pt x="699035" y="186363"/>
                      <a:pt x="707412" y="177986"/>
                      <a:pt x="707412" y="167747"/>
                    </a:cubicBezTo>
                    <a:cubicBezTo>
                      <a:pt x="707412" y="157508"/>
                      <a:pt x="699035" y="149131"/>
                      <a:pt x="688796" y="149131"/>
                    </a:cubicBezTo>
                    <a:lnTo>
                      <a:pt x="465403" y="149131"/>
                    </a:lnTo>
                    <a:cubicBezTo>
                      <a:pt x="457584" y="149131"/>
                      <a:pt x="450696" y="153971"/>
                      <a:pt x="447903" y="161231"/>
                    </a:cubicBezTo>
                    <a:lnTo>
                      <a:pt x="409554" y="263620"/>
                    </a:lnTo>
                    <a:lnTo>
                      <a:pt x="315357" y="12303"/>
                    </a:lnTo>
                    <a:cubicBezTo>
                      <a:pt x="311820" y="2622"/>
                      <a:pt x="301209" y="-2404"/>
                      <a:pt x="291528" y="1133"/>
                    </a:cubicBezTo>
                    <a:cubicBezTo>
                      <a:pt x="286316" y="2994"/>
                      <a:pt x="282220" y="7090"/>
                      <a:pt x="280359" y="12303"/>
                    </a:cubicBezTo>
                    <a:lnTo>
                      <a:pt x="229164" y="149131"/>
                    </a:lnTo>
                    <a:lnTo>
                      <a:pt x="18616" y="149131"/>
                    </a:lnTo>
                    <a:cubicBezTo>
                      <a:pt x="8377" y="149131"/>
                      <a:pt x="0" y="157508"/>
                      <a:pt x="0" y="167747"/>
                    </a:cubicBezTo>
                    <a:cubicBezTo>
                      <a:pt x="0" y="177986"/>
                      <a:pt x="8377" y="186363"/>
                      <a:pt x="18616" y="186363"/>
                    </a:cubicBezTo>
                    <a:close/>
                  </a:path>
                </a:pathLst>
              </a:custGeom>
              <a:gradFill>
                <a:gsLst>
                  <a:gs pos="7000">
                    <a:schemeClr val="bg1"/>
                  </a:gs>
                  <a:gs pos="73000">
                    <a:schemeClr val="bg1">
                      <a:alpha val="42905"/>
                    </a:schemeClr>
                  </a:gs>
                </a:gsLst>
                <a:lin ang="0" scaled="0"/>
              </a:gradFill>
              <a:ln w="184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/>
              </a:p>
            </p:txBody>
          </p:sp>
        </p:grpSp>
      </p:grpSp>
      <p:sp>
        <p:nvSpPr>
          <p:cNvPr id="83" name="Rectangle 82">
            <a:extLst>
              <a:ext uri="{FF2B5EF4-FFF2-40B4-BE49-F238E27FC236}">
                <a16:creationId xmlns:a16="http://schemas.microsoft.com/office/drawing/2014/main" id="{2AEE2DF1-3400-A260-8161-84F4FEBE1D8A}"/>
              </a:ext>
            </a:extLst>
          </p:cNvPr>
          <p:cNvSpPr/>
          <p:nvPr/>
        </p:nvSpPr>
        <p:spPr>
          <a:xfrm>
            <a:off x="6434083" y="3419422"/>
            <a:ext cx="1701106" cy="4846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schemeClr val="tx1">
                <a:lumMod val="65000"/>
                <a:lumOff val="35000"/>
                <a:alpha val="14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ja-JP" sz="1300">
                <a:solidFill>
                  <a:schemeClr val="tx1"/>
                </a:solidFill>
                <a:latin typeface="Century Gothic" panose="020B0502020202020204" pitchFamily="34" charset="0"/>
                <a:ea typeface="MS PGothic"/>
              </a:rPr>
              <a:t>セキュリティ評価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D42F21EC-6368-EEA1-7382-045EA7FD1190}"/>
              </a:ext>
            </a:extLst>
          </p:cNvPr>
          <p:cNvSpPr/>
          <p:nvPr/>
        </p:nvSpPr>
        <p:spPr>
          <a:xfrm>
            <a:off x="9023179" y="1974255"/>
            <a:ext cx="347707" cy="2674980"/>
          </a:xfrm>
          <a:prstGeom prst="rect">
            <a:avLst/>
          </a:prstGeom>
          <a:gradFill>
            <a:gsLst>
              <a:gs pos="48978">
                <a:schemeClr val="bg2">
                  <a:lumMod val="25000"/>
                </a:schemeClr>
              </a:gs>
              <a:gs pos="100000">
                <a:schemeClr val="bg2">
                  <a:lumMod val="10000"/>
                  <a:alpha val="84647"/>
                </a:schemeClr>
              </a:gs>
              <a:gs pos="3000">
                <a:schemeClr val="bg2">
                  <a:lumMod val="50000"/>
                </a:schemeClr>
              </a:gs>
            </a:gsLst>
            <a:lin ang="5400000" scaled="1"/>
          </a:gradFill>
          <a:ln>
            <a:noFill/>
          </a:ln>
          <a:effectLst>
            <a:outerShdw blurRad="50800" dist="38100" dir="5400000" algn="t" rotWithShape="0">
              <a:schemeClr val="tx1">
                <a:lumMod val="65000"/>
                <a:lumOff val="35000"/>
                <a:alpha val="14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 anchorCtr="1"/>
          <a:lstStyle/>
          <a:p>
            <a:pPr algn="ctr" rtl="0"/>
            <a:r>
              <a:rPr lang="ja-JP" sz="1600">
                <a:solidFill>
                  <a:schemeClr val="bg1"/>
                </a:solidFill>
                <a:latin typeface="Century Gothic" panose="020B0502020202020204" pitchFamily="34" charset="0"/>
                <a:ea typeface="MS PGothic"/>
              </a:rPr>
              <a:t>–––––– </a:t>
            </a:r>
            <a:r>
              <a:rPr lang="ja-JP" sz="1600" b="1">
                <a:solidFill>
                  <a:schemeClr val="bg1"/>
                </a:solidFill>
                <a:latin typeface="Century Gothic" panose="020B0502020202020204" pitchFamily="34" charset="0"/>
                <a:ea typeface="MS PGothic"/>
              </a:rPr>
              <a:t>サービス開始 </a:t>
            </a:r>
            <a:r>
              <a:rPr lang="ja-JP" sz="1600">
                <a:solidFill>
                  <a:schemeClr val="bg1"/>
                </a:solidFill>
                <a:latin typeface="Century Gothic" panose="020B0502020202020204" pitchFamily="34" charset="0"/>
                <a:ea typeface="MS PGothic"/>
              </a:rPr>
              <a:t>––––––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DFDF7945-16F2-FB98-A2E2-77396B2B68DC}"/>
              </a:ext>
            </a:extLst>
          </p:cNvPr>
          <p:cNvSpPr/>
          <p:nvPr/>
        </p:nvSpPr>
        <p:spPr>
          <a:xfrm>
            <a:off x="9527497" y="3956041"/>
            <a:ext cx="1494309" cy="6931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schemeClr val="tx1">
                <a:lumMod val="65000"/>
                <a:lumOff val="35000"/>
                <a:alpha val="14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ja-JP" sz="1300">
                <a:solidFill>
                  <a:schemeClr val="tx1"/>
                </a:solidFill>
                <a:latin typeface="Century Gothic" panose="020B0502020202020204" pitchFamily="34" charset="0"/>
                <a:ea typeface="MS PGothic"/>
              </a:rPr>
              <a:t>変更 </a:t>
            </a:r>
          </a:p>
          <a:p>
            <a:pPr rtl="0"/>
            <a:r>
              <a:rPr lang="ja-JP" sz="1300">
                <a:solidFill>
                  <a:schemeClr val="tx1"/>
                </a:solidFill>
                <a:latin typeface="Century Gothic" panose="020B0502020202020204" pitchFamily="34" charset="0"/>
                <a:ea typeface="MS PGothic"/>
              </a:rPr>
              <a:t>管理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1A778C44-6BAE-2421-8C33-01EF36CCF83E}"/>
              </a:ext>
            </a:extLst>
          </p:cNvPr>
          <p:cNvSpPr/>
          <p:nvPr/>
        </p:nvSpPr>
        <p:spPr>
          <a:xfrm>
            <a:off x="9527497" y="1978692"/>
            <a:ext cx="2454296" cy="80654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schemeClr val="tx1">
                <a:lumMod val="65000"/>
                <a:lumOff val="35000"/>
                <a:alpha val="14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ja-JP" sz="1300">
                <a:solidFill>
                  <a:schemeClr val="tx1"/>
                </a:solidFill>
                <a:latin typeface="Century Gothic" panose="020B0502020202020204" pitchFamily="34" charset="0"/>
                <a:ea typeface="MS PGothic"/>
              </a:rPr>
              <a:t>継続的な</a:t>
            </a:r>
            <a:br>
              <a:rPr lang="en-US" sz="1300" dirty="0">
                <a:solidFill>
                  <a:schemeClr val="tx1"/>
                </a:solidFill>
                <a:latin typeface="Century Gothic" panose="020B0502020202020204" pitchFamily="34" charset="0"/>
                <a:ea typeface="MS PGothic"/>
              </a:rPr>
            </a:br>
            <a:r>
              <a:rPr lang="ja-JP" sz="1300">
                <a:solidFill>
                  <a:schemeClr val="tx1"/>
                </a:solidFill>
                <a:latin typeface="Century Gothic" panose="020B0502020202020204" pitchFamily="34" charset="0"/>
                <a:ea typeface="MS PGothic"/>
              </a:rPr>
              <a:t>モニタリング </a:t>
            </a:r>
          </a:p>
          <a:p>
            <a:pPr rtl="0"/>
            <a:r>
              <a:rPr lang="ja-JP" sz="1300">
                <a:solidFill>
                  <a:schemeClr val="tx1"/>
                </a:solidFill>
                <a:latin typeface="Century Gothic" panose="020B0502020202020204" pitchFamily="34" charset="0"/>
                <a:ea typeface="MS PGothic"/>
              </a:rPr>
              <a:t>パフォーマンス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725A81F1-0538-2D4F-921B-FE5294ECE9D8}"/>
              </a:ext>
            </a:extLst>
          </p:cNvPr>
          <p:cNvSpPr/>
          <p:nvPr/>
        </p:nvSpPr>
        <p:spPr>
          <a:xfrm>
            <a:off x="9527497" y="2967366"/>
            <a:ext cx="2035440" cy="80654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schemeClr val="tx1">
                <a:lumMod val="65000"/>
                <a:lumOff val="35000"/>
                <a:alpha val="14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ja-JP" sz="1300">
                <a:solidFill>
                  <a:schemeClr val="tx1"/>
                </a:solidFill>
                <a:latin typeface="Century Gothic" panose="020B0502020202020204" pitchFamily="34" charset="0"/>
                <a:ea typeface="MS PGothic"/>
              </a:rPr>
              <a:t>廃止措置 </a:t>
            </a:r>
          </a:p>
          <a:p>
            <a:pPr rtl="0"/>
            <a:r>
              <a:rPr lang="ja-JP" sz="1300">
                <a:solidFill>
                  <a:schemeClr val="tx1"/>
                </a:solidFill>
                <a:latin typeface="Century Gothic" panose="020B0502020202020204" pitchFamily="34" charset="0"/>
                <a:ea typeface="MS PGothic"/>
              </a:rPr>
              <a:t>技術 </a:t>
            </a:r>
          </a:p>
          <a:p>
            <a:pPr rtl="0">
              <a:lnSpc>
                <a:spcPct val="150000"/>
              </a:lnSpc>
            </a:pPr>
            <a:r>
              <a:rPr lang="ja-JP" sz="1000" i="1">
                <a:solidFill>
                  <a:schemeClr val="tx1"/>
                </a:solidFill>
                <a:latin typeface="Century Gothic" panose="020B0502020202020204" pitchFamily="34" charset="0"/>
                <a:ea typeface="MS PGothic"/>
              </a:rPr>
              <a:t>必要に応じて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2DE9ACF-3C17-1F82-E5D4-A3A92A1A7E51}"/>
              </a:ext>
            </a:extLst>
          </p:cNvPr>
          <p:cNvSpPr/>
          <p:nvPr/>
        </p:nvSpPr>
        <p:spPr>
          <a:xfrm>
            <a:off x="3545569" y="3792726"/>
            <a:ext cx="1502164" cy="73755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schemeClr val="tx1">
                <a:lumMod val="65000"/>
                <a:lumOff val="35000"/>
                <a:alpha val="14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ja-JP" sz="1300" dirty="0">
                <a:solidFill>
                  <a:schemeClr val="tx1"/>
                </a:solidFill>
                <a:latin typeface="Century Gothic" panose="020B0502020202020204" pitchFamily="34" charset="0"/>
                <a:ea typeface="MS PGothic"/>
              </a:rPr>
              <a:t>プロジェクト計画/</a:t>
            </a:r>
            <a:br>
              <a:rPr lang="en-US" altLang="ja-JP" sz="1300" dirty="0">
                <a:solidFill>
                  <a:schemeClr val="tx1"/>
                </a:solidFill>
                <a:latin typeface="Century Gothic" panose="020B0502020202020204" pitchFamily="34" charset="0"/>
                <a:ea typeface="MS PGothic"/>
              </a:rPr>
            </a:br>
            <a:r>
              <a:rPr lang="ja-JP" sz="1300" dirty="0">
                <a:solidFill>
                  <a:schemeClr val="tx1"/>
                </a:solidFill>
                <a:latin typeface="Century Gothic" panose="020B0502020202020204" pitchFamily="34" charset="0"/>
                <a:ea typeface="MS PGothic"/>
              </a:rPr>
              <a:t>IT ロードマップの</a:t>
            </a:r>
            <a:br>
              <a:rPr lang="en-US" altLang="ja-JP" sz="1300" dirty="0">
                <a:solidFill>
                  <a:schemeClr val="tx1"/>
                </a:solidFill>
                <a:latin typeface="Century Gothic" panose="020B0502020202020204" pitchFamily="34" charset="0"/>
                <a:ea typeface="MS PGothic"/>
              </a:rPr>
            </a:br>
            <a:r>
              <a:rPr lang="ja-JP" sz="1300" dirty="0">
                <a:solidFill>
                  <a:schemeClr val="tx1"/>
                </a:solidFill>
                <a:latin typeface="Century Gothic" panose="020B0502020202020204" pitchFamily="34" charset="0"/>
                <a:ea typeface="MS PGothic"/>
              </a:rPr>
              <a:t>作成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1A04C11-94F7-1418-60E8-B440C16E7B40}"/>
              </a:ext>
            </a:extLst>
          </p:cNvPr>
          <p:cNvSpPr/>
          <p:nvPr/>
        </p:nvSpPr>
        <p:spPr>
          <a:xfrm>
            <a:off x="5720823" y="5008530"/>
            <a:ext cx="1345957" cy="71960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schemeClr val="tx1">
                <a:lumMod val="65000"/>
                <a:lumOff val="35000"/>
                <a:alpha val="14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ja-JP" sz="1300">
                <a:solidFill>
                  <a:schemeClr val="tx1"/>
                </a:solidFill>
                <a:latin typeface="Century Gothic" panose="020B0502020202020204" pitchFamily="34" charset="0"/>
                <a:ea typeface="MS PGothic"/>
              </a:rPr>
              <a:t>データ管理戦略の作成</a:t>
            </a:r>
          </a:p>
        </p:txBody>
      </p:sp>
    </p:spTree>
    <p:extLst>
      <p:ext uri="{BB962C8B-B14F-4D97-AF65-F5344CB8AC3E}">
        <p14:creationId xmlns:p14="http://schemas.microsoft.com/office/powerpoint/2010/main" val="186136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1032"/>
              </p:ext>
            </p:extLst>
          </p:nvPr>
        </p:nvGraphicFramePr>
        <p:xfrm>
          <a:off x="787791" y="1050352"/>
          <a:ext cx="10527910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27910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これらの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6626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14062</TotalTime>
  <Words>276</Words>
  <Application>Microsoft Office PowerPoint</Application>
  <PresentationFormat>Widescreen</PresentationFormat>
  <Paragraphs>46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MS PGothic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137</cp:revision>
  <cp:lastPrinted>2020-08-31T22:23:58Z</cp:lastPrinted>
  <dcterms:created xsi:type="dcterms:W3CDTF">2021-07-07T23:54:57Z</dcterms:created>
  <dcterms:modified xsi:type="dcterms:W3CDTF">2024-12-11T13:31:06Z</dcterms:modified>
</cp:coreProperties>
</file>