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7" r:id="rId2"/>
    <p:sldId id="302" r:id="rId3"/>
    <p:sldId id="299" r:id="rId4"/>
    <p:sldId id="304" r:id="rId5"/>
    <p:sldId id="305" r:id="rId6"/>
    <p:sldId id="29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5B9BD5"/>
    <a:srgbClr val="ED7D31"/>
    <a:srgbClr val="E0533C"/>
    <a:srgbClr val="FFFFFF"/>
    <a:srgbClr val="E7E6E6"/>
    <a:srgbClr val="F2A16A"/>
    <a:srgbClr val="FF5050"/>
    <a:srgbClr val="9966FF"/>
    <a:srgbClr val="EF8B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14" autoAdjust="0"/>
    <p:restoredTop sz="94729"/>
  </p:normalViewPr>
  <p:slideViewPr>
    <p:cSldViewPr snapToGrid="0">
      <p:cViewPr varScale="1">
        <p:scale>
          <a:sx n="104" d="100"/>
          <a:sy n="104" d="100"/>
        </p:scale>
        <p:origin x="115" y="8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B7025-4018-49F6-B050-59D8F10E5030}" type="datetimeFigureOut">
              <a:rPr lang="en-US" altLang="ja-JP" smtClean="0"/>
              <a:t>11/1/2024</a:t>
            </a:fld>
            <a:endParaRPr lang="ja-JP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  <a:endParaRPr lang="ja-JP" altLang="en-US"/>
          </a:p>
          <a:p>
            <a:pPr lvl="2"/>
            <a:r>
              <a:rPr lang="en-US" altLang="ja-JP"/>
              <a:t>Third level</a:t>
            </a:r>
            <a:endParaRPr lang="ja-JP" altLang="en-US"/>
          </a:p>
          <a:p>
            <a:pPr lvl="3"/>
            <a:r>
              <a:rPr lang="en-US" altLang="ja-JP"/>
              <a:t>Fourth level</a:t>
            </a:r>
            <a:endParaRPr lang="ja-JP" altLang="en-US"/>
          </a:p>
          <a:p>
            <a:pPr lvl="4"/>
            <a:r>
              <a:rPr lang="en-US" altLang="ja-JP"/>
              <a:t>Fifth level</a:t>
            </a:r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D7A5B-DC59-4C1D-AF2E-A7C5BA8F20FA}" type="slidenum">
              <a:rPr lang="en-US" altLang="ja-JP" smtClean="0"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1807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e79d9e627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e79d9e6279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dirty="0">
              <a:latin typeface="Aptos" panose="020B00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87" name="Google Shape;87;g2e79d9e6279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>
                <a:latin typeface="Aptos" panose="020B0004020202020204" pitchFamily="34" charset="0"/>
                <a:ea typeface="MS PGothic" panose="020B0600070205080204" pitchFamily="34" charset="-128"/>
              </a:rPr>
              <a:t>1</a:t>
            </a:fld>
            <a:endParaRPr>
              <a:latin typeface="Aptos" panose="020B0004020202020204" pitchFamily="34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e79d9e627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e79d9e6279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dirty="0">
              <a:latin typeface="Aptos" panose="020B00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87" name="Google Shape;87;g2e79d9e6279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sz="12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sz="12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9164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Aptos" panose="020B00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D7A5B-DC59-4C1D-AF2E-A7C5BA8F20FA}" type="slidenum">
              <a:rPr lang="en-US" smtClean="0">
                <a:latin typeface="Aptos" panose="020B0004020202020204" pitchFamily="34" charset="0"/>
                <a:ea typeface="MS PGothic" panose="020B0600070205080204" pitchFamily="34" charset="-128"/>
              </a:rPr>
              <a:t>3</a:t>
            </a:fld>
            <a:endParaRPr lang="en-US">
              <a:latin typeface="Aptos" panose="020B0004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0213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Aptos" panose="020B00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D7A5B-DC59-4C1D-AF2E-A7C5BA8F20FA}" type="slidenum">
              <a:rPr lang="en-US" smtClean="0">
                <a:latin typeface="Aptos" panose="020B0004020202020204" pitchFamily="34" charset="0"/>
                <a:ea typeface="MS PGothic" panose="020B0600070205080204" pitchFamily="34" charset="-128"/>
              </a:rPr>
              <a:t>4</a:t>
            </a:fld>
            <a:endParaRPr lang="en-US">
              <a:latin typeface="Aptos" panose="020B0004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5456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Aptos" panose="020B00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D7A5B-DC59-4C1D-AF2E-A7C5BA8F20FA}" type="slidenum">
              <a:rPr lang="en-US" smtClean="0">
                <a:latin typeface="Aptos" panose="020B0004020202020204" pitchFamily="34" charset="0"/>
                <a:ea typeface="MS PGothic" panose="020B0600070205080204" pitchFamily="34" charset="-128"/>
              </a:rPr>
              <a:t>5</a:t>
            </a:fld>
            <a:endParaRPr lang="en-US">
              <a:latin typeface="Aptos" panose="020B0004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6875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Aptos" panose="020B00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>
                <a:latin typeface="Aptos" panose="020B0004020202020204" pitchFamily="34" charset="0"/>
                <a:ea typeface="MS PGothic" panose="020B0600070205080204" pitchFamily="34" charset="-128"/>
              </a:rPr>
              <a:t>6</a:t>
            </a:fld>
            <a:endParaRPr>
              <a:latin typeface="Aptos" panose="020B0004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2D7A6-44BD-D6A9-D55B-B5901B834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5EAD59-4519-9FCD-B39C-187D6AF6C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5110F-1EE8-124F-A9B0-C87D86F1F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6A349-B1E8-D267-6F22-19AF2686F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87765-B180-2FE9-4959-9717F81A6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82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15B4A-238F-7DD8-9008-AB9E737DB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576227-3CFA-4CA4-E90F-BF7EC30C3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508E3-78C3-C128-5BA1-63F00AD33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50FDA-1150-F2CE-9570-6EF3DDB12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CA881-1EB5-113B-5564-24D96B2D0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7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FBD56C-1158-1330-B18E-6E5EED108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49280F-F22F-0D38-7A1D-6D533F0E1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0EB41-FA28-65C0-8FD6-5B045AC78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71C96-E78C-66B3-424A-429615C8A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EF0FB-652D-7D13-E3CB-41FA05FF1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5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FE4CC-91D0-23BE-B341-CA0BA8C77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5B640-BF25-831C-AE6B-24BA33A6A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87CAB-9CCC-5073-D260-F74FD1200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03CE5-66C8-0F37-1BCB-F67754220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4C3CE-901D-6506-12C6-9D227C707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6967A-2B7E-27F7-6FB6-E756E73A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7B5F3-2EE0-4C03-65BD-59779E53C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982A7-A780-B568-1E19-9C4DFDA9E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7BE06-C164-E462-E7FC-A8BA39100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D636C-24C4-E3CA-3320-0A9F4557A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2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FAAD2-37BE-F9CB-214B-B412C7605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00116-014B-6263-F4E2-630EC65454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7B0F2D-8A14-0F9F-E979-657904083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7659D1-E8B8-6D3F-08B6-0AB093D6D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807FD-E0AF-8961-F864-B6CB93E64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493FB-0F2C-2AEC-3F0F-DCDC84960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7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0BB92-0B4A-4459-2307-CB85CDEEA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AD220-A626-4AD7-EEDB-7297C0A2F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3054B2-E284-C60C-CFFF-435AAD9F8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457D66-B664-9076-336E-597882CE98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BD92D0-1AD4-036D-7E6D-5D9C58525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2BDA72-8887-E2A7-D70F-A3B84CBCF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C463FF-63FE-411E-820E-90AFA9D48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DC1345-2487-8CD8-C7BE-750607621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4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FC71C-ECDC-4E0B-035B-14BA1FB76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65225A-A95D-E532-DD6F-7D5B67EC3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0F1EB7-DD64-A56E-D65C-08AFA0830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8B374C-8FB3-3858-EBF8-26A22DFBF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3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35E991-EAE9-63A9-9D01-8633888F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E2FA4C-0A8A-81D2-F176-2209C7E8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4C79BB-39F1-DC4B-DF1C-895B06489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0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3FC58-C7CB-DA18-8EAC-E77CDAB6A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51F3F-B32E-02F1-F395-AB64EB624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ECF226-9817-20FB-7E62-461AE41CB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A8364A-C3DD-B9FA-29B2-FB6F3FAD6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BB917-862C-00A6-5DB4-ABC4386F5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BDBA3-CA6A-25EE-42A7-EC7044ED1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95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980A4-EF5C-C09F-705A-FE0586E3B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9B3D25-C201-26FE-B4D5-FC2B1298E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283C74-C571-FF1D-5151-36B2443F7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B2BDC-2992-C7BD-6C63-8AC200524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5DD9E-76CC-CB4D-D27E-67EEA3FA9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FF54F1-71B6-6AF2-65B4-ABB249D6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0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AA5F9E-D0E2-06E6-5BBA-ED33E5B15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/>
              <a:t>Click to edit Master title style</a:t>
            </a:r>
            <a:endParaRPr lang="en-US" altLang="ja-JP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71F33-6D35-FF6F-AB7C-4E8EB9880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  <a:endParaRPr lang="ja-JP" altLang="en-US"/>
          </a:p>
          <a:p>
            <a:pPr lvl="2"/>
            <a:r>
              <a:rPr lang="en-US" altLang="ja-JP"/>
              <a:t>Third level</a:t>
            </a:r>
            <a:endParaRPr lang="ja-JP" altLang="en-US"/>
          </a:p>
          <a:p>
            <a:pPr lvl="3"/>
            <a:r>
              <a:rPr lang="en-US" altLang="ja-JP"/>
              <a:t>Fourth level</a:t>
            </a:r>
            <a:endParaRPr lang="ja-JP" altLang="en-US"/>
          </a:p>
          <a:p>
            <a:pPr lvl="4"/>
            <a:r>
              <a:rPr lang="en-US" altLang="ja-JP"/>
              <a:t>Fifth level</a:t>
            </a:r>
            <a:endParaRPr lang="ja-JP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ABCB7-21D8-9DAF-B59B-25D902AE2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  <a:latin typeface="Aptos" panose="020B0004020202020204" pitchFamily="34" charset="0"/>
                <a:ea typeface="MS PGothic" panose="020B0600070205080204" pitchFamily="34" charset="-128"/>
              </a:defRPr>
            </a:lvl1pPr>
          </a:lstStyle>
          <a:p>
            <a:fld id="{90E09F09-59B3-489E-8070-C50CD83CC364}" type="datetimeFigureOut">
              <a:rPr lang="en-US" altLang="ja-JP" smtClean="0"/>
              <a:pPr/>
              <a:t>11/1/2024</a:t>
            </a:fld>
            <a:endParaRPr lang="ja-JP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C322A-E287-F097-A6D5-EFB9616E0A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23976-799C-A377-4815-94AB941CA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  <a:latin typeface="Aptos" panose="020B0004020202020204" pitchFamily="34" charset="0"/>
                <a:ea typeface="MS PGothic" panose="020B0600070205080204" pitchFamily="34" charset="-128"/>
              </a:defRPr>
            </a:lvl1pPr>
          </a:lstStyle>
          <a:p>
            <a:fld id="{10803649-8F28-4ADE-8A7F-AF0847E9D09B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630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ptos Display" panose="020B0004020202020204" pitchFamily="34" charset="0"/>
          <a:ea typeface="MS PGothic" panose="020B060007020508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ptos" panose="020B0004020202020204" pitchFamily="34" charset="0"/>
          <a:ea typeface="MS PGothic" panose="020B060007020508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ptos" panose="020B0004020202020204" pitchFamily="34" charset="0"/>
          <a:ea typeface="MS PGothic" panose="020B0600070205080204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ptos" panose="020B0004020202020204" pitchFamily="34" charset="0"/>
          <a:ea typeface="MS PGothic" panose="020B0600070205080204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ptos" panose="020B0004020202020204" pitchFamily="34" charset="0"/>
          <a:ea typeface="MS PGothic" panose="020B0600070205080204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ptos" panose="020B0004020202020204" pitchFamily="34" charset="0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7818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2">
                <a:lumMod val="60000"/>
                <a:lumOff val="4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C4AD65-1A1A-5D38-30AC-4EF78B2D8807}"/>
              </a:ext>
            </a:extLst>
          </p:cNvPr>
          <p:cNvSpPr txBox="1"/>
          <p:nvPr/>
        </p:nvSpPr>
        <p:spPr>
          <a:xfrm>
            <a:off x="361544" y="1876258"/>
            <a:ext cx="4792347" cy="4081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ja-JP" altLang="en-US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このテンプレートを使用するタイミング</a:t>
            </a:r>
            <a:r>
              <a:rPr lang="en-US" altLang="ja-JP" sz="1400" b="1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: </a:t>
            </a:r>
            <a:br>
              <a:rPr lang="ja-JP" altLang="en-US" sz="1400" b="1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 altLang="en-US" sz="140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</a:t>
            </a:r>
            <a:r>
              <a:rPr lang="ja-JP" altLang="en-US" sz="1400" dirty="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のテンプレートを使用すると、非常事態対応を効率的に管理してエスカレーションを行うことができるため、非常事態の各フェーズが適切な役割や個人によって、構造化された明確な計画に従って管理されるようになります。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ja-JP" altLang="en-US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テンプレートの注目の機能</a:t>
            </a:r>
            <a:r>
              <a:rPr lang="en-US" altLang="ja-JP" sz="1400" b="1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: </a:t>
            </a:r>
            <a:br>
              <a:rPr lang="ja-JP" altLang="en-US" sz="1400" b="1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 altLang="en-US" sz="14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</a:t>
            </a:r>
            <a:r>
              <a:rPr lang="ja-JP" altLang="en-US" sz="14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のテンプレートは、実行責任者、説明責任者、相談先、報告先 </a:t>
            </a:r>
            <a:r>
              <a:rPr lang="en-US" altLang="ja-JP" sz="14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(RACI) </a:t>
            </a:r>
            <a:r>
              <a:rPr lang="ja-JP" altLang="en-US" sz="14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マトリクス形式を特徴としており、列ヘッダーにはエスカレーション フェーズ、左側の列には責任者となる役割</a:t>
            </a:r>
            <a:r>
              <a:rPr lang="en-US" altLang="ja-JP" sz="14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/</a:t>
            </a:r>
            <a:r>
              <a:rPr lang="ja-JP" altLang="en-US" sz="14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個人を記載します。このマトリクスは非常事態発生時に責任を割り当て、説明責任を確保するための、詳細かつ整理されたアプローチを提供します。</a:t>
            </a:r>
          </a:p>
        </p:txBody>
      </p:sp>
      <p:pic>
        <p:nvPicPr>
          <p:cNvPr id="90" name="Google Shape;90;p13">
            <a:hlinkClick r:id="rId3"/>
          </p:cNvPr>
          <p:cNvPicPr preferRelativeResize="0"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69968" y="496430"/>
            <a:ext cx="3744561" cy="74477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 txBox="1"/>
          <p:nvPr/>
        </p:nvSpPr>
        <p:spPr>
          <a:xfrm>
            <a:off x="361545" y="258507"/>
            <a:ext cx="6428666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3600" b="1" dirty="0">
                <a:solidFill>
                  <a:srgbClr val="011033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非常事態対応エスカレーション マトリクス テンプレート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6AC8C8-6D10-3AC5-F7E2-E66D88F6A2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85896" y="2257991"/>
            <a:ext cx="6428665" cy="3428566"/>
          </a:xfrm>
          <a:prstGeom prst="rect">
            <a:avLst/>
          </a:prstGeom>
          <a:effectLst>
            <a:outerShdw blurRad="114923" dist="67723" dir="2700000" sx="100464" sy="100464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2">
                <a:lumMod val="60000"/>
                <a:lumOff val="4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 txBox="1"/>
          <p:nvPr/>
        </p:nvSpPr>
        <p:spPr>
          <a:xfrm>
            <a:off x="361544" y="258507"/>
            <a:ext cx="11064262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600" b="1" i="0" u="none" strike="noStrike" kern="1200" cap="none" spc="0" normalizeH="0" baseline="0" dirty="0">
                <a:ln>
                  <a:noFill/>
                </a:ln>
                <a:solidFill>
                  <a:srgbClr val="011033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非常事態対応エスカレーション マトリクス テンプレート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B7ED3CA-E082-DD87-B584-FA6AEF3514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776128"/>
              </p:ext>
            </p:extLst>
          </p:nvPr>
        </p:nvGraphicFramePr>
        <p:xfrm>
          <a:off x="2156990" y="1688849"/>
          <a:ext cx="7878020" cy="3480305"/>
        </p:xfrm>
        <a:graphic>
          <a:graphicData uri="http://schemas.openxmlformats.org/drawingml/2006/table">
            <a:tbl>
              <a:tblPr/>
              <a:tblGrid>
                <a:gridCol w="2298139">
                  <a:extLst>
                    <a:ext uri="{9D8B030D-6E8A-4147-A177-3AD203B41FA5}">
                      <a16:colId xmlns:a16="http://schemas.microsoft.com/office/drawing/2014/main" val="3658980152"/>
                    </a:ext>
                  </a:extLst>
                </a:gridCol>
                <a:gridCol w="5579881">
                  <a:extLst>
                    <a:ext uri="{9D8B030D-6E8A-4147-A177-3AD203B41FA5}">
                      <a16:colId xmlns:a16="http://schemas.microsoft.com/office/drawing/2014/main" val="418962470"/>
                    </a:ext>
                  </a:extLst>
                </a:gridCol>
              </a:tblGrid>
              <a:tr h="69606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エスカレーション フェーズ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非常事態対応の各フェーズを列挙します。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483403"/>
                  </a:ext>
                </a:extLst>
              </a:tr>
              <a:tr h="69606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R - </a:t>
                      </a:r>
                      <a:r>
                        <a:rPr lang="ja-JP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実行責任者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533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タスクを実行する人物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357633"/>
                  </a:ext>
                </a:extLst>
              </a:tr>
              <a:tr h="69606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 - </a:t>
                      </a:r>
                      <a:r>
                        <a:rPr lang="ja-JP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説明責任者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最終的に説明責任を負い、諾否の権限と拒否権を持つ個人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119871"/>
                  </a:ext>
                </a:extLst>
              </a:tr>
              <a:tr h="69606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 - </a:t>
                      </a:r>
                      <a:r>
                        <a:rPr lang="ja-JP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相談先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意見を求められる人物で、通常は当該テーマの専門家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229601"/>
                  </a:ext>
                </a:extLst>
              </a:tr>
              <a:tr h="69606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 - </a:t>
                      </a:r>
                      <a:r>
                        <a:rPr lang="ja-JP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報告先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最新の進捗状況を常に通知される人物で、通常はそのタスクによる結果の影響を受ける人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906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895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37173C0-C8FD-7964-306E-FC918AF9F99F}"/>
              </a:ext>
            </a:extLst>
          </p:cNvPr>
          <p:cNvSpPr txBox="1"/>
          <p:nvPr/>
        </p:nvSpPr>
        <p:spPr>
          <a:xfrm>
            <a:off x="335561" y="172798"/>
            <a:ext cx="79443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ja-JP" altLang="en-US" sz="3200" b="1" dirty="0">
                <a:solidFill>
                  <a:srgbClr val="011033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非常事態対応エスカレーション マトリクス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2FE8C6C-FD0D-7552-AE65-A100D0761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946930"/>
              </p:ext>
            </p:extLst>
          </p:nvPr>
        </p:nvGraphicFramePr>
        <p:xfrm>
          <a:off x="383098" y="763398"/>
          <a:ext cx="11425805" cy="5242873"/>
        </p:xfrm>
        <a:graphic>
          <a:graphicData uri="http://schemas.openxmlformats.org/drawingml/2006/table">
            <a:tbl>
              <a:tblPr firstRow="1"/>
              <a:tblGrid>
                <a:gridCol w="1953797">
                  <a:extLst>
                    <a:ext uri="{9D8B030D-6E8A-4147-A177-3AD203B41FA5}">
                      <a16:colId xmlns:a16="http://schemas.microsoft.com/office/drawing/2014/main" val="3151143784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3319195333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2066272656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1026204835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1798996210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3346450640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2635009439"/>
                    </a:ext>
                  </a:extLst>
                </a:gridCol>
              </a:tblGrid>
              <a:tr h="26844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0" i="0" u="none" strike="noStrike" dirty="0">
                          <a:solidFill>
                            <a:srgbClr val="FF5353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78261" marR="5217" marT="5217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 </a:t>
                      </a:r>
                      <a:r>
                        <a:rPr lang="en-US" altLang="ja-JP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 </a:t>
                      </a:r>
                      <a:r>
                        <a:rPr lang="en-US" altLang="ja-JP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 </a:t>
                      </a:r>
                      <a:r>
                        <a:rPr lang="en-US" altLang="ja-JP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 </a:t>
                      </a:r>
                      <a:r>
                        <a:rPr lang="en-US" altLang="ja-JP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 </a:t>
                      </a:r>
                      <a:r>
                        <a:rPr lang="en-US" altLang="ja-JP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 </a:t>
                      </a:r>
                      <a:r>
                        <a:rPr lang="en-US" altLang="ja-JP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485789"/>
                  </a:ext>
                </a:extLst>
              </a:tr>
              <a:tr h="253486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0" i="0" u="none" strike="noStrike" dirty="0">
                          <a:solidFill>
                            <a:srgbClr val="FF5353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78261" marR="5217" marT="5217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最初の検出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評価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抑制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解決策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回復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レビューと学習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063179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5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すべての部署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R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533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01700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5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全従業員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8860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5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全スタッフ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911077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5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最高経営責任者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671587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5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最高財務責任者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506000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5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最高執行責任者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839468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5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顧客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123151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5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非常事態対応チーム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R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533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R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533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R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533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150109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5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上級管理職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11777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5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外部コンサルタント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627406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外部の非常事態専門家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393650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1BC2F910-5A33-3B3D-3F16-6B10C0F4F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834503"/>
              </p:ext>
            </p:extLst>
          </p:nvPr>
        </p:nvGraphicFramePr>
        <p:xfrm>
          <a:off x="1341120" y="6264847"/>
          <a:ext cx="9509760" cy="420355"/>
        </p:xfrm>
        <a:graphic>
          <a:graphicData uri="http://schemas.openxmlformats.org/drawingml/2006/table">
            <a:tbl>
              <a:tblPr/>
              <a:tblGrid>
                <a:gridCol w="548640">
                  <a:extLst>
                    <a:ext uri="{9D8B030D-6E8A-4147-A177-3AD203B41FA5}">
                      <a16:colId xmlns:a16="http://schemas.microsoft.com/office/drawing/2014/main" val="157816985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2845673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45832099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75112795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84931882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22380066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56448337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82154802"/>
                    </a:ext>
                  </a:extLst>
                </a:gridCol>
              </a:tblGrid>
              <a:tr h="420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R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533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実行責任者</a:t>
                      </a:r>
                    </a:p>
                  </a:txBody>
                  <a:tcPr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 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説明責任者</a:t>
                      </a:r>
                    </a:p>
                  </a:txBody>
                  <a:tcPr marR="0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相談先</a:t>
                      </a:r>
                    </a:p>
                  </a:txBody>
                  <a:tcPr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報告先</a:t>
                      </a:r>
                    </a:p>
                  </a:txBody>
                  <a:tcPr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8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494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37173C0-C8FD-7964-306E-FC918AF9F99F}"/>
              </a:ext>
            </a:extLst>
          </p:cNvPr>
          <p:cNvSpPr txBox="1"/>
          <p:nvPr/>
        </p:nvSpPr>
        <p:spPr>
          <a:xfrm>
            <a:off x="335561" y="172798"/>
            <a:ext cx="79443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ja-JP" altLang="en-US" sz="3200" b="1" dirty="0">
                <a:solidFill>
                  <a:srgbClr val="011033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非常事態対応エスカレーション マトリクス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2FE8C6C-FD0D-7552-AE65-A100D0761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219433"/>
              </p:ext>
            </p:extLst>
          </p:nvPr>
        </p:nvGraphicFramePr>
        <p:xfrm>
          <a:off x="383098" y="763398"/>
          <a:ext cx="11425805" cy="5242873"/>
        </p:xfrm>
        <a:graphic>
          <a:graphicData uri="http://schemas.openxmlformats.org/drawingml/2006/table">
            <a:tbl>
              <a:tblPr firstRow="1"/>
              <a:tblGrid>
                <a:gridCol w="1953797">
                  <a:extLst>
                    <a:ext uri="{9D8B030D-6E8A-4147-A177-3AD203B41FA5}">
                      <a16:colId xmlns:a16="http://schemas.microsoft.com/office/drawing/2014/main" val="3151143784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3319195333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2066272656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1026204835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1798996210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3346450640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2635009439"/>
                    </a:ext>
                  </a:extLst>
                </a:gridCol>
              </a:tblGrid>
              <a:tr h="26844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0" i="0" u="none" strike="noStrike" dirty="0">
                          <a:solidFill>
                            <a:srgbClr val="FF5353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78261" marR="5217" marT="5217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 </a:t>
                      </a:r>
                      <a:r>
                        <a:rPr lang="en-US" altLang="ja-JP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 </a:t>
                      </a:r>
                      <a:r>
                        <a:rPr lang="en-US" altLang="ja-JP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 </a:t>
                      </a:r>
                      <a:r>
                        <a:rPr lang="en-US" altLang="ja-JP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 </a:t>
                      </a:r>
                      <a:r>
                        <a:rPr lang="en-US" altLang="ja-JP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 </a:t>
                      </a:r>
                      <a:r>
                        <a:rPr lang="en-US" altLang="ja-JP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 </a:t>
                      </a:r>
                      <a:r>
                        <a:rPr lang="en-US" altLang="ja-JP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485789"/>
                  </a:ext>
                </a:extLst>
              </a:tr>
              <a:tr h="253486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0" i="0" u="none" strike="noStrike" dirty="0">
                          <a:solidFill>
                            <a:srgbClr val="FF5353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78261" marR="5217" marT="5217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最初の検出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評価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抑制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解決策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回復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レビューと学習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063179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財務アドバイザー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01700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人事部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8860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同業他社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911077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法務アドバイザー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671587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現地の緊急通報受理機関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506000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地方自治体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839468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現場のセキュリティ チーム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533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123151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広報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150109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品質保証マネージャー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11777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復旧マネージャー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627406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規制当局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39365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51EEE2-2845-E102-7B4E-6819E05AF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510674"/>
              </p:ext>
            </p:extLst>
          </p:nvPr>
        </p:nvGraphicFramePr>
        <p:xfrm>
          <a:off x="1341120" y="6264847"/>
          <a:ext cx="9509760" cy="420355"/>
        </p:xfrm>
        <a:graphic>
          <a:graphicData uri="http://schemas.openxmlformats.org/drawingml/2006/table">
            <a:tbl>
              <a:tblPr/>
              <a:tblGrid>
                <a:gridCol w="548640">
                  <a:extLst>
                    <a:ext uri="{9D8B030D-6E8A-4147-A177-3AD203B41FA5}">
                      <a16:colId xmlns:a16="http://schemas.microsoft.com/office/drawing/2014/main" val="157816985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2845673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45832099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75112795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84931882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22380066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56448337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82154802"/>
                    </a:ext>
                  </a:extLst>
                </a:gridCol>
              </a:tblGrid>
              <a:tr h="420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R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533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実行責任者</a:t>
                      </a:r>
                    </a:p>
                  </a:txBody>
                  <a:tcPr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 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説明責任者</a:t>
                      </a:r>
                    </a:p>
                  </a:txBody>
                  <a:tcPr marR="0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相談先</a:t>
                      </a:r>
                    </a:p>
                  </a:txBody>
                  <a:tcPr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報告先</a:t>
                      </a:r>
                    </a:p>
                  </a:txBody>
                  <a:tcPr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8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45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37173C0-C8FD-7964-306E-FC918AF9F99F}"/>
              </a:ext>
            </a:extLst>
          </p:cNvPr>
          <p:cNvSpPr txBox="1"/>
          <p:nvPr/>
        </p:nvSpPr>
        <p:spPr>
          <a:xfrm>
            <a:off x="335561" y="172798"/>
            <a:ext cx="79443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ja-JP" altLang="en-US" sz="3200" b="1" dirty="0">
                <a:solidFill>
                  <a:srgbClr val="011033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非常事態対応エスカレーション マトリクス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2FE8C6C-FD0D-7552-AE65-A100D0761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310626"/>
              </p:ext>
            </p:extLst>
          </p:nvPr>
        </p:nvGraphicFramePr>
        <p:xfrm>
          <a:off x="383098" y="763398"/>
          <a:ext cx="11425805" cy="3561453"/>
        </p:xfrm>
        <a:graphic>
          <a:graphicData uri="http://schemas.openxmlformats.org/drawingml/2006/table">
            <a:tbl>
              <a:tblPr firstRow="1"/>
              <a:tblGrid>
                <a:gridCol w="1953797">
                  <a:extLst>
                    <a:ext uri="{9D8B030D-6E8A-4147-A177-3AD203B41FA5}">
                      <a16:colId xmlns:a16="http://schemas.microsoft.com/office/drawing/2014/main" val="3151143784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3319195333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2066272656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1026204835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1798996210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3346450640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2635009439"/>
                    </a:ext>
                  </a:extLst>
                </a:gridCol>
              </a:tblGrid>
              <a:tr h="26844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0" i="0" u="none" strike="noStrike" dirty="0">
                          <a:solidFill>
                            <a:srgbClr val="FF5353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78261" marR="5217" marT="5217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 </a:t>
                      </a:r>
                      <a:r>
                        <a:rPr lang="en-US" altLang="ja-JP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 </a:t>
                      </a:r>
                      <a:r>
                        <a:rPr lang="en-US" altLang="ja-JP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 </a:t>
                      </a:r>
                      <a:r>
                        <a:rPr lang="en-US" altLang="ja-JP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 </a:t>
                      </a:r>
                      <a:r>
                        <a:rPr lang="en-US" altLang="ja-JP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 </a:t>
                      </a:r>
                      <a:r>
                        <a:rPr lang="en-US" altLang="ja-JP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 </a:t>
                      </a:r>
                      <a:r>
                        <a:rPr lang="en-US" altLang="ja-JP" sz="1100" b="1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485789"/>
                  </a:ext>
                </a:extLst>
              </a:tr>
              <a:tr h="253486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0" i="0" u="none" strike="noStrike" dirty="0">
                          <a:solidFill>
                            <a:srgbClr val="FF5353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78261" marR="5217" marT="5217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最初の検出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評価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抑制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解決策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回復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レビューと学習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063179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審査委員会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5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01700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リスク管理部門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8860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安全責任者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533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911077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セキュリティ マネージャー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671587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株主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506000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サプライヤー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839468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技術チーム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533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123151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32CDD27F-5715-107A-D76B-9F6CEC847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63707"/>
              </p:ext>
            </p:extLst>
          </p:nvPr>
        </p:nvGraphicFramePr>
        <p:xfrm>
          <a:off x="1341120" y="6264847"/>
          <a:ext cx="9509760" cy="420355"/>
        </p:xfrm>
        <a:graphic>
          <a:graphicData uri="http://schemas.openxmlformats.org/drawingml/2006/table">
            <a:tbl>
              <a:tblPr/>
              <a:tblGrid>
                <a:gridCol w="548640">
                  <a:extLst>
                    <a:ext uri="{9D8B030D-6E8A-4147-A177-3AD203B41FA5}">
                      <a16:colId xmlns:a16="http://schemas.microsoft.com/office/drawing/2014/main" val="157816985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2845673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45832099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75112795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84931882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22380066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56448337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82154802"/>
                    </a:ext>
                  </a:extLst>
                </a:gridCol>
              </a:tblGrid>
              <a:tr h="420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R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533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実行責任者</a:t>
                      </a:r>
                    </a:p>
                  </a:txBody>
                  <a:tcPr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 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説明責任者</a:t>
                      </a:r>
                    </a:p>
                  </a:txBody>
                  <a:tcPr marR="0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相談先</a:t>
                      </a:r>
                    </a:p>
                  </a:txBody>
                  <a:tcPr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報告先</a:t>
                      </a:r>
                    </a:p>
                  </a:txBody>
                  <a:tcPr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8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141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76664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がこの 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Web 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サイトに掲載している記事、テンプレート、または情報などは、あくまで参考としてご利用ください。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は、情報の最新性および正確性の確保に努めますが、本 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Web 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サイトまたは本 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Web 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イトに含まれる情報、記事、テンプレート、あるいは関連グラフィックに関する完全性、正確性、信頼性、適合性、または利用可能性について、明示または黙示のいかなる表明または保証も行いません。これらの情報に依拠して生じたいかなる結果についても 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970</Words>
  <Application>Microsoft Office PowerPoint</Application>
  <PresentationFormat>Widescreen</PresentationFormat>
  <Paragraphs>295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Agustina Moschcovich</dc:creator>
  <cp:lastModifiedBy>min qu</cp:lastModifiedBy>
  <cp:revision>61</cp:revision>
  <dcterms:created xsi:type="dcterms:W3CDTF">2024-06-23T02:36:30Z</dcterms:created>
  <dcterms:modified xsi:type="dcterms:W3CDTF">2024-11-01T02:49:24Z</dcterms:modified>
</cp:coreProperties>
</file>