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68" r:id="rId3"/>
    <p:sldId id="370" r:id="rId4"/>
    <p:sldId id="37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9FF"/>
    <a:srgbClr val="CAEDFB"/>
    <a:srgbClr val="C9DAB2"/>
    <a:srgbClr val="168B99"/>
    <a:srgbClr val="001033"/>
    <a:srgbClr val="43A5B3"/>
    <a:srgbClr val="B3300B"/>
    <a:srgbClr val="C93E05"/>
    <a:srgbClr val="DE602D"/>
    <a:srgbClr val="67A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66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42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7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 dirty="0"/>
          </a:p>
          <a:p>
            <a:pPr lvl="1"/>
            <a:r>
              <a:rPr lang="en-US" altLang="ja-JP"/>
              <a:t>Второй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altLang="ja-JP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altLang="ja-JP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jp.smartsheet.com/try-it?trp=78163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流れるような抽象的な緑の図形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491190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基本的な加重</a:t>
            </a:r>
            <a:b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ピュー マトリクス </a:t>
            </a:r>
            <a:b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4712" y="274165"/>
            <a:ext cx="5357773" cy="106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237A4-71D0-500C-3A6B-931633BA26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6" r="136"/>
          <a:stretch/>
        </p:blipFill>
        <p:spPr>
          <a:xfrm>
            <a:off x="3601205" y="1895574"/>
            <a:ext cx="7772400" cy="4383928"/>
          </a:xfrm>
          <a:prstGeom prst="rect">
            <a:avLst/>
          </a:prstGeom>
          <a:effectLst>
            <a:outerShdw blurRad="111671" dist="38100" dir="2700000" algn="tl" rotWithShape="0">
              <a:schemeClr val="accent4">
                <a:lumMod val="5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流れるような抽象的な緑の図形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88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1" y="187960"/>
            <a:ext cx="8065161" cy="651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ピュー マトリクスの記入方法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解決</a:t>
            </a:r>
            <a:r>
              <a:rPr lang="ja-JP" altLang="en-US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策を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列挙する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「解決策</a:t>
            </a:r>
            <a:r>
              <a:rPr lang="en-US" altLang="ja-JP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アイデア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」セクションに解決策の候補を記入します。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2.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基準</a:t>
            </a:r>
            <a:r>
              <a:rPr lang="ja-JP" altLang="en-US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を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定義する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「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基準」セクションを見直し、評価に重要な要素が反映されていることを確認します。一般的な基準には、</a:t>
            </a:r>
            <a:b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ja-JP" altLang="en-US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コスト効率性、実装時間、拡張性、使いやすさ、信頼性、メンテナンス要件、顧客満足の可能性、リスク レベル、リソースの可用性、目的との整合性などがあります。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3.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重みを割り当てる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基準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ごとに、その重要性に基づいて重みを</a:t>
            </a: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割り当てます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例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 1 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～ 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。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5 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が最も重要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。</a:t>
            </a: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ja-JP" altLang="en-US" sz="1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4.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解決</a:t>
            </a:r>
            <a:r>
              <a:rPr lang="ja-JP" altLang="en-US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策にスコア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を付ける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それぞれ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の解決策について、現在の解決策やベースラインとなる解決策と同じか、より良いか、悪いかを評価します。「基本スコア」列で、</a:t>
            </a:r>
            <a:r>
              <a:rPr lang="ja-JP" altLang="en-US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より悪い場合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は 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、</a:t>
            </a:r>
            <a:r>
              <a:rPr lang="ja-JP" altLang="en-US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同じ場合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は 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、</a:t>
            </a:r>
            <a:r>
              <a:rPr lang="ja-JP" altLang="en-US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より良い場合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は </a:t>
            </a:r>
            <a:r>
              <a:rPr lang="en-US" altLang="ja-JP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ja-JP" altLang="en-US" sz="140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を</a:t>
            </a:r>
            <a:r>
              <a:rPr lang="ja-JP" altLang="en-US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記入します。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5.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加重</a:t>
            </a:r>
            <a:r>
              <a:rPr lang="ja-JP" altLang="en-US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スコアを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計算する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基本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スコアに各基準の加重を乗じます。各解決策のこれらの値を合計し、加重スコアを決定します。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6. </a:t>
            </a:r>
            <a:r>
              <a:rPr lang="ja-JP" altLang="en-US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結果の比較</a:t>
            </a:r>
            <a:r>
              <a:rPr lang="en-US" altLang="ja-JP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各解決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策の加重合計をレビューします。一般に、スコアが最も高い解決策が最良の選択肢です。 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5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5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流れるような抽象的な緑の図形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5D8F6D-0242-3DBB-E90E-902C91441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83818"/>
              </p:ext>
            </p:extLst>
          </p:nvPr>
        </p:nvGraphicFramePr>
        <p:xfrm>
          <a:off x="324853" y="228264"/>
          <a:ext cx="11454071" cy="6415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989">
                  <a:extLst>
                    <a:ext uri="{9D8B030D-6E8A-4147-A177-3AD203B41FA5}">
                      <a16:colId xmlns:a16="http://schemas.microsoft.com/office/drawing/2014/main" val="685630447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156553854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6707529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9550690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454711798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3983821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112787876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417096713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405896282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759495307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58118725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40387246"/>
                    </a:ext>
                  </a:extLst>
                </a:gridCol>
              </a:tblGrid>
              <a:tr h="361449"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26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26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解決策</a:t>
                      </a:r>
                      <a:r>
                        <a:rPr lang="en-US" altLang="ja-JP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/</a:t>
                      </a:r>
                      <a:r>
                        <a:rPr lang="ja-JP" altLang="en-US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アイデア</a:t>
                      </a:r>
                      <a:endParaRPr lang="ja-JP" altLang="en-US" sz="2400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66879" marB="668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76195"/>
                  </a:ext>
                </a:extLst>
              </a:tr>
              <a:tr h="364943"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14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14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</a:t>
                      </a:r>
                      <a:r>
                        <a:rPr lang="ja-JP" altLang="en-US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策 </a:t>
                      </a:r>
                      <a:r>
                        <a:rPr lang="en-US" altLang="ja-JP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lang="ja-JP" altLang="en-US" sz="14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</a:t>
                      </a:r>
                      <a:r>
                        <a:rPr lang="ja-JP" altLang="en-US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策 </a:t>
                      </a:r>
                      <a:r>
                        <a:rPr lang="en-US" altLang="ja-JP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lang="ja-JP" altLang="en-US" sz="14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</a:t>
                      </a:r>
                      <a:r>
                        <a:rPr lang="ja-JP" altLang="en-US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策 </a:t>
                      </a:r>
                      <a:r>
                        <a:rPr lang="en-US" altLang="ja-JP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  <a:endParaRPr lang="ja-JP" altLang="en-US" sz="14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</a:t>
                      </a:r>
                      <a:r>
                        <a:rPr lang="ja-JP" altLang="en-US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策 </a:t>
                      </a:r>
                      <a:r>
                        <a:rPr lang="en-US" altLang="ja-JP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  <a:endParaRPr lang="ja-JP" altLang="en-US" sz="14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解決</a:t>
                      </a:r>
                      <a:r>
                        <a:rPr lang="ja-JP" altLang="en-US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策 </a:t>
                      </a:r>
                      <a:r>
                        <a:rPr lang="en-US" altLang="ja-JP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  <a:endParaRPr lang="ja-JP" altLang="en-US" sz="140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97772"/>
                  </a:ext>
                </a:extLst>
              </a:tr>
              <a:tr h="1004304"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26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ja-JP" altLang="en-US" sz="26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6687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01341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pPr algn="l" rtl="0" fontAlgn="b"/>
                      <a:r>
                        <a:rPr lang="ja-JP" altLang="en-US" sz="1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基準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alt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</a:t>
                      </a:r>
                      <a:b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スコア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</a:t>
                      </a:r>
                      <a:b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スコア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</a:t>
                      </a:r>
                      <a:b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スコア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</a:t>
                      </a:r>
                      <a:b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スコア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</a:t>
                      </a:r>
                      <a:b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スコア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550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2288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5614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2870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0508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30836"/>
                  </a:ext>
                </a:extLst>
              </a:tr>
              <a:tr h="678583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ja-JP" altLang="en-US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加重スコア合計</a:t>
                      </a:r>
                    </a:p>
                  </a:txBody>
                  <a:tcPr marL="133758" marR="133758" marT="66879" marB="6687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513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F1394E-B1E7-7EB8-6E32-863A72394D34}"/>
              </a:ext>
            </a:extLst>
          </p:cNvPr>
          <p:cNvSpPr/>
          <p:nvPr/>
        </p:nvSpPr>
        <p:spPr>
          <a:xfrm>
            <a:off x="175568" y="168105"/>
            <a:ext cx="2320625" cy="139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ja-JP" altLang="en-US" sz="3600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ピュー </a:t>
            </a:r>
            <a:br>
              <a:rPr lang="ja-JP" altLang="en-US" sz="3600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ja-JP" altLang="en-US" sz="3600" kern="1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マトリクス</a:t>
            </a:r>
          </a:p>
        </p:txBody>
      </p:sp>
    </p:spTree>
    <p:extLst>
      <p:ext uri="{BB962C8B-B14F-4D97-AF65-F5344CB8AC3E}">
        <p14:creationId xmlns:p14="http://schemas.microsoft.com/office/powerpoint/2010/main" val="18362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流れるような抽象的な緑の図形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79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2" y="187960"/>
            <a:ext cx="2326554" cy="6801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結論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D861170-1456-5096-0F85-C7A0719FACE3}"/>
              </a:ext>
            </a:extLst>
          </p:cNvPr>
          <p:cNvSpPr txBox="1"/>
          <p:nvPr/>
        </p:nvSpPr>
        <p:spPr>
          <a:xfrm>
            <a:off x="441266" y="1018572"/>
            <a:ext cx="7335452" cy="54748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結論文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altLang="en-US" sz="105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672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1768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に掲載している記事、テンプレート、または情報などは、あくまで参考としてご利用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ください。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、情報の最新性および正確性の確保に努めますが、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本 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または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本 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も </a:t>
                      </a:r>
                      <a:r>
                        <a:rPr lang="en-US" altLang="ja-JP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10515</TotalTime>
  <Words>845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Lemon Tree</cp:lastModifiedBy>
  <cp:revision>144</cp:revision>
  <cp:lastPrinted>2024-08-26T03:42:12Z</cp:lastPrinted>
  <dcterms:created xsi:type="dcterms:W3CDTF">2021-07-07T23:54:57Z</dcterms:created>
  <dcterms:modified xsi:type="dcterms:W3CDTF">2024-11-08T10:32:18Z</dcterms:modified>
</cp:coreProperties>
</file>