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3" r:id="rId2"/>
    <p:sldId id="382" r:id="rId3"/>
    <p:sldId id="38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79EEEE"/>
    <a:srgbClr val="FFE699"/>
    <a:srgbClr val="DBF2A9"/>
    <a:srgbClr val="C9F2DB"/>
    <a:srgbClr val="E4FAF1"/>
    <a:srgbClr val="9AE7BD"/>
    <a:srgbClr val="E5F2CA"/>
    <a:srgbClr val="F2F9E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8" autoAdjust="0"/>
    <p:restoredTop sz="96058"/>
  </p:normalViewPr>
  <p:slideViewPr>
    <p:cSldViewPr snapToGrid="0" snapToObjects="1">
      <p:cViewPr varScale="1">
        <p:scale>
          <a:sx n="63" d="100"/>
          <a:sy n="63" d="100"/>
        </p:scale>
        <p:origin x="102" y="106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43606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p.smartsheet.com/try-it?trp=7821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1"/>
            </a:gs>
            <a:gs pos="100000">
              <a:srgbClr val="79EEEE"/>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形式のはい/いいえ選択式フローチャート テンプレート</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3245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4" y="1473715"/>
            <a:ext cx="4558256" cy="3604513"/>
          </a:xfrm>
          <a:prstGeom prst="rect">
            <a:avLst/>
          </a:prstGeom>
          <a:noFill/>
        </p:spPr>
        <p:txBody>
          <a:bodyPr wrap="square" rtlCol="0">
            <a:spAutoFit/>
          </a:bodyPr>
          <a:lstStyle/>
          <a:p>
            <a:pPr algn="l" rtl="0">
              <a:lnSpc>
                <a:spcPct val="150000"/>
              </a:lnSpc>
              <a:spcBef>
                <a:spcPts val="0"/>
              </a:spcBef>
              <a:spcAft>
                <a:spcPts val="0"/>
              </a:spcAft>
            </a:pPr>
            <a:r>
              <a:rPr lang="ja-JP" sz="14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このテンプレートを使用するタイミング: </a:t>
            </a:r>
            <a:r>
              <a:rPr lang="ja-JP" sz="1400" i="0" u="none" strike="noStrike" dirty="0">
                <a:solidFill>
                  <a:srgbClr val="000000"/>
                </a:solidFill>
                <a:effectLst/>
                <a:latin typeface="Century Gothic" panose="020B0502020202020204" pitchFamily="34" charset="0"/>
                <a:ea typeface="MS PGothic" panose="020B0600070205080204" pitchFamily="34" charset="-128"/>
              </a:rPr>
              <a:t>はい/いいえ選択式フローチャート テンプレートは、複雑な意思決定を扱いやすい二択形式に簡素化する場合に適しています。これは、明確でシンプルな決定パスが求められるトレーニング セッションや会議に役立つツールです</a:t>
            </a:r>
            <a:r>
              <a:rPr lang="ja-JP" altLang="en-US" sz="1400" i="0" u="none" strike="noStrike" dirty="0">
                <a:solidFill>
                  <a:srgbClr val="000000"/>
                </a:solidFill>
                <a:effectLst/>
                <a:latin typeface="Century Gothic" panose="020B0502020202020204" pitchFamily="34" charset="0"/>
                <a:ea typeface="MS PGothic" panose="020B0600070205080204" pitchFamily="34" charset="-128"/>
              </a:rPr>
              <a:t>。</a:t>
            </a:r>
            <a:endParaRPr lang="ja-JP" sz="14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altLang="en-US" sz="1400" i="0" u="none" strike="noStrike" dirty="0">
                <a:solidFill>
                  <a:srgbClr val="000000"/>
                </a:solidFill>
                <a:effectLst/>
                <a:latin typeface="Century Gothic" panose="020B0502020202020204" pitchFamily="34" charset="0"/>
                <a:ea typeface="MS PGothic" panose="020B0600070205080204" pitchFamily="34" charset="-128"/>
              </a:rPr>
              <a:t> </a:t>
            </a:r>
            <a:endParaRPr lang="ja-JP" sz="14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sz="14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400" i="0" u="none" strike="noStrike" dirty="0">
                <a:solidFill>
                  <a:srgbClr val="000000"/>
                </a:solidFill>
                <a:effectLst/>
                <a:latin typeface="Century Gothic" panose="020B0502020202020204" pitchFamily="34" charset="0"/>
                <a:ea typeface="MS PGothic" panose="020B0600070205080204" pitchFamily="34" charset="-128"/>
              </a:rPr>
              <a:t>このテンプレートは、「はい」または「いいえ」の回答に基づいて分岐する、明確なステップバイステップのレイアウトになっているため、連続する意思決定を容易に進めることができます。選択の結果を視覚化し、情報に基づいた意思決定プロセスを迅速に行えます</a:t>
            </a:r>
            <a:r>
              <a:rPr lang="ja-JP" altLang="en-US" sz="1400" i="0" u="none" strike="noStrike" dirty="0">
                <a:solidFill>
                  <a:srgbClr val="000000"/>
                </a:solidFill>
                <a:effectLst/>
                <a:latin typeface="Century Gothic" panose="020B0502020202020204" pitchFamily="34" charset="0"/>
                <a:ea typeface="MS PGothic" panose="020B0600070205080204" pitchFamily="34" charset="-128"/>
              </a:rPr>
              <a:t>。</a:t>
            </a:r>
            <a:endParaRPr lang="ja-JP" sz="1400" i="0" u="none" strike="noStrike" dirty="0">
              <a:solidFill>
                <a:srgbClr val="000000"/>
              </a:solidFill>
              <a:effectLst/>
              <a:latin typeface="Century Gothic" panose="020B0502020202020204" pitchFamily="34" charset="0"/>
              <a:ea typeface="MS PGothic" panose="020B0600070205080204" pitchFamily="34" charset="-128"/>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08175" y="1596017"/>
            <a:ext cx="6782275" cy="381503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000" b="0" i="0" u="none" strike="noStrike">
                <a:solidFill>
                  <a:schemeClr val="tx1">
                    <a:lumMod val="65000"/>
                    <a:lumOff val="35000"/>
                  </a:schemeClr>
                </a:solidFill>
                <a:latin typeface="Century Gothic" panose="020B0502020202020204" pitchFamily="34" charset="0"/>
                <a:ea typeface="MS PGothic" panose="020B0600070205080204" pitchFamily="34" charset="-128"/>
                <a:cs typeface="Century Gothic" charset="0"/>
              </a:rPr>
              <a:t>–– 意思決定 3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新しいソフトウェアは効率を改善できるか？</a:t>
            </a: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000" b="0" i="0" u="none" strike="noStrike">
                <a:solidFill>
                  <a:schemeClr val="tx1">
                    <a:lumMod val="65000"/>
                    <a:lumOff val="35000"/>
                  </a:schemeClr>
                </a:solidFill>
                <a:latin typeface="Century Gothic" panose="020B0502020202020204" pitchFamily="34" charset="0"/>
                <a:ea typeface="MS PGothic" panose="020B0600070205080204" pitchFamily="34" charset="-128"/>
                <a:cs typeface="Century Gothic" charset="0"/>
              </a:rPr>
              <a:t>–– 意思決定 4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新しいソフトウェアのコストは予算内に収まるか？</a:t>
            </a: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4127668637"/>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ja-JP" sz="900" u="none" strike="noStrike" baseline="0" dirty="0">
                          <a:solidFill>
                            <a:schemeClr val="bg2"/>
                          </a:solidFill>
                          <a:effectLst/>
                          <a:latin typeface="Century Gothic" panose="020B0502020202020204" pitchFamily="34" charset="0"/>
                          <a:ea typeface="MS PGothic" panose="020B0600070205080204" pitchFamily="34" charset="-128"/>
                        </a:rPr>
                        <a:t>   プロセス</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sz="900" u="none" strike="noStrike" baseline="0">
                          <a:solidFill>
                            <a:schemeClr val="bg2"/>
                          </a:solidFill>
                          <a:effectLst/>
                          <a:latin typeface="Century Gothic" panose="020B0502020202020204" pitchFamily="34" charset="0"/>
                          <a:ea typeface="MS PGothic" panose="020B0600070205080204" pitchFamily="34" charset="-128"/>
                        </a:rPr>
                        <a:t>作成者</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sz="900" u="none" strike="noStrike" baseline="0">
                          <a:solidFill>
                            <a:schemeClr val="bg2"/>
                          </a:solidFill>
                          <a:effectLst/>
                          <a:latin typeface="Century Gothic" panose="020B0502020202020204" pitchFamily="34" charset="0"/>
                          <a:ea typeface="MS PGothic" panose="020B0600070205080204" pitchFamily="34" charset="-128"/>
                        </a:rPr>
                        <a:t>日付</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rtl="0" fontAlgn="ctr"/>
                      <a:r>
                        <a:rPr lang="ja-JP" sz="1800" u="none" strike="noStrike" baseline="0" dirty="0">
                          <a:effectLst/>
                          <a:latin typeface="Century Gothic" panose="020B0502020202020204" pitchFamily="34" charset="0"/>
                          <a:ea typeface="MS PGothic" panose="020B0600070205080204" pitchFamily="34" charset="-128"/>
                        </a:rPr>
                        <a:t>新しいソフトウェア ツールの実装に関する意思決定</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fontAlgn="ctr"/>
                      <a:r>
                        <a:rPr lang="ja-JP" sz="1300" b="0" i="0" u="none" strike="noStrike" baseline="0">
                          <a:solidFill>
                            <a:schemeClr val="tx1"/>
                          </a:solidFill>
                          <a:effectLst/>
                          <a:latin typeface="Century Gothic" panose="020B0502020202020204" pitchFamily="34" charset="0"/>
                          <a:ea typeface="MS PGothic" panose="020B0600070205080204" pitchFamily="34" charset="-128"/>
                        </a:rPr>
                        <a:t>Leigh Gibbs</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rtl="0" fontAlgn="ctr"/>
                      <a:r>
                        <a:rPr lang="ja-JP" sz="1300" u="none" strike="noStrike" baseline="0" dirty="0">
                          <a:solidFill>
                            <a:schemeClr val="tx1"/>
                          </a:solidFill>
                          <a:effectLst/>
                          <a:latin typeface="Century Gothic" panose="020B0502020202020204" pitchFamily="34" charset="0"/>
                          <a:ea typeface="MS PGothic" panose="020B0600070205080204" pitchFamily="34" charset="-128"/>
                        </a:rPr>
                        <a:t>0000/00/00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5" name="Text Box 174">
            <a:extLst>
              <a:ext uri="{FF2B5EF4-FFF2-40B4-BE49-F238E27FC236}">
                <a16:creationId xmlns:a16="http://schemas.microsoft.com/office/drawing/2014/main" id="{3EB4E3C1-5C75-CC43-AB39-8F1335C3B1A5}"/>
              </a:ext>
            </a:extLst>
          </p:cNvPr>
          <p:cNvSpPr txBox="1">
            <a:spLocks noChangeArrowheads="1"/>
          </p:cNvSpPr>
          <p:nvPr/>
        </p:nvSpPr>
        <p:spPr bwMode="auto">
          <a:xfrm>
            <a:off x="2126572" y="3721322"/>
            <a:ext cx="173736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sz="1000" b="0" i="0" u="none" strike="noStrike">
                <a:solidFill>
                  <a:schemeClr val="bg1"/>
                </a:solidFill>
                <a:latin typeface="Century Gothic" panose="020B0502020202020204" pitchFamily="34" charset="0"/>
                <a:ea typeface="MS PGothic" panose="020B0600070205080204" pitchFamily="34" charset="-128"/>
                <a:cs typeface="Century Gothic" charset="0"/>
              </a:rPr>
              <a:t>四角形: プロセス ステップ</a:t>
            </a:r>
          </a:p>
        </p:txBody>
      </p:sp>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400" b="0" i="0" u="none" strike="noStrike">
                <a:solidFill>
                  <a:schemeClr val="bg1"/>
                </a:solidFill>
                <a:latin typeface="Century Gothic" panose="020B0502020202020204" pitchFamily="34" charset="0"/>
                <a:ea typeface="MS PGothic" panose="020B0600070205080204" pitchFamily="34" charset="-128"/>
                <a:cs typeface="Century Gothic" charset="0"/>
              </a:rPr>
              <a:t>新しいソフトウェア ツールが必要か？</a:t>
            </a:r>
          </a:p>
        </p:txBody>
      </p:sp>
      <p:sp>
        <p:nvSpPr>
          <p:cNvPr id="7" name="Text Box 174">
            <a:extLst>
              <a:ext uri="{FF2B5EF4-FFF2-40B4-BE49-F238E27FC236}">
                <a16:creationId xmlns:a16="http://schemas.microsoft.com/office/drawing/2014/main" id="{727CCDBD-B318-1849-944B-2525A524874A}"/>
              </a:ext>
            </a:extLst>
          </p:cNvPr>
          <p:cNvSpPr txBox="1">
            <a:spLocks noChangeArrowheads="1"/>
          </p:cNvSpPr>
          <p:nvPr/>
        </p:nvSpPr>
        <p:spPr bwMode="auto">
          <a:xfrm>
            <a:off x="320040" y="1066957"/>
            <a:ext cx="1257300" cy="27432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sz="1000" b="0" i="0" u="none" strike="noStrike">
                <a:solidFill>
                  <a:schemeClr val="bg1"/>
                </a:solidFill>
                <a:latin typeface="Century Gothic" panose="020B0502020202020204" pitchFamily="34" charset="0"/>
                <a:ea typeface="MS PGothic" panose="020B0600070205080204" pitchFamily="34" charset="-128"/>
                <a:cs typeface="Century Gothic" charset="0"/>
              </a:rPr>
              <a:t>楕円: 開始/終了</a:t>
            </a: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現在のソフトウェアを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引き続き使用する。</a:t>
            </a: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000" b="0" i="0" u="none" strike="noStrike">
                <a:solidFill>
                  <a:schemeClr val="tx1">
                    <a:lumMod val="65000"/>
                    <a:lumOff val="35000"/>
                  </a:schemeClr>
                </a:solidFill>
                <a:latin typeface="Century Gothic" panose="020B0502020202020204" pitchFamily="34" charset="0"/>
                <a:ea typeface="MS PGothic" panose="020B0600070205080204" pitchFamily="34" charset="-128"/>
                <a:cs typeface="Century Gothic" charset="0"/>
              </a:rPr>
              <a:t>–– 意思決定 1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現在のソフトウェアはニーズを満たしているか？</a:t>
            </a: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Text Box 174">
            <a:extLst>
              <a:ext uri="{FF2B5EF4-FFF2-40B4-BE49-F238E27FC236}">
                <a16:creationId xmlns:a16="http://schemas.microsoft.com/office/drawing/2014/main" id="{DB1912AE-E158-F745-90C5-EAC591CC5EB0}"/>
              </a:ext>
            </a:extLst>
          </p:cNvPr>
          <p:cNvSpPr txBox="1">
            <a:spLocks noChangeArrowheads="1"/>
          </p:cNvSpPr>
          <p:nvPr/>
        </p:nvSpPr>
        <p:spPr bwMode="auto">
          <a:xfrm>
            <a:off x="2707640" y="1066957"/>
            <a:ext cx="838200" cy="5451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sz="1000" b="0" i="0" u="none" strike="noStrike">
                <a:solidFill>
                  <a:schemeClr val="bg1"/>
                </a:solidFill>
                <a:latin typeface="Century Gothic" panose="020B0502020202020204" pitchFamily="34" charset="0"/>
                <a:ea typeface="MS PGothic" panose="020B0600070205080204" pitchFamily="34" charset="-128"/>
                <a:cs typeface="Century Gothic" charset="0"/>
              </a:rPr>
              <a:t>ひし形: </a:t>
            </a:r>
          </a:p>
          <a:p>
            <a:pPr algn="l" rtl="0">
              <a:defRPr sz="1000"/>
            </a:pPr>
            <a:r>
              <a:rPr lang="ja-JP" sz="1000" b="0" i="0" u="none" strike="noStrike">
                <a:solidFill>
                  <a:schemeClr val="bg1"/>
                </a:solidFill>
                <a:latin typeface="Century Gothic" panose="020B0502020202020204" pitchFamily="34" charset="0"/>
                <a:ea typeface="MS PGothic" panose="020B0600070205080204" pitchFamily="34" charset="-128"/>
                <a:cs typeface="Century Gothic" charset="0"/>
              </a:rPr>
              <a:t>意思決定</a:t>
            </a:r>
          </a:p>
          <a:p>
            <a:pPr algn="l" rtl="0">
              <a:defRPr sz="1000"/>
            </a:pPr>
            <a:r>
              <a:rPr lang="ja-JP" sz="1000" b="0" i="0" u="none" strike="noStrike">
                <a:solidFill>
                  <a:schemeClr val="bg1"/>
                </a:solidFill>
                <a:latin typeface="Century Gothic" panose="020B0502020202020204" pitchFamily="34" charset="0"/>
                <a:ea typeface="MS PGothic" panose="020B0600070205080204" pitchFamily="34" charset="-128"/>
                <a:cs typeface="Century Gothic" charset="0"/>
              </a:rPr>
              <a:t>ポイント</a:t>
            </a:r>
          </a:p>
        </p:txBody>
      </p: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2088472" y="2939741"/>
            <a:ext cx="237744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200" b="0" i="0" u="none" strike="noStrike" dirty="0">
                <a:solidFill>
                  <a:srgbClr val="000000"/>
                </a:solidFill>
                <a:latin typeface="Century Gothic" panose="020B0502020202020204" pitchFamily="34" charset="0"/>
                <a:ea typeface="MS PGothic" panose="020B0600070205080204" pitchFamily="34" charset="-128"/>
                <a:cs typeface="Century Gothic" charset="0"/>
              </a:rPr>
              <a:t>追加機能を確認する。その後、</a:t>
            </a:r>
            <a:br>
              <a:rPr lang="en-US" altLang="ja-JP" sz="1200" b="0" i="0" u="none" strike="noStrike" dirty="0">
                <a:solidFill>
                  <a:srgbClr val="000000"/>
                </a:solidFill>
                <a:latin typeface="Century Gothic" panose="020B0502020202020204" pitchFamily="34" charset="0"/>
                <a:ea typeface="MS PGothic" panose="020B0600070205080204" pitchFamily="34" charset="-128"/>
                <a:cs typeface="Century Gothic" charset="0"/>
              </a:rPr>
            </a:br>
            <a:r>
              <a:rPr lang="ja-JP" sz="1200" b="0" i="0" u="none" strike="noStrike" dirty="0">
                <a:solidFill>
                  <a:srgbClr val="000000"/>
                </a:solidFill>
                <a:latin typeface="Century Gothic" panose="020B0502020202020204" pitchFamily="34" charset="0"/>
                <a:ea typeface="MS PGothic" panose="020B0600070205080204" pitchFamily="34" charset="-128"/>
                <a:cs typeface="Century Gothic" charset="0"/>
              </a:rPr>
              <a:t>意思決定 1 に戻る。</a:t>
            </a: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000" b="0" i="0" u="none" strike="noStrike">
                <a:solidFill>
                  <a:schemeClr val="tx1">
                    <a:lumMod val="65000"/>
                    <a:lumOff val="35000"/>
                  </a:schemeClr>
                </a:solidFill>
                <a:latin typeface="Century Gothic" panose="020B0502020202020204" pitchFamily="34" charset="0"/>
                <a:ea typeface="MS PGothic" panose="020B0600070205080204" pitchFamily="34" charset="-128"/>
                <a:cs typeface="Century Gothic" charset="0"/>
              </a:rPr>
              <a:t>–– 意思決定 2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現在のソフトウェアの機能をすべて試したか？</a:t>
            </a: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000" b="0" i="0" u="none" strike="noStrike">
                <a:solidFill>
                  <a:schemeClr val="tx1">
                    <a:lumMod val="65000"/>
                    <a:lumOff val="35000"/>
                  </a:schemeClr>
                </a:solidFill>
                <a:latin typeface="Century Gothic" panose="020B0502020202020204" pitchFamily="34" charset="0"/>
                <a:ea typeface="MS PGothic" panose="020B0600070205080204" pitchFamily="34" charset="-128"/>
                <a:cs typeface="Century Gothic" charset="0"/>
              </a:rPr>
              <a:t>–– 意思決定 5 ––</a:t>
            </a:r>
          </a:p>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実装とトレーニングのためのリソースはあるか？</a:t>
            </a: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新しいソフトウェアを実装しない。</a:t>
            </a: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代替ソリューションを探すか、価格を交渉する。</a:t>
            </a: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400" b="0" i="0" u="none" strike="noStrike">
                <a:solidFill>
                  <a:schemeClr val="bg1"/>
                </a:solidFill>
                <a:latin typeface="Century Gothic" panose="020B0502020202020204" pitchFamily="34" charset="0"/>
                <a:ea typeface="MS PGothic" panose="020B0600070205080204" pitchFamily="34" charset="-128"/>
                <a:cs typeface="Century Gothic" charset="0"/>
              </a:rPr>
              <a:t>新しいソフトウェアを実装する。</a:t>
            </a: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200" b="0" i="0" u="none" strike="noStrike">
                <a:solidFill>
                  <a:srgbClr val="000000"/>
                </a:solidFill>
                <a:latin typeface="Century Gothic" panose="020B0502020202020204" pitchFamily="34" charset="0"/>
                <a:ea typeface="MS PGothic" panose="020B0600070205080204" pitchFamily="34" charset="-128"/>
                <a:cs typeface="Century Gothic" charset="0"/>
              </a:rPr>
              <a:t>実装前にリソースの割り当てを計画する。</a:t>
            </a: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b="1">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45000">
              <a:schemeClr val="bg2">
                <a:lumMod val="25000"/>
              </a:schemeClr>
            </a:gs>
            <a:gs pos="100000">
              <a:schemeClr val="bg2">
                <a:lumMod val="1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AutoShape 168">
            <a:extLst>
              <a:ext uri="{FF2B5EF4-FFF2-40B4-BE49-F238E27FC236}">
                <a16:creationId xmlns:a16="http://schemas.microsoft.com/office/drawing/2014/main" id="{8E48FEB7-4010-2C41-ACC9-D3941383037A}"/>
              </a:ext>
            </a:extLst>
          </p:cNvPr>
          <p:cNvSpPr>
            <a:spLocks noChangeArrowheads="1"/>
          </p:cNvSpPr>
          <p:nvPr/>
        </p:nvSpPr>
        <p:spPr bwMode="auto">
          <a:xfrm>
            <a:off x="8337071" y="3228989"/>
            <a:ext cx="4368800" cy="1244600"/>
          </a:xfrm>
          <a:prstGeom prst="flowChartDecision">
            <a:avLst/>
          </a:prstGeom>
          <a:solidFill>
            <a:srgbClr val="BFEEEA"/>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latin typeface="Century Gothic" panose="020B0502020202020204" pitchFamily="34" charset="0"/>
              <a:ea typeface="MS PGothic" panose="020B0600070205080204" pitchFamily="34" charset="-128"/>
              <a:cs typeface="Century Gothic" charset="0"/>
            </a:endParaRPr>
          </a:p>
        </p:txBody>
      </p:sp>
      <p:sp>
        <p:nvSpPr>
          <p:cNvPr id="52" name="AutoShape 168">
            <a:extLst>
              <a:ext uri="{FF2B5EF4-FFF2-40B4-BE49-F238E27FC236}">
                <a16:creationId xmlns:a16="http://schemas.microsoft.com/office/drawing/2014/main" id="{F2F844CC-BDA8-AD4B-9AF3-C157CDF213D9}"/>
              </a:ext>
            </a:extLst>
          </p:cNvPr>
          <p:cNvSpPr>
            <a:spLocks noChangeArrowheads="1"/>
          </p:cNvSpPr>
          <p:nvPr/>
        </p:nvSpPr>
        <p:spPr bwMode="auto">
          <a:xfrm>
            <a:off x="5571859" y="4266030"/>
            <a:ext cx="4368800" cy="1243584"/>
          </a:xfrm>
          <a:prstGeom prst="flowChartDecision">
            <a:avLst/>
          </a:prstGeom>
          <a:solidFill>
            <a:srgbClr val="A3EEED"/>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latin typeface="Century Gothic" panose="020B0502020202020204" pitchFamily="34" charset="0"/>
              <a:ea typeface="MS PGothic" panose="020B0600070205080204" pitchFamily="34" charset="-128"/>
              <a:cs typeface="Century Gothic" charset="0"/>
            </a:endParaRPr>
          </a:p>
        </p:txBody>
      </p:sp>
      <p:graphicFrame>
        <p:nvGraphicFramePr>
          <p:cNvPr id="2" name="Table 1">
            <a:extLst>
              <a:ext uri="{FF2B5EF4-FFF2-40B4-BE49-F238E27FC236}">
                <a16:creationId xmlns:a16="http://schemas.microsoft.com/office/drawing/2014/main" id="{2B52886F-B031-15BC-4AFB-864EA60DA8BF}"/>
              </a:ext>
            </a:extLst>
          </p:cNvPr>
          <p:cNvGraphicFramePr>
            <a:graphicFrameLocks noGrp="1"/>
          </p:cNvGraphicFramePr>
          <p:nvPr>
            <p:extLst>
              <p:ext uri="{D42A27DB-BD31-4B8C-83A1-F6EECF244321}">
                <p14:modId xmlns:p14="http://schemas.microsoft.com/office/powerpoint/2010/main" val="1381028729"/>
              </p:ext>
            </p:extLst>
          </p:nvPr>
        </p:nvGraphicFramePr>
        <p:xfrm>
          <a:off x="256540" y="176704"/>
          <a:ext cx="11643359" cy="698500"/>
        </p:xfrm>
        <a:graphic>
          <a:graphicData uri="http://schemas.openxmlformats.org/drawingml/2006/table">
            <a:tbl>
              <a:tblPr>
                <a:tableStyleId>{5C22544A-7EE6-4342-B048-85BDC9FD1C3A}</a:tableStyleId>
              </a:tblPr>
              <a:tblGrid>
                <a:gridCol w="7863730">
                  <a:extLst>
                    <a:ext uri="{9D8B030D-6E8A-4147-A177-3AD203B41FA5}">
                      <a16:colId xmlns:a16="http://schemas.microsoft.com/office/drawing/2014/main" val="684787995"/>
                    </a:ext>
                  </a:extLst>
                </a:gridCol>
                <a:gridCol w="2474843">
                  <a:extLst>
                    <a:ext uri="{9D8B030D-6E8A-4147-A177-3AD203B41FA5}">
                      <a16:colId xmlns:a16="http://schemas.microsoft.com/office/drawing/2014/main" val="1194938607"/>
                    </a:ext>
                  </a:extLst>
                </a:gridCol>
                <a:gridCol w="1304786">
                  <a:extLst>
                    <a:ext uri="{9D8B030D-6E8A-4147-A177-3AD203B41FA5}">
                      <a16:colId xmlns:a16="http://schemas.microsoft.com/office/drawing/2014/main" val="2473674201"/>
                    </a:ext>
                  </a:extLst>
                </a:gridCol>
              </a:tblGrid>
              <a:tr h="254000">
                <a:tc>
                  <a:txBody>
                    <a:bodyPr/>
                    <a:lstStyle/>
                    <a:p>
                      <a:pPr algn="l" rtl="0" fontAlgn="ctr"/>
                      <a:r>
                        <a:rPr lang="ja-JP" sz="900" u="none" strike="noStrike" baseline="0" dirty="0">
                          <a:solidFill>
                            <a:schemeClr val="bg2"/>
                          </a:solidFill>
                          <a:effectLst/>
                          <a:latin typeface="Century Gothic" panose="020B0502020202020204" pitchFamily="34" charset="0"/>
                          <a:ea typeface="MS PGothic" panose="020B0600070205080204" pitchFamily="34" charset="-128"/>
                        </a:rPr>
                        <a:t>   プロセス</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sz="900" u="none" strike="noStrike" baseline="0">
                          <a:solidFill>
                            <a:schemeClr val="bg2"/>
                          </a:solidFill>
                          <a:effectLst/>
                          <a:latin typeface="Century Gothic" panose="020B0502020202020204" pitchFamily="34" charset="0"/>
                          <a:ea typeface="MS PGothic" panose="020B0600070205080204" pitchFamily="34" charset="-128"/>
                        </a:rPr>
                        <a:t>作成者</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ja-JP" sz="900" u="none" strike="noStrike" baseline="0">
                          <a:solidFill>
                            <a:schemeClr val="bg2"/>
                          </a:solidFill>
                          <a:effectLst/>
                          <a:latin typeface="Century Gothic" panose="020B0502020202020204" pitchFamily="34" charset="0"/>
                          <a:ea typeface="MS PGothic" panose="020B0600070205080204" pitchFamily="34" charset="-128"/>
                        </a:rPr>
                        <a:t>日付</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5995443"/>
                  </a:ext>
                </a:extLst>
              </a:tr>
              <a:tr h="444500">
                <a:tc>
                  <a:txBody>
                    <a:bodyPr/>
                    <a:lstStyle/>
                    <a:p>
                      <a:pPr algn="l" fontAlgn="ctr"/>
                      <a:endParaRPr lang="en-US" sz="18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ctr"/>
                      <a:endParaRPr lang="en-US" sz="1300" b="0" i="0" u="none" strike="noStrike" baseline="0" dirty="0">
                        <a:solidFill>
                          <a:schemeClr val="tx1"/>
                        </a:solidFill>
                        <a:effectLst/>
                        <a:latin typeface="Century Gothic" panose="020B0502020202020204" pitchFamily="34" charset="0"/>
                        <a:ea typeface="MS PGothic" panose="020B0600070205080204" pitchFamily="34"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fontAlgn="ctr"/>
                      <a:endParaRPr lang="en-US" sz="1300" b="0" i="0" u="none" strike="noStrike" baseline="0" dirty="0">
                        <a:solidFill>
                          <a:schemeClr val="tx1"/>
                        </a:solidFill>
                        <a:effectLst/>
                        <a:latin typeface="Century Gothic" panose="020B0502020202020204" pitchFamily="34" charset="0"/>
                        <a:ea typeface="MS PGothic" panose="020B0600070205080204" pitchFamily="34"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6E6E6"/>
                    </a:solidFill>
                  </a:tcPr>
                </a:tc>
                <a:extLst>
                  <a:ext uri="{0D108BD9-81ED-4DB2-BD59-A6C34878D82A}">
                    <a16:rowId xmlns:a16="http://schemas.microsoft.com/office/drawing/2014/main" val="3933300914"/>
                  </a:ext>
                </a:extLst>
              </a:tr>
            </a:tbl>
          </a:graphicData>
        </a:graphic>
      </p:graphicFrame>
      <p:sp>
        <p:nvSpPr>
          <p:cNvPr id="6" name="AutoShape 167">
            <a:extLst>
              <a:ext uri="{FF2B5EF4-FFF2-40B4-BE49-F238E27FC236}">
                <a16:creationId xmlns:a16="http://schemas.microsoft.com/office/drawing/2014/main" id="{9BF3544B-B6E6-92DD-8664-A3478865D953}"/>
              </a:ext>
            </a:extLst>
          </p:cNvPr>
          <p:cNvSpPr>
            <a:spLocks noChangeArrowheads="1"/>
          </p:cNvSpPr>
          <p:nvPr/>
        </p:nvSpPr>
        <p:spPr bwMode="auto">
          <a:xfrm>
            <a:off x="307340" y="1377157"/>
            <a:ext cx="1803400" cy="838200"/>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dirty="0">
              <a:solidFill>
                <a:schemeClr val="bg1"/>
              </a:solidFill>
              <a:latin typeface="Century Gothic" panose="020B0502020202020204" pitchFamily="34" charset="0"/>
              <a:ea typeface="MS PGothic" panose="020B0600070205080204" pitchFamily="34" charset="-128"/>
              <a:cs typeface="Century Gothic" charset="0"/>
            </a:endParaRPr>
          </a:p>
        </p:txBody>
      </p:sp>
      <p:sp>
        <p:nvSpPr>
          <p:cNvPr id="10" name="AutoShape 166">
            <a:extLst>
              <a:ext uri="{FF2B5EF4-FFF2-40B4-BE49-F238E27FC236}">
                <a16:creationId xmlns:a16="http://schemas.microsoft.com/office/drawing/2014/main" id="{325E16D4-D3D3-2E4C-8C19-7C9112A65DC8}"/>
              </a:ext>
            </a:extLst>
          </p:cNvPr>
          <p:cNvSpPr>
            <a:spLocks noChangeArrowheads="1"/>
          </p:cNvSpPr>
          <p:nvPr/>
        </p:nvSpPr>
        <p:spPr bwMode="auto">
          <a:xfrm>
            <a:off x="7317364" y="1030094"/>
            <a:ext cx="1574800" cy="704431"/>
          </a:xfrm>
          <a:prstGeom prst="roundRect">
            <a:avLst>
              <a:gd name="adj" fmla="val 46394"/>
            </a:avLst>
          </a:prstGeom>
          <a:solidFill>
            <a:schemeClr val="bg2"/>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solidFill>
                <a:srgbClr val="000000"/>
              </a:solidFill>
              <a:latin typeface="Century Gothic" panose="020B0502020202020204" pitchFamily="34" charset="0"/>
              <a:ea typeface="MS PGothic" panose="020B0600070205080204" pitchFamily="34" charset="-128"/>
              <a:cs typeface="Century Gothic" charset="0"/>
            </a:endParaRPr>
          </a:p>
        </p:txBody>
      </p:sp>
      <p:sp>
        <p:nvSpPr>
          <p:cNvPr id="11" name="AutoShape 168">
            <a:extLst>
              <a:ext uri="{FF2B5EF4-FFF2-40B4-BE49-F238E27FC236}">
                <a16:creationId xmlns:a16="http://schemas.microsoft.com/office/drawing/2014/main" id="{222853AC-8386-CD40-90AD-D2F172B5EF18}"/>
              </a:ext>
            </a:extLst>
          </p:cNvPr>
          <p:cNvSpPr>
            <a:spLocks noChangeArrowheads="1"/>
          </p:cNvSpPr>
          <p:nvPr/>
        </p:nvSpPr>
        <p:spPr bwMode="auto">
          <a:xfrm>
            <a:off x="2733040" y="1154907"/>
            <a:ext cx="4368800" cy="1244600"/>
          </a:xfrm>
          <a:prstGeom prst="flowChartDecision">
            <a:avLst/>
          </a:prstGeom>
          <a:solidFill>
            <a:srgbClr val="EDF5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latin typeface="Century Gothic" panose="020B0502020202020204" pitchFamily="34" charset="0"/>
              <a:ea typeface="MS PGothic" panose="020B0600070205080204" pitchFamily="34" charset="-128"/>
              <a:cs typeface="Century Gothic" charset="0"/>
            </a:endParaRPr>
          </a:p>
        </p:txBody>
      </p:sp>
      <p:sp>
        <p:nvSpPr>
          <p:cNvPr id="12"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6212694" y="2019560"/>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13"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6233035" y="1306648"/>
            <a:ext cx="436977" cy="26944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14" name="Straight Arrow Connector 13">
            <a:extLst>
              <a:ext uri="{FF2B5EF4-FFF2-40B4-BE49-F238E27FC236}">
                <a16:creationId xmlns:a16="http://schemas.microsoft.com/office/drawing/2014/main" id="{7CF417C9-4B0E-1147-8CDA-FA1CDB44F81C}"/>
              </a:ext>
            </a:extLst>
          </p:cNvPr>
          <p:cNvCxnSpPr>
            <a:cxnSpLocks/>
          </p:cNvCxnSpPr>
          <p:nvPr/>
        </p:nvCxnSpPr>
        <p:spPr>
          <a:xfrm flipV="1">
            <a:off x="2892320" y="2403671"/>
            <a:ext cx="1430662" cy="458668"/>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43CD6-FCCC-674A-B971-74F2748AD34B}"/>
              </a:ext>
            </a:extLst>
          </p:cNvPr>
          <p:cNvCxnSpPr>
            <a:cxnSpLocks/>
          </p:cNvCxnSpPr>
          <p:nvPr/>
        </p:nvCxnSpPr>
        <p:spPr>
          <a:xfrm flipV="1">
            <a:off x="6717710" y="1374708"/>
            <a:ext cx="504258" cy="18511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A85C3F-06FF-1C4B-A63F-C6D432E7E13C}"/>
              </a:ext>
            </a:extLst>
          </p:cNvPr>
          <p:cNvCxnSpPr/>
          <p:nvPr/>
        </p:nvCxnSpPr>
        <p:spPr>
          <a:xfrm>
            <a:off x="2166717" y="1779245"/>
            <a:ext cx="452023" cy="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761F62-5319-9D44-89B4-28205D89E8DE}"/>
              </a:ext>
            </a:extLst>
          </p:cNvPr>
          <p:cNvCxnSpPr>
            <a:cxnSpLocks/>
          </p:cNvCxnSpPr>
          <p:nvPr/>
        </p:nvCxnSpPr>
        <p:spPr>
          <a:xfrm flipH="1">
            <a:off x="4541570" y="2971743"/>
            <a:ext cx="1171593" cy="42298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AutoShape 166">
            <a:extLst>
              <a:ext uri="{FF2B5EF4-FFF2-40B4-BE49-F238E27FC236}">
                <a16:creationId xmlns:a16="http://schemas.microsoft.com/office/drawing/2014/main" id="{E3F69B98-1539-9447-887B-D89E39E0EB10}"/>
              </a:ext>
            </a:extLst>
          </p:cNvPr>
          <p:cNvSpPr>
            <a:spLocks noChangeArrowheads="1"/>
          </p:cNvSpPr>
          <p:nvPr/>
        </p:nvSpPr>
        <p:spPr bwMode="auto">
          <a:xfrm>
            <a:off x="2088472" y="2939741"/>
            <a:ext cx="2377440" cy="731520"/>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solidFill>
                <a:srgbClr val="000000"/>
              </a:solidFill>
              <a:latin typeface="Century Gothic" panose="020B0502020202020204" pitchFamily="34" charset="0"/>
              <a:ea typeface="MS PGothic" panose="020B0600070205080204" pitchFamily="34" charset="-128"/>
              <a:cs typeface="Century Gothic" charset="0"/>
            </a:endParaRPr>
          </a:p>
        </p:txBody>
      </p:sp>
      <p:sp>
        <p:nvSpPr>
          <p:cNvPr id="31" name="Text Box 173">
            <a:extLst>
              <a:ext uri="{FF2B5EF4-FFF2-40B4-BE49-F238E27FC236}">
                <a16:creationId xmlns:a16="http://schemas.microsoft.com/office/drawing/2014/main" id="{52314758-71C4-5447-B2DB-4F0ECE04D22B}"/>
              </a:ext>
            </a:extLst>
          </p:cNvPr>
          <p:cNvSpPr txBox="1">
            <a:spLocks noChangeArrowheads="1"/>
          </p:cNvSpPr>
          <p:nvPr/>
        </p:nvSpPr>
        <p:spPr bwMode="auto">
          <a:xfrm>
            <a:off x="2740486" y="5272107"/>
            <a:ext cx="601034"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46" name="Text Box 174">
            <a:extLst>
              <a:ext uri="{FF2B5EF4-FFF2-40B4-BE49-F238E27FC236}">
                <a16:creationId xmlns:a16="http://schemas.microsoft.com/office/drawing/2014/main" id="{C3FC23A2-797B-5E4A-8F25-75743667A492}"/>
              </a:ext>
            </a:extLst>
          </p:cNvPr>
          <p:cNvSpPr txBox="1">
            <a:spLocks noChangeArrowheads="1"/>
          </p:cNvSpPr>
          <p:nvPr/>
        </p:nvSpPr>
        <p:spPr bwMode="auto">
          <a:xfrm>
            <a:off x="2822515" y="6203755"/>
            <a:ext cx="436977" cy="33380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47" name="Straight Arrow Connector 46">
            <a:extLst>
              <a:ext uri="{FF2B5EF4-FFF2-40B4-BE49-F238E27FC236}">
                <a16:creationId xmlns:a16="http://schemas.microsoft.com/office/drawing/2014/main" id="{8020DD3F-5C08-364A-95A4-D64B83A8CC95}"/>
              </a:ext>
            </a:extLst>
          </p:cNvPr>
          <p:cNvCxnSpPr>
            <a:cxnSpLocks/>
          </p:cNvCxnSpPr>
          <p:nvPr/>
        </p:nvCxnSpPr>
        <p:spPr>
          <a:xfrm>
            <a:off x="6717710" y="2010443"/>
            <a:ext cx="0" cy="36576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AutoShape 168">
            <a:extLst>
              <a:ext uri="{FF2B5EF4-FFF2-40B4-BE49-F238E27FC236}">
                <a16:creationId xmlns:a16="http://schemas.microsoft.com/office/drawing/2014/main" id="{2C9E9BC1-5255-6F40-B831-CEEF0672CA0C}"/>
              </a:ext>
            </a:extLst>
          </p:cNvPr>
          <p:cNvSpPr>
            <a:spLocks noChangeArrowheads="1"/>
          </p:cNvSpPr>
          <p:nvPr/>
        </p:nvSpPr>
        <p:spPr bwMode="auto">
          <a:xfrm>
            <a:off x="5535055" y="2191948"/>
            <a:ext cx="4368800" cy="1244600"/>
          </a:xfrm>
          <a:prstGeom prst="flowChartDecision">
            <a:avLst/>
          </a:prstGeom>
          <a:solidFill>
            <a:srgbClr val="D7EEE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latin typeface="Century Gothic" panose="020B0502020202020204" pitchFamily="34" charset="0"/>
              <a:ea typeface="MS PGothic" panose="020B0600070205080204" pitchFamily="34" charset="-128"/>
              <a:cs typeface="Century Gothic" charset="0"/>
            </a:endParaRPr>
          </a:p>
        </p:txBody>
      </p:sp>
      <p:sp>
        <p:nvSpPr>
          <p:cNvPr id="50" name="Text Box 174">
            <a:extLst>
              <a:ext uri="{FF2B5EF4-FFF2-40B4-BE49-F238E27FC236}">
                <a16:creationId xmlns:a16="http://schemas.microsoft.com/office/drawing/2014/main" id="{C7BB1552-9572-724F-A0C2-4A5AAA1537BB}"/>
              </a:ext>
            </a:extLst>
          </p:cNvPr>
          <p:cNvSpPr txBox="1">
            <a:spLocks noChangeArrowheads="1"/>
          </p:cNvSpPr>
          <p:nvPr/>
        </p:nvSpPr>
        <p:spPr bwMode="auto">
          <a:xfrm>
            <a:off x="5649649" y="2971743"/>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sp>
        <p:nvSpPr>
          <p:cNvPr id="55" name="AutoShape 168">
            <a:extLst>
              <a:ext uri="{FF2B5EF4-FFF2-40B4-BE49-F238E27FC236}">
                <a16:creationId xmlns:a16="http://schemas.microsoft.com/office/drawing/2014/main" id="{D717C839-141B-AF40-BEE6-89C68489C0D4}"/>
              </a:ext>
            </a:extLst>
          </p:cNvPr>
          <p:cNvSpPr>
            <a:spLocks noChangeArrowheads="1"/>
          </p:cNvSpPr>
          <p:nvPr/>
        </p:nvSpPr>
        <p:spPr bwMode="auto">
          <a:xfrm>
            <a:off x="2853168" y="5302056"/>
            <a:ext cx="4368800" cy="1243584"/>
          </a:xfrm>
          <a:prstGeom prst="flowChartDecision">
            <a:avLst/>
          </a:prstGeom>
          <a:solidFill>
            <a:srgbClr val="79EEEE"/>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latin typeface="Century Gothic" panose="020B0502020202020204" pitchFamily="34" charset="0"/>
              <a:ea typeface="MS PGothic" panose="020B0600070205080204" pitchFamily="34" charset="-128"/>
              <a:cs typeface="Century Gothic" charset="0"/>
            </a:endParaRPr>
          </a:p>
        </p:txBody>
      </p:sp>
      <p:sp>
        <p:nvSpPr>
          <p:cNvPr id="56" name="AutoShape 166">
            <a:extLst>
              <a:ext uri="{FF2B5EF4-FFF2-40B4-BE49-F238E27FC236}">
                <a16:creationId xmlns:a16="http://schemas.microsoft.com/office/drawing/2014/main" id="{40FA81A7-C20C-E948-959A-E2C46D29A345}"/>
              </a:ext>
            </a:extLst>
          </p:cNvPr>
          <p:cNvSpPr>
            <a:spLocks noChangeArrowheads="1"/>
          </p:cNvSpPr>
          <p:nvPr/>
        </p:nvSpPr>
        <p:spPr bwMode="auto">
          <a:xfrm>
            <a:off x="10575658" y="4848240"/>
            <a:ext cx="1485900"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solidFill>
                <a:srgbClr val="000000"/>
              </a:solidFill>
              <a:latin typeface="Century Gothic" panose="020B0502020202020204" pitchFamily="34" charset="0"/>
              <a:ea typeface="MS PGothic" panose="020B0600070205080204" pitchFamily="34" charset="-128"/>
              <a:cs typeface="Century Gothic" charset="0"/>
            </a:endParaRPr>
          </a:p>
        </p:txBody>
      </p:sp>
      <p:sp>
        <p:nvSpPr>
          <p:cNvPr id="57" name="Text Box 174">
            <a:extLst>
              <a:ext uri="{FF2B5EF4-FFF2-40B4-BE49-F238E27FC236}">
                <a16:creationId xmlns:a16="http://schemas.microsoft.com/office/drawing/2014/main" id="{0C654B50-266C-5B49-A50B-92E61E2CA8CC}"/>
              </a:ext>
            </a:extLst>
          </p:cNvPr>
          <p:cNvSpPr txBox="1">
            <a:spLocks noChangeArrowheads="1"/>
          </p:cNvSpPr>
          <p:nvPr/>
        </p:nvSpPr>
        <p:spPr bwMode="auto">
          <a:xfrm>
            <a:off x="11055670" y="4284386"/>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cxnSp>
        <p:nvCxnSpPr>
          <p:cNvPr id="58" name="Straight Arrow Connector 57">
            <a:extLst>
              <a:ext uri="{FF2B5EF4-FFF2-40B4-BE49-F238E27FC236}">
                <a16:creationId xmlns:a16="http://schemas.microsoft.com/office/drawing/2014/main" id="{3598FF2E-50E5-134F-9110-3C73825D6003}"/>
              </a:ext>
            </a:extLst>
          </p:cNvPr>
          <p:cNvCxnSpPr/>
          <p:nvPr/>
        </p:nvCxnSpPr>
        <p:spPr>
          <a:xfrm>
            <a:off x="10953303" y="4479435"/>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AutoShape 166">
            <a:extLst>
              <a:ext uri="{FF2B5EF4-FFF2-40B4-BE49-F238E27FC236}">
                <a16:creationId xmlns:a16="http://schemas.microsoft.com/office/drawing/2014/main" id="{09265DD7-0334-AE41-BF44-2B78B2649E8D}"/>
              </a:ext>
            </a:extLst>
          </p:cNvPr>
          <p:cNvSpPr>
            <a:spLocks noChangeArrowheads="1"/>
          </p:cNvSpPr>
          <p:nvPr/>
        </p:nvSpPr>
        <p:spPr bwMode="auto">
          <a:xfrm>
            <a:off x="8564826" y="5575525"/>
            <a:ext cx="1921932" cy="704431"/>
          </a:xfrm>
          <a:prstGeom prst="roundRect">
            <a:avLst>
              <a:gd name="adj" fmla="val 46394"/>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solidFill>
                <a:srgbClr val="000000"/>
              </a:solidFill>
              <a:latin typeface="Century Gothic" panose="020B0502020202020204" pitchFamily="34" charset="0"/>
              <a:ea typeface="MS PGothic" panose="020B0600070205080204" pitchFamily="34" charset="-128"/>
              <a:cs typeface="Century Gothic" charset="0"/>
            </a:endParaRPr>
          </a:p>
        </p:txBody>
      </p:sp>
      <p:sp>
        <p:nvSpPr>
          <p:cNvPr id="61" name="Text Box 174">
            <a:extLst>
              <a:ext uri="{FF2B5EF4-FFF2-40B4-BE49-F238E27FC236}">
                <a16:creationId xmlns:a16="http://schemas.microsoft.com/office/drawing/2014/main" id="{EF1D7009-5605-0C44-A76C-75800F85837F}"/>
              </a:ext>
            </a:extLst>
          </p:cNvPr>
          <p:cNvSpPr txBox="1">
            <a:spLocks noChangeArrowheads="1"/>
          </p:cNvSpPr>
          <p:nvPr/>
        </p:nvSpPr>
        <p:spPr bwMode="auto">
          <a:xfrm>
            <a:off x="8323525" y="5310207"/>
            <a:ext cx="436977" cy="4145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accent4"/>
                </a:solidFill>
                <a:latin typeface="Century Gothic" panose="020B0502020202020204" pitchFamily="34" charset="0"/>
                <a:ea typeface="MS PGothic" panose="020B0600070205080204" pitchFamily="34" charset="-128"/>
                <a:cs typeface="Century Gothic" charset="0"/>
              </a:rPr>
              <a:t>いいえ</a:t>
            </a:r>
          </a:p>
        </p:txBody>
      </p:sp>
      <p:cxnSp>
        <p:nvCxnSpPr>
          <p:cNvPr id="62" name="Straight Arrow Connector 61">
            <a:extLst>
              <a:ext uri="{FF2B5EF4-FFF2-40B4-BE49-F238E27FC236}">
                <a16:creationId xmlns:a16="http://schemas.microsoft.com/office/drawing/2014/main" id="{866E8DFB-1A62-3648-9577-72AB615AADAD}"/>
              </a:ext>
            </a:extLst>
          </p:cNvPr>
          <p:cNvCxnSpPr/>
          <p:nvPr/>
        </p:nvCxnSpPr>
        <p:spPr>
          <a:xfrm>
            <a:off x="8221158" y="5505256"/>
            <a:ext cx="254768" cy="2794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sp>
        <p:nvSpPr>
          <p:cNvPr id="63" name="AutoShape 167">
            <a:extLst>
              <a:ext uri="{FF2B5EF4-FFF2-40B4-BE49-F238E27FC236}">
                <a16:creationId xmlns:a16="http://schemas.microsoft.com/office/drawing/2014/main" id="{619283CF-F6B3-F445-AB2C-97FBC5CE9CEE}"/>
              </a:ext>
            </a:extLst>
          </p:cNvPr>
          <p:cNvSpPr>
            <a:spLocks noChangeArrowheads="1"/>
          </p:cNvSpPr>
          <p:nvPr/>
        </p:nvSpPr>
        <p:spPr bwMode="auto">
          <a:xfrm>
            <a:off x="389368" y="5937056"/>
            <a:ext cx="1803400" cy="704088"/>
          </a:xfrm>
          <a:prstGeom prst="roundRect">
            <a:avLst>
              <a:gd name="adj" fmla="val 50000"/>
            </a:avLst>
          </a:prstGeom>
          <a:solidFill>
            <a:srgbClr val="18918F"/>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400" b="0" i="0" u="none" strike="noStrike" dirty="0">
              <a:solidFill>
                <a:schemeClr val="bg1"/>
              </a:solidFill>
              <a:latin typeface="Century Gothic" panose="020B0502020202020204" pitchFamily="34" charset="0"/>
              <a:ea typeface="MS PGothic" panose="020B0600070205080204" pitchFamily="34" charset="-128"/>
              <a:cs typeface="Century Gothic" charset="0"/>
            </a:endParaRPr>
          </a:p>
        </p:txBody>
      </p:sp>
      <p:sp>
        <p:nvSpPr>
          <p:cNvPr id="64" name="AutoShape 167">
            <a:extLst>
              <a:ext uri="{FF2B5EF4-FFF2-40B4-BE49-F238E27FC236}">
                <a16:creationId xmlns:a16="http://schemas.microsoft.com/office/drawing/2014/main" id="{1407DD23-FC3B-9B41-B9F2-0D979D1ED253}"/>
              </a:ext>
            </a:extLst>
          </p:cNvPr>
          <p:cNvSpPr>
            <a:spLocks noChangeArrowheads="1"/>
          </p:cNvSpPr>
          <p:nvPr/>
        </p:nvSpPr>
        <p:spPr bwMode="auto">
          <a:xfrm>
            <a:off x="414768" y="4959156"/>
            <a:ext cx="1803400" cy="704088"/>
          </a:xfrm>
          <a:prstGeom prst="roundRect">
            <a:avLst>
              <a:gd name="adj" fmla="val 50000"/>
            </a:avLst>
          </a:prstGeom>
          <a:solidFill>
            <a:schemeClr val="accent4"/>
          </a:solidFill>
          <a:ln w="12700">
            <a:solidFill>
              <a:schemeClr val="bg1">
                <a:lumMod val="7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en-US" sz="1200" b="0" i="0" u="none" strike="noStrike" dirty="0">
              <a:solidFill>
                <a:srgbClr val="000000"/>
              </a:solidFill>
              <a:latin typeface="Century Gothic" panose="020B0502020202020204" pitchFamily="34" charset="0"/>
              <a:ea typeface="MS PGothic" panose="020B0600070205080204" pitchFamily="34" charset="-128"/>
              <a:cs typeface="Century Gothic" charset="0"/>
            </a:endParaRPr>
          </a:p>
        </p:txBody>
      </p:sp>
      <p:cxnSp>
        <p:nvCxnSpPr>
          <p:cNvPr id="65" name="Straight Arrow Connector 64">
            <a:extLst>
              <a:ext uri="{FF2B5EF4-FFF2-40B4-BE49-F238E27FC236}">
                <a16:creationId xmlns:a16="http://schemas.microsoft.com/office/drawing/2014/main" id="{E68920B4-B1B0-8F47-BCE5-A45F4B1CCDD3}"/>
              </a:ext>
            </a:extLst>
          </p:cNvPr>
          <p:cNvCxnSpPr/>
          <p:nvPr/>
        </p:nvCxnSpPr>
        <p:spPr>
          <a:xfrm flipH="1" flipV="1">
            <a:off x="2319768" y="5530656"/>
            <a:ext cx="698500" cy="215900"/>
          </a:xfrm>
          <a:prstGeom prst="straightConnector1">
            <a:avLst/>
          </a:prstGeom>
          <a:ln w="12700">
            <a:solidFill>
              <a:schemeClr val="accent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2C76DAE-FA1A-194E-87E1-713DA6A8B828}"/>
              </a:ext>
            </a:extLst>
          </p:cNvPr>
          <p:cNvCxnSpPr/>
          <p:nvPr/>
        </p:nvCxnSpPr>
        <p:spPr>
          <a:xfrm flipH="1">
            <a:off x="2332468" y="6089456"/>
            <a:ext cx="698500" cy="19050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 Box 173">
            <a:extLst>
              <a:ext uri="{FF2B5EF4-FFF2-40B4-BE49-F238E27FC236}">
                <a16:creationId xmlns:a16="http://schemas.microsoft.com/office/drawing/2014/main" id="{24471E4F-E611-2194-13FF-6A743EE7F6C6}"/>
              </a:ext>
            </a:extLst>
          </p:cNvPr>
          <p:cNvSpPr txBox="1">
            <a:spLocks noChangeArrowheads="1"/>
          </p:cNvSpPr>
          <p:nvPr/>
        </p:nvSpPr>
        <p:spPr bwMode="auto">
          <a:xfrm>
            <a:off x="9014709" y="308663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b="1">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81" name="Straight Arrow Connector 80">
            <a:extLst>
              <a:ext uri="{FF2B5EF4-FFF2-40B4-BE49-F238E27FC236}">
                <a16:creationId xmlns:a16="http://schemas.microsoft.com/office/drawing/2014/main" id="{43975ECE-0C5E-92E1-BBBD-CE0C1187AB58}"/>
              </a:ext>
            </a:extLst>
          </p:cNvPr>
          <p:cNvCxnSpPr>
            <a:cxnSpLocks/>
          </p:cNvCxnSpPr>
          <p:nvPr/>
        </p:nvCxnSpPr>
        <p:spPr>
          <a:xfrm>
            <a:off x="9519725" y="302053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83" name="Text Box 173">
            <a:extLst>
              <a:ext uri="{FF2B5EF4-FFF2-40B4-BE49-F238E27FC236}">
                <a16:creationId xmlns:a16="http://schemas.microsoft.com/office/drawing/2014/main" id="{76608531-AD84-7408-3559-90D393035930}"/>
              </a:ext>
            </a:extLst>
          </p:cNvPr>
          <p:cNvSpPr txBox="1">
            <a:spLocks noChangeArrowheads="1"/>
          </p:cNvSpPr>
          <p:nvPr/>
        </p:nvSpPr>
        <p:spPr bwMode="auto">
          <a:xfrm>
            <a:off x="8657214" y="4102125"/>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84" name="Straight Arrow Connector 83">
            <a:extLst>
              <a:ext uri="{FF2B5EF4-FFF2-40B4-BE49-F238E27FC236}">
                <a16:creationId xmlns:a16="http://schemas.microsoft.com/office/drawing/2014/main" id="{16058F5D-F4A2-4730-72F3-024320BEFF57}"/>
              </a:ext>
            </a:extLst>
          </p:cNvPr>
          <p:cNvCxnSpPr>
            <a:cxnSpLocks/>
          </p:cNvCxnSpPr>
          <p:nvPr/>
        </p:nvCxnSpPr>
        <p:spPr>
          <a:xfrm>
            <a:off x="8607137" y="4036023"/>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3">
            <a:extLst>
              <a:ext uri="{FF2B5EF4-FFF2-40B4-BE49-F238E27FC236}">
                <a16:creationId xmlns:a16="http://schemas.microsoft.com/office/drawing/2014/main" id="{47A605AA-7074-9E18-2698-8DDA94BE971E}"/>
              </a:ext>
            </a:extLst>
          </p:cNvPr>
          <p:cNvSpPr txBox="1">
            <a:spLocks noChangeArrowheads="1"/>
          </p:cNvSpPr>
          <p:nvPr/>
        </p:nvSpPr>
        <p:spPr bwMode="auto">
          <a:xfrm>
            <a:off x="5902517" y="5144123"/>
            <a:ext cx="469900" cy="2618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sz="1100" b="1" i="0" u="none" strike="noStrike">
                <a:solidFill>
                  <a:schemeClr val="bg1"/>
                </a:solidFill>
                <a:latin typeface="Century Gothic" panose="020B0502020202020204" pitchFamily="34" charset="0"/>
                <a:ea typeface="MS PGothic" panose="020B0600070205080204" pitchFamily="34" charset="-128"/>
                <a:cs typeface="Century Gothic" charset="0"/>
              </a:rPr>
              <a:t>はい</a:t>
            </a:r>
          </a:p>
        </p:txBody>
      </p:sp>
      <p:cxnSp>
        <p:nvCxnSpPr>
          <p:cNvPr id="96" name="Straight Arrow Connector 95">
            <a:extLst>
              <a:ext uri="{FF2B5EF4-FFF2-40B4-BE49-F238E27FC236}">
                <a16:creationId xmlns:a16="http://schemas.microsoft.com/office/drawing/2014/main" id="{5CBFA420-64F5-3971-32AA-D54ABF4F8C96}"/>
              </a:ext>
            </a:extLst>
          </p:cNvPr>
          <p:cNvCxnSpPr>
            <a:cxnSpLocks/>
          </p:cNvCxnSpPr>
          <p:nvPr/>
        </p:nvCxnSpPr>
        <p:spPr>
          <a:xfrm>
            <a:off x="5852440" y="5078021"/>
            <a:ext cx="0" cy="365760"/>
          </a:xfrm>
          <a:prstGeom prst="straightConnector1">
            <a:avLst/>
          </a:prstGeom>
          <a:ln w="1270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02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085807991"/>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これらの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12787</TotalTime>
  <Words>516</Words>
  <Application>Microsoft Office PowerPoint</Application>
  <PresentationFormat>宽屏</PresentationFormat>
  <Paragraphs>63</Paragraphs>
  <Slides>4</Slides>
  <Notes>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vt:i4>
      </vt:variant>
    </vt:vector>
  </HeadingPairs>
  <TitlesOfParts>
    <vt:vector size="9" baseType="lpstr">
      <vt:lpstr>Arial</vt:lpstr>
      <vt:lpstr>Calibri</vt:lpstr>
      <vt:lpstr>Calibri Light</vt:lpstr>
      <vt:lpstr>Century Gothic</vt:lpstr>
      <vt:lpstr>Тема Office</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c060369</cp:lastModifiedBy>
  <cp:revision>215</cp:revision>
  <cp:lastPrinted>2024-02-20T23:48:17Z</cp:lastPrinted>
  <dcterms:created xsi:type="dcterms:W3CDTF">2021-07-07T23:54:57Z</dcterms:created>
  <dcterms:modified xsi:type="dcterms:W3CDTF">2024-11-12T06:17:43Z</dcterms:modified>
</cp:coreProperties>
</file>