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53" r:id="rId2"/>
    <p:sldId id="382" r:id="rId3"/>
    <p:sldId id="387" r:id="rId4"/>
    <p:sldId id="388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F2FDFB"/>
    <a:srgbClr val="8AB4B8"/>
    <a:srgbClr val="EAF7F2"/>
    <a:srgbClr val="EDF5F3"/>
    <a:srgbClr val="D7EEEB"/>
    <a:srgbClr val="BFEEEB"/>
    <a:srgbClr val="C9F2DB"/>
    <a:srgbClr val="E4FAF1"/>
    <a:srgbClr val="DBF2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78" autoAdjust="0"/>
    <p:restoredTop sz="96058"/>
  </p:normalViewPr>
  <p:slideViewPr>
    <p:cSldViewPr snapToGrid="0" snapToObjects="1">
      <p:cViewPr varScale="1">
        <p:scale>
          <a:sx n="63" d="100"/>
          <a:sy n="63" d="100"/>
        </p:scale>
        <p:origin x="102" y="106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9842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5192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21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rgbClr val="EDF5F3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PowerPoint 形式のスイムレーン フローチャート テンプレート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21034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558256" cy="395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このテンプレートを使用するタイミング: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プロセスにおける担当者と作業内容を明確に文書化する場合に、このスイムレーン フローチャート テンプレートを使用します。全員が各自の役割を確実に把握できるため、異なる部門やグループ間で調整を行う必要のあるプロジェクトで特に役立ちます</a:t>
            </a:r>
            <a:r>
              <a:rPr lang="ja-JP" altLang="en-US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。</a:t>
            </a:r>
            <a:endParaRPr lang="ja-JP" sz="130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  <a:endParaRPr lang="ja-JP" sz="130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テンプレートの注目の機能: </a:t>
            </a:r>
            <a:r>
              <a:rPr lang="ja-JP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では、タスクと責任を明確なレーンに視覚的に分割し、各タスクを特定のチームまたは個人に割り当てられるという点が効果的です。わかりやすいレイアウトで、組織のさまざまな部分にわたるタスクの流れを強調することで、コミュニケーションを合理化し、プロジェクト管理を改善できます</a:t>
            </a:r>
            <a:r>
              <a:rPr lang="ja-JP" altLang="en-US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</a:rPr>
              <a:t>。</a:t>
            </a:r>
            <a:endParaRPr lang="ja-JP" sz="130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30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113303" y="1598901"/>
            <a:ext cx="6772019" cy="3809260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52886F-B031-15BC-4AFB-864EA60DA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03513"/>
              </p:ext>
            </p:extLst>
          </p:nvPr>
        </p:nvGraphicFramePr>
        <p:xfrm>
          <a:off x="256540" y="176704"/>
          <a:ext cx="11643359" cy="698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3986">
                  <a:extLst>
                    <a:ext uri="{9D8B030D-6E8A-4147-A177-3AD203B41FA5}">
                      <a16:colId xmlns:a16="http://schemas.microsoft.com/office/drawing/2014/main" val="684787995"/>
                    </a:ext>
                  </a:extLst>
                </a:gridCol>
                <a:gridCol w="2442411">
                  <a:extLst>
                    <a:ext uri="{9D8B030D-6E8A-4147-A177-3AD203B41FA5}">
                      <a16:colId xmlns:a16="http://schemas.microsoft.com/office/drawing/2014/main" val="1194938607"/>
                    </a:ext>
                  </a:extLst>
                </a:gridCol>
                <a:gridCol w="1636962">
                  <a:extLst>
                    <a:ext uri="{9D8B030D-6E8A-4147-A177-3AD203B41FA5}">
                      <a16:colId xmlns:a16="http://schemas.microsoft.com/office/drawing/2014/main" val="2473674201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u="none" strike="noStrike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  プロセス</a:t>
                      </a:r>
                    </a:p>
                  </a:txBody>
                  <a:tcPr marL="0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作成者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日付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599544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8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ライフサイクルのフェーズ</a:t>
                      </a:r>
                    </a:p>
                  </a:txBody>
                  <a:tcPr marL="85725" marR="9525" marT="9525" marB="0" anchor="ctr">
                    <a:lnL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Makara McLean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0000/00/00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30091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B1A6A92-093F-D12D-1463-7DF276FF0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382490"/>
              </p:ext>
            </p:extLst>
          </p:nvPr>
        </p:nvGraphicFramePr>
        <p:xfrm>
          <a:off x="256539" y="993915"/>
          <a:ext cx="11643361" cy="55230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0557">
                  <a:extLst>
                    <a:ext uri="{9D8B030D-6E8A-4147-A177-3AD203B41FA5}">
                      <a16:colId xmlns:a16="http://schemas.microsoft.com/office/drawing/2014/main" val="1813438521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200652269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868603936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598991559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782260639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4048945838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121555181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2939013652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2448151105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245612646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929840698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1982056509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2717203584"/>
                    </a:ext>
                  </a:extLst>
                </a:gridCol>
              </a:tblGrid>
              <a:tr h="2773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u="none" strike="noStrike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977211"/>
                  </a:ext>
                </a:extLst>
              </a:tr>
              <a:tr h="104913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アイデア出しと概念</a:t>
                      </a:r>
                      <a:br>
                        <a:rPr lang="en-US" altLang="ja-JP" sz="14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4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構築</a:t>
                      </a:r>
                    </a:p>
                  </a:txBody>
                  <a:tcPr marL="100584" marR="6252" marT="6252" marB="0" anchor="ctr">
                    <a:lnL w="381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431629"/>
                  </a:ext>
                </a:extLst>
              </a:tr>
              <a:tr h="104913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開発と計画</a:t>
                      </a:r>
                    </a:p>
                  </a:txBody>
                  <a:tcPr marL="100584" marR="6252" marT="6252" marB="0" anchor="ctr">
                    <a:lnL w="381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487206"/>
                  </a:ext>
                </a:extLst>
              </a:tr>
              <a:tr h="104913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実行と実装</a:t>
                      </a:r>
                    </a:p>
                  </a:txBody>
                  <a:tcPr marL="100584" marR="6252" marT="6252" marB="0" anchor="ctr">
                    <a:lnL w="381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6905"/>
                  </a:ext>
                </a:extLst>
              </a:tr>
              <a:tr h="104913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評価と分析</a:t>
                      </a:r>
                    </a:p>
                  </a:txBody>
                  <a:tcPr marL="100584" marR="6252" marT="6252" marB="0" anchor="ctr">
                    <a:lnL w="381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768573"/>
                  </a:ext>
                </a:extLst>
              </a:tr>
              <a:tr h="104913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最適化と拡大縮小</a:t>
                      </a:r>
                    </a:p>
                  </a:txBody>
                  <a:tcPr marL="100584" marR="6252" marT="6252" marB="0" anchor="ctr">
                    <a:lnL w="381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54493"/>
                  </a:ext>
                </a:extLst>
              </a:tr>
            </a:tbl>
          </a:graphicData>
        </a:graphic>
      </p:graphicFrame>
      <p:sp>
        <p:nvSpPr>
          <p:cNvPr id="10" name="AutoShape 166">
            <a:extLst>
              <a:ext uri="{FF2B5EF4-FFF2-40B4-BE49-F238E27FC236}">
                <a16:creationId xmlns:a16="http://schemas.microsoft.com/office/drawing/2014/main" id="{167F66E9-7EFB-5041-B14D-B7385845D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4399" y="1347537"/>
            <a:ext cx="1340268" cy="380690"/>
          </a:xfrm>
          <a:prstGeom prst="roundRect">
            <a:avLst/>
          </a:prstGeom>
          <a:solidFill>
            <a:srgbClr val="EDF2A9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sz="1050" b="0" i="0" u="none" strike="noStrike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機会の特定</a:t>
            </a:r>
          </a:p>
        </p:txBody>
      </p:sp>
      <p:sp>
        <p:nvSpPr>
          <p:cNvPr id="11" name="AutoShape 166">
            <a:extLst>
              <a:ext uri="{FF2B5EF4-FFF2-40B4-BE49-F238E27FC236}">
                <a16:creationId xmlns:a16="http://schemas.microsoft.com/office/drawing/2014/main" id="{F80DE6D0-245B-E840-9C88-05F8B9130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86" y="1844549"/>
            <a:ext cx="1179663" cy="380690"/>
          </a:xfrm>
          <a:prstGeom prst="roundRect">
            <a:avLst/>
          </a:prstGeom>
          <a:solidFill>
            <a:srgbClr val="E9F6F2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sz="1050" b="0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ソリューションの</a:t>
            </a:r>
            <a:br>
              <a:rPr lang="en-US" altLang="ja-JP" sz="1050" b="0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</a:br>
            <a:r>
              <a:rPr lang="ja-JP" sz="1050" b="0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ブレインストーム</a:t>
            </a:r>
          </a:p>
        </p:txBody>
      </p:sp>
      <p:sp>
        <p:nvSpPr>
          <p:cNvPr id="12" name="AutoShape 166">
            <a:extLst>
              <a:ext uri="{FF2B5EF4-FFF2-40B4-BE49-F238E27FC236}">
                <a16:creationId xmlns:a16="http://schemas.microsoft.com/office/drawing/2014/main" id="{629A284A-8BAD-3441-A5FD-61D9723A5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5374" y="1347537"/>
            <a:ext cx="1070226" cy="380690"/>
          </a:xfrm>
          <a:prstGeom prst="roundRect">
            <a:avLst/>
          </a:prstGeom>
          <a:solidFill>
            <a:srgbClr val="BFEEEB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sz="1050" b="0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コンセプトの</a:t>
            </a:r>
            <a:br>
              <a:rPr lang="en-US" altLang="ja-JP" sz="1050" b="0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</a:br>
            <a:r>
              <a:rPr lang="ja-JP" sz="1050" b="0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選択 </a:t>
            </a:r>
          </a:p>
        </p:txBody>
      </p:sp>
      <p:sp>
        <p:nvSpPr>
          <p:cNvPr id="13" name="AutoShape 166">
            <a:extLst>
              <a:ext uri="{FF2B5EF4-FFF2-40B4-BE49-F238E27FC236}">
                <a16:creationId xmlns:a16="http://schemas.microsoft.com/office/drawing/2014/main" id="{5E062EE6-0660-D543-8A42-0756A8EEA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646" y="2859723"/>
            <a:ext cx="1179666" cy="3806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sz="1050" b="0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リソースの</a:t>
            </a:r>
            <a:br>
              <a:rPr lang="en-US" altLang="ja-JP" sz="1050" b="0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</a:br>
            <a:r>
              <a:rPr lang="ja-JP" sz="1050" b="0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割り当て</a:t>
            </a:r>
          </a:p>
        </p:txBody>
      </p:sp>
      <p:sp>
        <p:nvSpPr>
          <p:cNvPr id="14" name="AutoShape 166">
            <a:extLst>
              <a:ext uri="{FF2B5EF4-FFF2-40B4-BE49-F238E27FC236}">
                <a16:creationId xmlns:a16="http://schemas.microsoft.com/office/drawing/2014/main" id="{D1E85908-B032-1344-945A-B8DDBBF5D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3749" y="2859723"/>
            <a:ext cx="1293369" cy="380690"/>
          </a:xfrm>
          <a:prstGeom prst="roundRect">
            <a:avLst/>
          </a:prstGeom>
          <a:solidFill>
            <a:srgbClr val="FFBBAA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sz="1050" b="0" i="0" u="none" strike="noStrike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リスク評価</a:t>
            </a:r>
          </a:p>
        </p:txBody>
      </p:sp>
      <p:sp>
        <p:nvSpPr>
          <p:cNvPr id="15" name="AutoShape 166">
            <a:extLst>
              <a:ext uri="{FF2B5EF4-FFF2-40B4-BE49-F238E27FC236}">
                <a16:creationId xmlns:a16="http://schemas.microsoft.com/office/drawing/2014/main" id="{A5DB0657-8F4D-7441-AC92-993573223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646" y="2415585"/>
            <a:ext cx="1679955" cy="304552"/>
          </a:xfrm>
          <a:prstGeom prst="roundRect">
            <a:avLst/>
          </a:prstGeom>
          <a:solidFill>
            <a:srgbClr val="BFEEEB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sz="1050" b="0" i="0" u="none" strike="noStrike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デザインの開発</a:t>
            </a:r>
          </a:p>
        </p:txBody>
      </p:sp>
      <p:sp>
        <p:nvSpPr>
          <p:cNvPr id="16" name="AutoShape 166">
            <a:extLst>
              <a:ext uri="{FF2B5EF4-FFF2-40B4-BE49-F238E27FC236}">
                <a16:creationId xmlns:a16="http://schemas.microsoft.com/office/drawing/2014/main" id="{C3092A46-ECF2-C542-AB67-AE7D56E96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456" y="3927771"/>
            <a:ext cx="1183929" cy="380690"/>
          </a:xfrm>
          <a:prstGeom prst="roundRect">
            <a:avLst/>
          </a:prstGeom>
          <a:solidFill>
            <a:srgbClr val="FFBBAA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sz="1050" b="0" i="0" u="none" strike="noStrike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品質管理</a:t>
            </a:r>
          </a:p>
        </p:txBody>
      </p:sp>
      <p:sp>
        <p:nvSpPr>
          <p:cNvPr id="17" name="AutoShape 166">
            <a:extLst>
              <a:ext uri="{FF2B5EF4-FFF2-40B4-BE49-F238E27FC236}">
                <a16:creationId xmlns:a16="http://schemas.microsoft.com/office/drawing/2014/main" id="{7F0DAA80-0B95-0449-8DB1-5DCCEE75D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3560" y="3927771"/>
            <a:ext cx="1836296" cy="380690"/>
          </a:xfrm>
          <a:prstGeom prst="roundRect">
            <a:avLst/>
          </a:prstGeom>
          <a:solidFill>
            <a:srgbClr val="EDF2A9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sz="1050" b="0" i="0" u="none" strike="noStrike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調整と最適化</a:t>
            </a:r>
          </a:p>
        </p:txBody>
      </p:sp>
      <p:sp>
        <p:nvSpPr>
          <p:cNvPr id="24" name="AutoShape 166">
            <a:extLst>
              <a:ext uri="{FF2B5EF4-FFF2-40B4-BE49-F238E27FC236}">
                <a16:creationId xmlns:a16="http://schemas.microsoft.com/office/drawing/2014/main" id="{EBD618C5-55BF-1E4A-AB6D-1AB4B2F33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456" y="3473058"/>
            <a:ext cx="2160350" cy="304552"/>
          </a:xfrm>
          <a:prstGeom prst="roundRect">
            <a:avLst/>
          </a:prstGeom>
          <a:solidFill>
            <a:srgbClr val="BFEEEB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sz="1050" b="0" i="0" u="none" strike="noStrike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フルスケール生産</a:t>
            </a:r>
          </a:p>
        </p:txBody>
      </p:sp>
      <p:sp>
        <p:nvSpPr>
          <p:cNvPr id="25" name="AutoShape 166">
            <a:extLst>
              <a:ext uri="{FF2B5EF4-FFF2-40B4-BE49-F238E27FC236}">
                <a16:creationId xmlns:a16="http://schemas.microsoft.com/office/drawing/2014/main" id="{7DAF2DFF-3ED0-064D-BE95-8DFE62194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631" y="4530531"/>
            <a:ext cx="1476712" cy="380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sz="1050" b="0" i="0" u="none" strike="noStrike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業績評価</a:t>
            </a:r>
          </a:p>
        </p:txBody>
      </p:sp>
      <p:sp>
        <p:nvSpPr>
          <p:cNvPr id="26" name="AutoShape 166">
            <a:extLst>
              <a:ext uri="{FF2B5EF4-FFF2-40B4-BE49-F238E27FC236}">
                <a16:creationId xmlns:a16="http://schemas.microsoft.com/office/drawing/2014/main" id="{13064671-DCCB-0C4C-873F-3C9918A6B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1899" y="5027543"/>
            <a:ext cx="2160350" cy="304552"/>
          </a:xfrm>
          <a:prstGeom prst="roundRect">
            <a:avLst/>
          </a:prstGeom>
          <a:solidFill>
            <a:srgbClr val="E9F6F2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sz="1050" b="0" i="0" u="none" strike="noStrike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フィードバックの収集</a:t>
            </a:r>
          </a:p>
        </p:txBody>
      </p:sp>
      <p:sp>
        <p:nvSpPr>
          <p:cNvPr id="31" name="AutoShape 166">
            <a:extLst>
              <a:ext uri="{FF2B5EF4-FFF2-40B4-BE49-F238E27FC236}">
                <a16:creationId xmlns:a16="http://schemas.microsoft.com/office/drawing/2014/main" id="{844A244E-6FBE-FE4E-97F2-DD146CD15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8050" y="4530531"/>
            <a:ext cx="1539249" cy="380690"/>
          </a:xfrm>
          <a:prstGeom prst="roundRect">
            <a:avLst/>
          </a:prstGeom>
          <a:solidFill>
            <a:srgbClr val="BFEEEB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sz="1050" b="0" i="0" u="none" strike="noStrike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改善点の特定</a:t>
            </a:r>
          </a:p>
        </p:txBody>
      </p:sp>
      <p:sp>
        <p:nvSpPr>
          <p:cNvPr id="49" name="AutoShape 166">
            <a:extLst>
              <a:ext uri="{FF2B5EF4-FFF2-40B4-BE49-F238E27FC236}">
                <a16:creationId xmlns:a16="http://schemas.microsoft.com/office/drawing/2014/main" id="{DBAA1E9C-162F-1B4A-94C3-85A4D6EEB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6884" y="6032143"/>
            <a:ext cx="1758127" cy="3806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sz="1050" b="0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改善の実施</a:t>
            </a:r>
          </a:p>
        </p:txBody>
      </p:sp>
      <p:sp>
        <p:nvSpPr>
          <p:cNvPr id="50" name="AutoShape 166">
            <a:extLst>
              <a:ext uri="{FF2B5EF4-FFF2-40B4-BE49-F238E27FC236}">
                <a16:creationId xmlns:a16="http://schemas.microsoft.com/office/drawing/2014/main" id="{735EB322-C67E-7E4D-A6EA-DC95F4760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6760" y="6032143"/>
            <a:ext cx="980685" cy="380690"/>
          </a:xfrm>
          <a:prstGeom prst="roundRect">
            <a:avLst/>
          </a:prstGeom>
          <a:solidFill>
            <a:srgbClr val="FFBBAA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sz="1050" b="0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戦略の拡大</a:t>
            </a:r>
            <a:br>
              <a:rPr lang="en-US" altLang="ja-JP" sz="1050" b="0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</a:br>
            <a:r>
              <a:rPr lang="ja-JP" sz="1050" b="0" i="0" u="none" strike="noStrike" dirty="0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縮小</a:t>
            </a:r>
          </a:p>
        </p:txBody>
      </p:sp>
      <p:sp>
        <p:nvSpPr>
          <p:cNvPr id="51" name="AutoShape 166">
            <a:extLst>
              <a:ext uri="{FF2B5EF4-FFF2-40B4-BE49-F238E27FC236}">
                <a16:creationId xmlns:a16="http://schemas.microsoft.com/office/drawing/2014/main" id="{12EF2A75-8C4D-F94A-8DC5-C34184089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7882" y="5588004"/>
            <a:ext cx="2566836" cy="304552"/>
          </a:xfrm>
          <a:prstGeom prst="roundRect">
            <a:avLst/>
          </a:prstGeom>
          <a:solidFill>
            <a:srgbClr val="BFEEEB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sz="1050" b="0" i="0" u="none" strike="noStrike">
                <a:solidFill>
                  <a:srgbClr val="000000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Century Gothic" charset="0"/>
              </a:rPr>
              <a:t>プランの調整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52886F-B031-15BC-4AFB-864EA60DA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980288"/>
              </p:ext>
            </p:extLst>
          </p:nvPr>
        </p:nvGraphicFramePr>
        <p:xfrm>
          <a:off x="256540" y="176704"/>
          <a:ext cx="11643359" cy="698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3986">
                  <a:extLst>
                    <a:ext uri="{9D8B030D-6E8A-4147-A177-3AD203B41FA5}">
                      <a16:colId xmlns:a16="http://schemas.microsoft.com/office/drawing/2014/main" val="684787995"/>
                    </a:ext>
                  </a:extLst>
                </a:gridCol>
                <a:gridCol w="2442411">
                  <a:extLst>
                    <a:ext uri="{9D8B030D-6E8A-4147-A177-3AD203B41FA5}">
                      <a16:colId xmlns:a16="http://schemas.microsoft.com/office/drawing/2014/main" val="1194938607"/>
                    </a:ext>
                  </a:extLst>
                </a:gridCol>
                <a:gridCol w="1636962">
                  <a:extLst>
                    <a:ext uri="{9D8B030D-6E8A-4147-A177-3AD203B41FA5}">
                      <a16:colId xmlns:a16="http://schemas.microsoft.com/office/drawing/2014/main" val="2473674201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u="none" strike="noStrike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  プロセス</a:t>
                      </a:r>
                    </a:p>
                  </a:txBody>
                  <a:tcPr marL="0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作成者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日付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599544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30091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B1A6A92-093F-D12D-1463-7DF276FF0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109224"/>
              </p:ext>
            </p:extLst>
          </p:nvPr>
        </p:nvGraphicFramePr>
        <p:xfrm>
          <a:off x="256539" y="993915"/>
          <a:ext cx="11643361" cy="55230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0557">
                  <a:extLst>
                    <a:ext uri="{9D8B030D-6E8A-4147-A177-3AD203B41FA5}">
                      <a16:colId xmlns:a16="http://schemas.microsoft.com/office/drawing/2014/main" val="1813438521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200652269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868603936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598991559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782260639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4048945838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121555181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2939013652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2448151105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245612646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929840698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1982056509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2717203584"/>
                    </a:ext>
                  </a:extLst>
                </a:gridCol>
              </a:tblGrid>
              <a:tr h="2773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u="none" strike="noStrike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977211"/>
                  </a:ext>
                </a:extLst>
              </a:tr>
              <a:tr h="104913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00584" marR="6252" marT="6252" marB="0" anchor="ctr">
                    <a:lnL w="381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431629"/>
                  </a:ext>
                </a:extLst>
              </a:tr>
              <a:tr h="104913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00584" marR="6252" marT="6252" marB="0" anchor="ctr">
                    <a:lnL w="381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487206"/>
                  </a:ext>
                </a:extLst>
              </a:tr>
              <a:tr h="104913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00584" marR="6252" marT="6252" marB="0" anchor="ctr">
                    <a:lnL w="381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6905"/>
                  </a:ext>
                </a:extLst>
              </a:tr>
              <a:tr h="104913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00584" marR="6252" marT="6252" marB="0" anchor="ctr">
                    <a:lnL w="381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768573"/>
                  </a:ext>
                </a:extLst>
              </a:tr>
              <a:tr h="104913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00584" marR="6252" marT="6252" marB="0" anchor="ctr">
                    <a:lnL w="381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54493"/>
                  </a:ext>
                </a:extLst>
              </a:tr>
            </a:tbl>
          </a:graphicData>
        </a:graphic>
      </p:graphicFrame>
      <p:sp>
        <p:nvSpPr>
          <p:cNvPr id="10" name="AutoShape 166">
            <a:extLst>
              <a:ext uri="{FF2B5EF4-FFF2-40B4-BE49-F238E27FC236}">
                <a16:creationId xmlns:a16="http://schemas.microsoft.com/office/drawing/2014/main" id="{167F66E9-7EFB-5041-B14D-B7385845D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4399" y="1347537"/>
            <a:ext cx="1340268" cy="380690"/>
          </a:xfrm>
          <a:prstGeom prst="roundRect">
            <a:avLst/>
          </a:prstGeom>
          <a:solidFill>
            <a:srgbClr val="EDF2A9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050" b="0" i="0" u="none" strike="noStrike" dirty="0">
              <a:solidFill>
                <a:srgbClr val="000000"/>
              </a:solidFill>
              <a:latin typeface="MS PGothic" panose="020B0600070205080204" pitchFamily="34" charset="-128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11" name="AutoShape 166">
            <a:extLst>
              <a:ext uri="{FF2B5EF4-FFF2-40B4-BE49-F238E27FC236}">
                <a16:creationId xmlns:a16="http://schemas.microsoft.com/office/drawing/2014/main" id="{F80DE6D0-245B-E840-9C88-05F8B9130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86" y="1844549"/>
            <a:ext cx="1179663" cy="380690"/>
          </a:xfrm>
          <a:prstGeom prst="roundRect">
            <a:avLst/>
          </a:prstGeom>
          <a:solidFill>
            <a:srgbClr val="E9F6F2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050" b="0" i="0" u="none" strike="noStrike" dirty="0">
              <a:solidFill>
                <a:srgbClr val="000000"/>
              </a:solidFill>
              <a:latin typeface="MS PGothic" panose="020B0600070205080204" pitchFamily="34" charset="-128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12" name="AutoShape 166">
            <a:extLst>
              <a:ext uri="{FF2B5EF4-FFF2-40B4-BE49-F238E27FC236}">
                <a16:creationId xmlns:a16="http://schemas.microsoft.com/office/drawing/2014/main" id="{629A284A-8BAD-3441-A5FD-61D9723A5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5374" y="1347537"/>
            <a:ext cx="1070226" cy="380690"/>
          </a:xfrm>
          <a:prstGeom prst="roundRect">
            <a:avLst/>
          </a:prstGeom>
          <a:solidFill>
            <a:srgbClr val="BFEEEB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050" b="0" i="0" u="none" strike="noStrike" dirty="0">
              <a:solidFill>
                <a:srgbClr val="000000"/>
              </a:solidFill>
              <a:latin typeface="MS PGothic" panose="020B0600070205080204" pitchFamily="34" charset="-128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13" name="AutoShape 166">
            <a:extLst>
              <a:ext uri="{FF2B5EF4-FFF2-40B4-BE49-F238E27FC236}">
                <a16:creationId xmlns:a16="http://schemas.microsoft.com/office/drawing/2014/main" id="{5E062EE6-0660-D543-8A42-0756A8EEA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646" y="2859723"/>
            <a:ext cx="1179666" cy="3806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050" b="0" i="0" u="none" strike="noStrike" dirty="0">
              <a:solidFill>
                <a:srgbClr val="000000"/>
              </a:solidFill>
              <a:latin typeface="MS PGothic" panose="020B0600070205080204" pitchFamily="34" charset="-128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14" name="AutoShape 166">
            <a:extLst>
              <a:ext uri="{FF2B5EF4-FFF2-40B4-BE49-F238E27FC236}">
                <a16:creationId xmlns:a16="http://schemas.microsoft.com/office/drawing/2014/main" id="{D1E85908-B032-1344-945A-B8DDBBF5D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3749" y="2859723"/>
            <a:ext cx="1293369" cy="380690"/>
          </a:xfrm>
          <a:prstGeom prst="roundRect">
            <a:avLst/>
          </a:prstGeom>
          <a:solidFill>
            <a:srgbClr val="FFBBAA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050" b="0" i="0" u="none" strike="noStrike" dirty="0">
              <a:solidFill>
                <a:srgbClr val="000000"/>
              </a:solidFill>
              <a:latin typeface="MS PGothic" panose="020B0600070205080204" pitchFamily="34" charset="-128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15" name="AutoShape 166">
            <a:extLst>
              <a:ext uri="{FF2B5EF4-FFF2-40B4-BE49-F238E27FC236}">
                <a16:creationId xmlns:a16="http://schemas.microsoft.com/office/drawing/2014/main" id="{A5DB0657-8F4D-7441-AC92-993573223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646" y="2415585"/>
            <a:ext cx="1679955" cy="304552"/>
          </a:xfrm>
          <a:prstGeom prst="roundRect">
            <a:avLst/>
          </a:prstGeom>
          <a:solidFill>
            <a:srgbClr val="BFEEEB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050" b="0" i="0" u="none" strike="noStrike" dirty="0">
              <a:solidFill>
                <a:srgbClr val="000000"/>
              </a:solidFill>
              <a:latin typeface="MS PGothic" panose="020B0600070205080204" pitchFamily="34" charset="-128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16" name="AutoShape 166">
            <a:extLst>
              <a:ext uri="{FF2B5EF4-FFF2-40B4-BE49-F238E27FC236}">
                <a16:creationId xmlns:a16="http://schemas.microsoft.com/office/drawing/2014/main" id="{C3092A46-ECF2-C542-AB67-AE7D56E96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456" y="3927771"/>
            <a:ext cx="1183929" cy="380690"/>
          </a:xfrm>
          <a:prstGeom prst="roundRect">
            <a:avLst/>
          </a:prstGeom>
          <a:solidFill>
            <a:srgbClr val="FFBBAA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050" b="0" i="0" u="none" strike="noStrike" dirty="0">
              <a:solidFill>
                <a:srgbClr val="000000"/>
              </a:solidFill>
              <a:latin typeface="MS PGothic" panose="020B0600070205080204" pitchFamily="34" charset="-128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17" name="AutoShape 166">
            <a:extLst>
              <a:ext uri="{FF2B5EF4-FFF2-40B4-BE49-F238E27FC236}">
                <a16:creationId xmlns:a16="http://schemas.microsoft.com/office/drawing/2014/main" id="{7F0DAA80-0B95-0449-8DB1-5DCCEE75D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3560" y="3927771"/>
            <a:ext cx="1836296" cy="380690"/>
          </a:xfrm>
          <a:prstGeom prst="roundRect">
            <a:avLst/>
          </a:prstGeom>
          <a:solidFill>
            <a:srgbClr val="EDF2A9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050" b="0" i="0" u="none" strike="noStrike" dirty="0">
              <a:solidFill>
                <a:srgbClr val="000000"/>
              </a:solidFill>
              <a:latin typeface="MS PGothic" panose="020B0600070205080204" pitchFamily="34" charset="-128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24" name="AutoShape 166">
            <a:extLst>
              <a:ext uri="{FF2B5EF4-FFF2-40B4-BE49-F238E27FC236}">
                <a16:creationId xmlns:a16="http://schemas.microsoft.com/office/drawing/2014/main" id="{EBD618C5-55BF-1E4A-AB6D-1AB4B2F33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456" y="3473058"/>
            <a:ext cx="2160350" cy="304552"/>
          </a:xfrm>
          <a:prstGeom prst="roundRect">
            <a:avLst/>
          </a:prstGeom>
          <a:solidFill>
            <a:srgbClr val="BFEEEB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050" b="0" i="0" u="none" strike="noStrike" dirty="0">
              <a:solidFill>
                <a:srgbClr val="000000"/>
              </a:solidFill>
              <a:latin typeface="MS PGothic" panose="020B0600070205080204" pitchFamily="34" charset="-128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25" name="AutoShape 166">
            <a:extLst>
              <a:ext uri="{FF2B5EF4-FFF2-40B4-BE49-F238E27FC236}">
                <a16:creationId xmlns:a16="http://schemas.microsoft.com/office/drawing/2014/main" id="{7DAF2DFF-3ED0-064D-BE95-8DFE62194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0631" y="4530531"/>
            <a:ext cx="1476712" cy="380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050" b="0" i="0" u="none" strike="noStrike" dirty="0">
              <a:solidFill>
                <a:srgbClr val="000000"/>
              </a:solidFill>
              <a:latin typeface="MS PGothic" panose="020B0600070205080204" pitchFamily="34" charset="-128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26" name="AutoShape 166">
            <a:extLst>
              <a:ext uri="{FF2B5EF4-FFF2-40B4-BE49-F238E27FC236}">
                <a16:creationId xmlns:a16="http://schemas.microsoft.com/office/drawing/2014/main" id="{13064671-DCCB-0C4C-873F-3C9918A6B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1899" y="5027543"/>
            <a:ext cx="2160350" cy="304552"/>
          </a:xfrm>
          <a:prstGeom prst="roundRect">
            <a:avLst/>
          </a:prstGeom>
          <a:solidFill>
            <a:srgbClr val="E9F6F2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050" b="0" i="0" u="none" strike="noStrike" dirty="0">
              <a:solidFill>
                <a:srgbClr val="000000"/>
              </a:solidFill>
              <a:latin typeface="MS PGothic" panose="020B0600070205080204" pitchFamily="34" charset="-128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31" name="AutoShape 166">
            <a:extLst>
              <a:ext uri="{FF2B5EF4-FFF2-40B4-BE49-F238E27FC236}">
                <a16:creationId xmlns:a16="http://schemas.microsoft.com/office/drawing/2014/main" id="{844A244E-6FBE-FE4E-97F2-DD146CD15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8050" y="4530531"/>
            <a:ext cx="1539249" cy="380690"/>
          </a:xfrm>
          <a:prstGeom prst="roundRect">
            <a:avLst/>
          </a:prstGeom>
          <a:solidFill>
            <a:srgbClr val="BFEEEB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050" b="0" i="0" u="none" strike="noStrike" dirty="0">
              <a:solidFill>
                <a:srgbClr val="000000"/>
              </a:solidFill>
              <a:latin typeface="MS PGothic" panose="020B0600070205080204" pitchFamily="34" charset="-128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49" name="AutoShape 166">
            <a:extLst>
              <a:ext uri="{FF2B5EF4-FFF2-40B4-BE49-F238E27FC236}">
                <a16:creationId xmlns:a16="http://schemas.microsoft.com/office/drawing/2014/main" id="{DBAA1E9C-162F-1B4A-94C3-85A4D6EEB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6884" y="6032143"/>
            <a:ext cx="1758127" cy="3806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050" b="0" i="0" u="none" strike="noStrike" dirty="0">
              <a:solidFill>
                <a:srgbClr val="000000"/>
              </a:solidFill>
              <a:latin typeface="MS PGothic" panose="020B0600070205080204" pitchFamily="34" charset="-128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50" name="AutoShape 166">
            <a:extLst>
              <a:ext uri="{FF2B5EF4-FFF2-40B4-BE49-F238E27FC236}">
                <a16:creationId xmlns:a16="http://schemas.microsoft.com/office/drawing/2014/main" id="{735EB322-C67E-7E4D-A6EA-DC95F4760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6760" y="6032143"/>
            <a:ext cx="980685" cy="380690"/>
          </a:xfrm>
          <a:prstGeom prst="roundRect">
            <a:avLst/>
          </a:prstGeom>
          <a:solidFill>
            <a:srgbClr val="FFBBAA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050" b="0" i="0" u="none" strike="noStrike" dirty="0">
              <a:solidFill>
                <a:srgbClr val="000000"/>
              </a:solidFill>
              <a:latin typeface="MS PGothic" panose="020B0600070205080204" pitchFamily="34" charset="-128"/>
              <a:ea typeface="MS PGothic" panose="020B0600070205080204" pitchFamily="34" charset="-128"/>
              <a:cs typeface="Century Gothic" charset="0"/>
            </a:endParaRPr>
          </a:p>
        </p:txBody>
      </p:sp>
      <p:sp>
        <p:nvSpPr>
          <p:cNvPr id="51" name="AutoShape 166">
            <a:extLst>
              <a:ext uri="{FF2B5EF4-FFF2-40B4-BE49-F238E27FC236}">
                <a16:creationId xmlns:a16="http://schemas.microsoft.com/office/drawing/2014/main" id="{12EF2A75-8C4D-F94A-8DC5-C34184089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7882" y="5588004"/>
            <a:ext cx="2566836" cy="304552"/>
          </a:xfrm>
          <a:prstGeom prst="roundRect">
            <a:avLst/>
          </a:prstGeom>
          <a:solidFill>
            <a:srgbClr val="BFEEEB"/>
          </a:solidFill>
          <a:ln w="19050">
            <a:solidFill>
              <a:srgbClr val="AEC5C6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54864" tIns="18288" rIns="54864" bIns="18288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050" b="0" i="0" u="none" strike="noStrike" dirty="0">
              <a:solidFill>
                <a:srgbClr val="000000"/>
              </a:solidFill>
              <a:latin typeface="MS PGothic" panose="020B0600070205080204" pitchFamily="34" charset="-128"/>
              <a:ea typeface="MS PGothic" panose="020B0600070205080204" pitchFamily="34" charset="-128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98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52886F-B031-15BC-4AFB-864EA60DA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851063"/>
              </p:ext>
            </p:extLst>
          </p:nvPr>
        </p:nvGraphicFramePr>
        <p:xfrm>
          <a:off x="256540" y="176704"/>
          <a:ext cx="11643359" cy="698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3986">
                  <a:extLst>
                    <a:ext uri="{9D8B030D-6E8A-4147-A177-3AD203B41FA5}">
                      <a16:colId xmlns:a16="http://schemas.microsoft.com/office/drawing/2014/main" val="684787995"/>
                    </a:ext>
                  </a:extLst>
                </a:gridCol>
                <a:gridCol w="2442411">
                  <a:extLst>
                    <a:ext uri="{9D8B030D-6E8A-4147-A177-3AD203B41FA5}">
                      <a16:colId xmlns:a16="http://schemas.microsoft.com/office/drawing/2014/main" val="1194938607"/>
                    </a:ext>
                  </a:extLst>
                </a:gridCol>
                <a:gridCol w="1636962">
                  <a:extLst>
                    <a:ext uri="{9D8B030D-6E8A-4147-A177-3AD203B41FA5}">
                      <a16:colId xmlns:a16="http://schemas.microsoft.com/office/drawing/2014/main" val="2473674201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900" u="none" strike="noStrike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  プロセス</a:t>
                      </a:r>
                    </a:p>
                  </a:txBody>
                  <a:tcPr marL="0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作成者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日付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599544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5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E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30091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B1A6A92-093F-D12D-1463-7DF276FF0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773518"/>
              </p:ext>
            </p:extLst>
          </p:nvPr>
        </p:nvGraphicFramePr>
        <p:xfrm>
          <a:off x="256539" y="993915"/>
          <a:ext cx="11643361" cy="55230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0557">
                  <a:extLst>
                    <a:ext uri="{9D8B030D-6E8A-4147-A177-3AD203B41FA5}">
                      <a16:colId xmlns:a16="http://schemas.microsoft.com/office/drawing/2014/main" val="1813438521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200652269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868603936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598991559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782260639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4048945838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121555181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2939013652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2448151105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245612646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3929840698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1982056509"/>
                    </a:ext>
                  </a:extLst>
                </a:gridCol>
                <a:gridCol w="816067">
                  <a:extLst>
                    <a:ext uri="{9D8B030D-6E8A-4147-A177-3AD203B41FA5}">
                      <a16:colId xmlns:a16="http://schemas.microsoft.com/office/drawing/2014/main" val="2717203584"/>
                    </a:ext>
                  </a:extLst>
                </a:gridCol>
              </a:tblGrid>
              <a:tr h="277389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u="none" strike="noStrike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フェーズ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sz="1500" u="none" strike="noStrike" baseline="0">
                          <a:solidFill>
                            <a:srgbClr val="8AB4B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marL="6252" marR="6252" marT="6252" marB="0" anchor="ctr"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977211"/>
                  </a:ext>
                </a:extLst>
              </a:tr>
              <a:tr h="104913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00584" marR="6252" marT="6252" marB="0" anchor="ctr">
                    <a:lnL w="381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431629"/>
                  </a:ext>
                </a:extLst>
              </a:tr>
              <a:tr h="104913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00584" marR="6252" marT="6252" marB="0" anchor="ctr">
                    <a:lnL w="381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487206"/>
                  </a:ext>
                </a:extLst>
              </a:tr>
              <a:tr h="104913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00584" marR="6252" marT="6252" marB="0" anchor="ctr">
                    <a:lnL w="381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6905"/>
                  </a:ext>
                </a:extLst>
              </a:tr>
              <a:tr h="104913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00584" marR="6252" marT="6252" marB="0" anchor="ctr">
                    <a:lnL w="381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768573"/>
                  </a:ext>
                </a:extLst>
              </a:tr>
              <a:tr h="1049130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100584" marR="6252" marT="6252" marB="0" anchor="ctr">
                    <a:lnL w="381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7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6267" marR="6252" marT="6252" marB="0" anchor="ctr">
                    <a:lnL w="12700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4DDD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54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366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37171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これらの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12698</TotalTime>
  <Words>687</Words>
  <Application>Microsoft Office PowerPoint</Application>
  <PresentationFormat>宽屏</PresentationFormat>
  <Paragraphs>263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MS PGothic</vt:lpstr>
      <vt:lpstr>Arial</vt:lpstr>
      <vt:lpstr>Calibri</vt:lpstr>
      <vt:lpstr>Calibri Light</vt:lpstr>
      <vt:lpstr>Century Gothic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c060369</cp:lastModifiedBy>
  <cp:revision>216</cp:revision>
  <cp:lastPrinted>2024-02-20T23:48:17Z</cp:lastPrinted>
  <dcterms:created xsi:type="dcterms:W3CDTF">2021-07-07T23:54:57Z</dcterms:created>
  <dcterms:modified xsi:type="dcterms:W3CDTF">2024-11-12T06:09:37Z</dcterms:modified>
</cp:coreProperties>
</file>