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DBF2A9"/>
    <a:srgbClr val="9AE7BD"/>
    <a:srgbClr val="C9F2DB"/>
    <a:srgbClr val="E4FAF1"/>
    <a:srgbClr val="E5F2CA"/>
    <a:srgbClr val="F2F9E1"/>
    <a:srgbClr val="FFE699"/>
    <a:srgbClr val="FFF2CC"/>
    <a:srgbClr val="FFD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78" autoAdjust="0"/>
    <p:restoredTop sz="96058"/>
  </p:normalViewPr>
  <p:slideViewPr>
    <p:cSldViewPr snapToGrid="0" snapToObjects="1">
      <p:cViewPr varScale="1">
        <p:scale>
          <a:sx n="63" d="100"/>
          <a:sy n="63" d="100"/>
        </p:scale>
        <p:origin x="102" y="106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altLang="ja-JP" smtClean="0"/>
              <a:t>11/12/2024</a:t>
            </a:fld>
            <a:endParaRPr lang="ja-JP" alt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ja-JP"/>
              <a:t>Edit Master text styles</a:t>
            </a:r>
          </a:p>
          <a:p>
            <a:pPr lvl="1"/>
            <a:r>
              <a:rPr lang="en-US" altLang="ja-JP"/>
              <a:t>Second level</a:t>
            </a:r>
            <a:endParaRPr lang="ja-JP" altLang="en-US" dirty="0"/>
          </a:p>
          <a:p>
            <a:pPr lvl="2"/>
            <a:r>
              <a:rPr lang="en-US" altLang="ja-JP"/>
              <a:t>Third level</a:t>
            </a:r>
            <a:endParaRPr lang="ja-JP" altLang="en-US" dirty="0"/>
          </a:p>
          <a:p>
            <a:pPr lvl="3"/>
            <a:r>
              <a:rPr lang="en-US" altLang="ja-JP"/>
              <a:t>Fourth level</a:t>
            </a:r>
            <a:endParaRPr lang="ja-JP" altLang="en-US" dirty="0"/>
          </a:p>
          <a:p>
            <a:pPr lvl="4"/>
            <a:r>
              <a:rPr lang="en-US" altLang="ja-JP"/>
              <a:t>Fifth level</a:t>
            </a:r>
            <a:endParaRPr lang="ja-JP" alt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altLang="ja-JP" smtClean="0"/>
              <a:t>‹#›</a:t>
            </a:fld>
            <a:endParaRPr lang="ja-JP" alt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828828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ja-JP" alt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ja-JP"/>
              <a:t>Образец</a:t>
            </a:r>
            <a:r>
              <a:rPr lang="ja-JP" altLang="en-US"/>
              <a:t> </a:t>
            </a:r>
            <a:r>
              <a:rPr lang="en-US" altLang="ja-JP"/>
              <a:t>заголовка</a:t>
            </a:r>
            <a:endParaRPr lang="ja-JP" alt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ja-JP"/>
              <a:t>Образец</a:t>
            </a:r>
            <a:r>
              <a:rPr lang="ja-JP" altLang="en-US"/>
              <a:t> </a:t>
            </a:r>
            <a:r>
              <a:rPr lang="en-US" altLang="ja-JP"/>
              <a:t>текста</a:t>
            </a:r>
            <a:endParaRPr lang="ja-JP" altLang="en-US"/>
          </a:p>
          <a:p>
            <a:pPr lvl="1"/>
            <a:r>
              <a:rPr lang="en-US" altLang="ja-JP"/>
              <a:t>Второй уровень</a:t>
            </a:r>
            <a:endParaRPr lang="ja-JP" altLang="en-US" dirty="0"/>
          </a:p>
          <a:p>
            <a:pPr lvl="2"/>
            <a:r>
              <a:rPr lang="en-US" altLang="ja-JP"/>
              <a:t>Третий</a:t>
            </a:r>
            <a:r>
              <a:rPr lang="ja-JP" altLang="en-US"/>
              <a:t> </a:t>
            </a:r>
            <a:r>
              <a:rPr lang="en-US" altLang="ja-JP"/>
              <a:t>уровень</a:t>
            </a:r>
            <a:endParaRPr lang="ja-JP" altLang="en-US" dirty="0"/>
          </a:p>
          <a:p>
            <a:pPr lvl="3"/>
            <a:r>
              <a:rPr lang="en-US" altLang="ja-JP"/>
              <a:t>Четвертый</a:t>
            </a:r>
            <a:r>
              <a:rPr lang="ja-JP" altLang="en-US"/>
              <a:t> </a:t>
            </a:r>
            <a:r>
              <a:rPr lang="en-US" altLang="ja-JP"/>
              <a:t>уровень</a:t>
            </a:r>
            <a:endParaRPr lang="ja-JP" altLang="en-US" dirty="0"/>
          </a:p>
          <a:p>
            <a:pPr lvl="4"/>
            <a:r>
              <a:rPr lang="en-US" altLang="ja-JP"/>
              <a:t>Пятый</a:t>
            </a:r>
            <a:r>
              <a:rPr lang="ja-JP" altLang="en-US"/>
              <a:t> </a:t>
            </a:r>
            <a:r>
              <a:rPr lang="en-US" altLang="ja-JP"/>
              <a:t>уровень</a:t>
            </a:r>
            <a:endParaRPr lang="ja-JP"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altLang="ja-JP" smtClean="0"/>
              <a:t>11/12/2024</a:t>
            </a:fld>
            <a:endParaRPr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altLang="ja-JP" smtClean="0"/>
              <a:t>‹#›</a:t>
            </a:fld>
            <a:endParaRPr lang="ja-JP" alt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7821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6000">
              <a:schemeClr val="bg1"/>
            </a:gs>
            <a:gs pos="100000">
              <a:srgbClr val="DBF2A9"/>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en-US" altLang="ja-JP" sz="3200" b="1" dirty="0">
                <a:solidFill>
                  <a:schemeClr val="tx1">
                    <a:lumMod val="65000"/>
                    <a:lumOff val="35000"/>
                  </a:schemeClr>
                </a:solidFill>
                <a:latin typeface="Century Gothic" panose="020B0502020202020204" pitchFamily="34" charset="0"/>
                <a:ea typeface="MS PGothic" panose="020B0600070205080204" pitchFamily="34" charset="-128"/>
              </a:rPr>
              <a:t>PowerPoint </a:t>
            </a:r>
            <a:r>
              <a:rPr lang="ja-JP" altLang="en-US" sz="3200" b="1" dirty="0">
                <a:solidFill>
                  <a:schemeClr val="tx1">
                    <a:lumMod val="65000"/>
                    <a:lumOff val="35000"/>
                  </a:schemeClr>
                </a:solidFill>
                <a:latin typeface="Century Gothic" panose="020B0502020202020204" pitchFamily="34" charset="0"/>
                <a:ea typeface="MS PGothic" panose="020B0600070205080204" pitchFamily="34" charset="-128"/>
              </a:rPr>
              <a:t>形式のシンプルなフローチャート テンプレート</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2454"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3955314"/>
          </a:xfrm>
          <a:prstGeom prst="rect">
            <a:avLst/>
          </a:prstGeom>
          <a:noFill/>
        </p:spPr>
        <p:txBody>
          <a:bodyPr wrap="square" rtlCol="0">
            <a:spAutoFit/>
          </a:bodyPr>
          <a:lstStyle/>
          <a:p>
            <a:pPr algn="l" rtl="0">
              <a:lnSpc>
                <a:spcPct val="150000"/>
              </a:lnSpc>
              <a:spcBef>
                <a:spcPts val="0"/>
              </a:spcBef>
              <a:spcAft>
                <a:spcPts val="0"/>
              </a:spcAft>
            </a:pPr>
            <a:r>
              <a:rPr lang="ja-JP" altLang="en-US" sz="13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a:t>
            </a:r>
            <a:r>
              <a:rPr lang="en-US" altLang="ja-JP" sz="1300" b="1" i="0" u="none" strike="noStrike" dirty="0">
                <a:solidFill>
                  <a:srgbClr val="000000"/>
                </a:solidFill>
                <a:effectLst/>
                <a:latin typeface="Century Gothic" panose="020B0502020202020204" pitchFamily="34" charset="0"/>
                <a:ea typeface="MS PGothic" panose="020B0600070205080204" pitchFamily="34" charset="-128"/>
              </a:rPr>
              <a:t>: </a:t>
            </a: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プレゼンテーションの際に、複雑なアイデアをシンプルにしたり、タスクや意思決定をわかりやすくまとめたりする必要がある場合に、この </a:t>
            </a:r>
            <a:r>
              <a:rPr lang="en-US" altLang="ja-JP" sz="1300" i="0" u="none" strike="noStrike" dirty="0">
                <a:solidFill>
                  <a:srgbClr val="000000"/>
                </a:solidFill>
                <a:effectLst/>
                <a:latin typeface="Century Gothic" panose="020B0502020202020204" pitchFamily="34" charset="0"/>
                <a:ea typeface="MS PGothic" panose="020B0600070205080204" pitchFamily="34" charset="-128"/>
              </a:rPr>
              <a:t>PowerPoint </a:t>
            </a: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形式のシンプルなフローチャート テンプレートが役立ちます。プロセスの基本的なステップと成果が可視化されるため、オーディエンスが内容を把握しやすくなります。</a:t>
            </a:r>
          </a:p>
          <a:p>
            <a:pPr algn="l" rtl="0">
              <a:lnSpc>
                <a:spcPct val="150000"/>
              </a:lnSpc>
              <a:spcBef>
                <a:spcPts val="0"/>
              </a:spcBef>
              <a:spcAft>
                <a:spcPts val="0"/>
              </a:spcAft>
            </a:pP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altLang="en-US" sz="1300" b="1" i="0" u="none" strike="noStrike" dirty="0">
                <a:solidFill>
                  <a:srgbClr val="000000"/>
                </a:solidFill>
                <a:effectLst/>
                <a:latin typeface="Century Gothic" panose="020B0502020202020204" pitchFamily="34" charset="0"/>
                <a:ea typeface="MS PGothic" panose="020B0600070205080204" pitchFamily="34" charset="-128"/>
              </a:rPr>
              <a:t>注目すべきテンプレート機能</a:t>
            </a:r>
            <a:r>
              <a:rPr lang="en-US" altLang="ja-JP" sz="1300" b="1" i="0" u="none" strike="noStrike" dirty="0">
                <a:solidFill>
                  <a:srgbClr val="000000"/>
                </a:solidFill>
                <a:effectLst/>
                <a:latin typeface="Century Gothic" panose="020B0502020202020204" pitchFamily="34" charset="0"/>
                <a:ea typeface="MS PGothic" panose="020B0600070205080204" pitchFamily="34" charset="-128"/>
              </a:rPr>
              <a:t>: </a:t>
            </a: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この </a:t>
            </a:r>
            <a:r>
              <a:rPr lang="en-US" altLang="ja-JP" sz="1300" i="0" u="none" strike="noStrike" dirty="0">
                <a:solidFill>
                  <a:srgbClr val="000000"/>
                </a:solidFill>
                <a:effectLst/>
                <a:latin typeface="Century Gothic" panose="020B0502020202020204" pitchFamily="34" charset="0"/>
                <a:ea typeface="MS PGothic" panose="020B0600070205080204" pitchFamily="34" charset="-128"/>
              </a:rPr>
              <a:t>PowerPoint </a:t>
            </a:r>
            <a:r>
              <a:rPr lang="ja-JP" altLang="en-US" sz="1300" i="0" u="none" strike="noStrike" dirty="0">
                <a:solidFill>
                  <a:srgbClr val="000000"/>
                </a:solidFill>
                <a:effectLst/>
                <a:latin typeface="Century Gothic" panose="020B0502020202020204" pitchFamily="34" charset="0"/>
                <a:ea typeface="MS PGothic" panose="020B0600070205080204" pitchFamily="34" charset="-128"/>
              </a:rPr>
              <a:t>形式のシンプルなフローチャート テンプレートは、明確でわかりやすいレイアウトとカスタマイズ可能なデザインが特長で、特定のニーズに合わせた調整も簡単です。ユーザーフレンドリーなインターフェイスにより、使用経験のないユーザーでも効果的なフローチャートを作成できます。</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1883" y="1592478"/>
            <a:ext cx="6794859" cy="382210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DBF2A9"/>
            </a:gs>
          </a:gsLst>
          <a:lin ang="2700000" scaled="0"/>
        </a:gra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719478257"/>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rtl="0" fontAlgn="ctr"/>
                      <a:r>
                        <a:rPr lang="ja-JP" altLang="en-US" sz="900" u="none" strike="noStrike" baseline="0" dirty="0">
                          <a:solidFill>
                            <a:schemeClr val="tx1">
                              <a:lumMod val="65000"/>
                              <a:lumOff val="35000"/>
                            </a:schemeClr>
                          </a:solidFill>
                          <a:effectLst/>
                          <a:latin typeface="Century Gothic" panose="020B0502020202020204" pitchFamily="34" charset="0"/>
                          <a:ea typeface="MS PGothic" panose="020B0600070205080204" pitchFamily="34" charset="-128"/>
                        </a:rPr>
                        <a:t>   プロセス</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baseline="0" dirty="0">
                          <a:solidFill>
                            <a:schemeClr val="tx1">
                              <a:lumMod val="65000"/>
                              <a:lumOff val="35000"/>
                            </a:schemeClr>
                          </a:solidFill>
                          <a:effectLst/>
                          <a:latin typeface="Century Gothic" panose="020B0502020202020204" pitchFamily="34" charset="0"/>
                          <a:ea typeface="MS PGothic" panose="020B0600070205080204" pitchFamily="34" charset="-128"/>
                        </a:rPr>
                        <a:t>作成者</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baseline="0" dirty="0">
                          <a:solidFill>
                            <a:schemeClr val="tx1">
                              <a:lumMod val="65000"/>
                              <a:lumOff val="35000"/>
                            </a:schemeClr>
                          </a:solidFill>
                          <a:effectLst/>
                          <a:latin typeface="Century Gothic" panose="020B0502020202020204" pitchFamily="34" charset="0"/>
                          <a:ea typeface="MS PGothic" panose="020B0600070205080204" pitchFamily="34" charset="-128"/>
                        </a:rPr>
                        <a:t>日付</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rtl="0" fontAlgn="ctr"/>
                      <a:r>
                        <a:rPr lang="ja-JP" altLang="en-US" sz="1800" u="none" strike="noStrike" baseline="0" dirty="0">
                          <a:effectLst/>
                          <a:latin typeface="Century Gothic" panose="020B0502020202020204" pitchFamily="34" charset="0"/>
                          <a:ea typeface="MS PGothic" panose="020B0600070205080204" pitchFamily="34" charset="-128"/>
                        </a:rPr>
                        <a:t>プロセス タイトル</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altLang="ja-JP" sz="1300" b="0" i="0" u="none" strike="noStrike" baseline="0" dirty="0">
                          <a:solidFill>
                            <a:schemeClr val="tx1"/>
                          </a:solidFill>
                          <a:effectLst/>
                          <a:latin typeface="Century Gothic" panose="020B0502020202020204" pitchFamily="34" charset="0"/>
                          <a:ea typeface="MS PGothic" panose="020B0600070205080204" pitchFamily="34" charset="-128"/>
                        </a:rPr>
                        <a:t>Leigh Gibbs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fontAlgn="ctr"/>
                      <a:r>
                        <a:rPr lang="en-US" altLang="ja-JP" sz="1300" u="none" strike="noStrike" baseline="0" dirty="0">
                          <a:solidFill>
                            <a:schemeClr val="tx1"/>
                          </a:solidFill>
                          <a:effectLst/>
                          <a:latin typeface="Century Gothic" panose="020B0502020202020204" pitchFamily="34" charset="0"/>
                          <a:ea typeface="MS PGothic" panose="020B0600070205080204" pitchFamily="34" charset="-128"/>
                        </a:rPr>
                        <a:t>0000/00/00 </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
        <p:nvSpPr>
          <p:cNvPr id="8"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2183601" y="1575238"/>
            <a:ext cx="1890213" cy="901877"/>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プロセスの</a:t>
            </a:r>
          </a:p>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開始。</a:t>
            </a:r>
          </a:p>
        </p:txBody>
      </p:sp>
      <p:cxnSp>
        <p:nvCxnSpPr>
          <p:cNvPr id="9" name="Straight Arrow Connector 8">
            <a:extLst>
              <a:ext uri="{FF2B5EF4-FFF2-40B4-BE49-F238E27FC236}">
                <a16:creationId xmlns:a16="http://schemas.microsoft.com/office/drawing/2014/main" id="{D09E6CEE-9896-AACC-3EE1-B59002FAA63D}"/>
              </a:ext>
            </a:extLst>
          </p:cNvPr>
          <p:cNvCxnSpPr/>
          <p:nvPr/>
        </p:nvCxnSpPr>
        <p:spPr>
          <a:xfrm>
            <a:off x="3128708" y="2558125"/>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Text Box 174">
            <a:extLst>
              <a:ext uri="{FF2B5EF4-FFF2-40B4-BE49-F238E27FC236}">
                <a16:creationId xmlns:a16="http://schemas.microsoft.com/office/drawing/2014/main" id="{727CCDBD-B318-1849-944B-2525A524874A}"/>
              </a:ext>
            </a:extLst>
          </p:cNvPr>
          <p:cNvSpPr txBox="1">
            <a:spLocks noChangeArrowheads="1"/>
          </p:cNvSpPr>
          <p:nvPr/>
        </p:nvSpPr>
        <p:spPr bwMode="auto">
          <a:xfrm>
            <a:off x="326090" y="1814991"/>
            <a:ext cx="1586058"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楕円</a:t>
            </a:r>
            <a:r>
              <a:rPr lang="en-US" altLang="ja-JP"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 </a:t>
            </a:r>
          </a:p>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開始</a:t>
            </a:r>
            <a:r>
              <a:rPr lang="en-US" altLang="ja-JP"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a:t>
            </a: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終了</a:t>
            </a:r>
          </a:p>
        </p:txBody>
      </p:sp>
      <p:sp>
        <p:nvSpPr>
          <p:cNvPr id="19"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2199622" y="3220039"/>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顧客の注文の詳細を入力する。</a:t>
            </a:r>
          </a:p>
        </p:txBody>
      </p:sp>
      <p:sp>
        <p:nvSpPr>
          <p:cNvPr id="20" name="Text Box 174">
            <a:extLst>
              <a:ext uri="{FF2B5EF4-FFF2-40B4-BE49-F238E27FC236}">
                <a16:creationId xmlns:a16="http://schemas.microsoft.com/office/drawing/2014/main" id="{3EB4E3C1-5C75-CC43-AB39-8F1335C3B1A5}"/>
              </a:ext>
            </a:extLst>
          </p:cNvPr>
          <p:cNvSpPr txBox="1">
            <a:spLocks noChangeArrowheads="1"/>
          </p:cNvSpPr>
          <p:nvPr/>
        </p:nvSpPr>
        <p:spPr bwMode="auto">
          <a:xfrm>
            <a:off x="358132" y="3441812"/>
            <a:ext cx="126564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四角形</a:t>
            </a:r>
            <a:r>
              <a:rPr lang="en-US" altLang="ja-JP"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 </a:t>
            </a:r>
          </a:p>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プロセス ステップ</a:t>
            </a:r>
          </a:p>
        </p:txBody>
      </p:sp>
      <p:sp>
        <p:nvSpPr>
          <p:cNvPr id="21" name="AutoShape 169">
            <a:extLst>
              <a:ext uri="{FF2B5EF4-FFF2-40B4-BE49-F238E27FC236}">
                <a16:creationId xmlns:a16="http://schemas.microsoft.com/office/drawing/2014/main" id="{31C08950-B90B-AB4E-9780-EBCC5AEC8D78}"/>
              </a:ext>
            </a:extLst>
          </p:cNvPr>
          <p:cNvSpPr>
            <a:spLocks noChangeArrowheads="1"/>
          </p:cNvSpPr>
          <p:nvPr/>
        </p:nvSpPr>
        <p:spPr bwMode="auto">
          <a:xfrm>
            <a:off x="5500805" y="4886828"/>
            <a:ext cx="3051060" cy="901877"/>
          </a:xfrm>
          <a:prstGeom prst="flowChartInputOutput">
            <a:avLst/>
          </a:prstGeom>
          <a:solidFill>
            <a:schemeClr val="bg2"/>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既存の顧客プロファイルを取得する。</a:t>
            </a:r>
          </a:p>
        </p:txBody>
      </p:sp>
      <p:sp>
        <p:nvSpPr>
          <p:cNvPr id="22"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1719899" y="4650270"/>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顧客情報が揃っているか？</a:t>
            </a:r>
          </a:p>
        </p:txBody>
      </p:sp>
      <p:sp>
        <p:nvSpPr>
          <p:cNvPr id="23"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1067131" y="5108601"/>
            <a:ext cx="75819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いいえ</a:t>
            </a:r>
          </a:p>
        </p:txBody>
      </p:sp>
      <p:sp>
        <p:nvSpPr>
          <p:cNvPr id="27"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4546411" y="5108601"/>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はい</a:t>
            </a:r>
          </a:p>
        </p:txBody>
      </p:sp>
      <p:cxnSp>
        <p:nvCxnSpPr>
          <p:cNvPr id="28" name="Straight Arrow Connector 27">
            <a:extLst>
              <a:ext uri="{FF2B5EF4-FFF2-40B4-BE49-F238E27FC236}">
                <a16:creationId xmlns:a16="http://schemas.microsoft.com/office/drawing/2014/main" id="{7CF417C9-4B0E-1147-8CDA-FA1CDB44F81C}"/>
              </a:ext>
            </a:extLst>
          </p:cNvPr>
          <p:cNvCxnSpPr/>
          <p:nvPr/>
        </p:nvCxnSpPr>
        <p:spPr>
          <a:xfrm flipV="1">
            <a:off x="5202941" y="5334990"/>
            <a:ext cx="369057" cy="55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67">
            <a:extLst>
              <a:ext uri="{FF2B5EF4-FFF2-40B4-BE49-F238E27FC236}">
                <a16:creationId xmlns:a16="http://schemas.microsoft.com/office/drawing/2014/main" id="{B555CD56-B157-5240-838C-E5F4233191DD}"/>
              </a:ext>
            </a:extLst>
          </p:cNvPr>
          <p:cNvCxnSpPr>
            <a:stCxn id="23" idx="0"/>
          </p:cNvCxnSpPr>
          <p:nvPr/>
        </p:nvCxnSpPr>
        <p:spPr>
          <a:xfrm rot="5400000" flipH="1" flipV="1">
            <a:off x="920414" y="4052785"/>
            <a:ext cx="1581631" cy="530003"/>
          </a:xfrm>
          <a:prstGeom prst="curvedConnector3">
            <a:avLst>
              <a:gd name="adj1" fmla="val 100603"/>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AutoShape 166">
            <a:extLst>
              <a:ext uri="{FF2B5EF4-FFF2-40B4-BE49-F238E27FC236}">
                <a16:creationId xmlns:a16="http://schemas.microsoft.com/office/drawing/2014/main" id="{4060487A-16FA-5B41-AF85-D08387B407DD}"/>
              </a:ext>
            </a:extLst>
          </p:cNvPr>
          <p:cNvSpPr>
            <a:spLocks noChangeArrowheads="1"/>
          </p:cNvSpPr>
          <p:nvPr/>
        </p:nvSpPr>
        <p:spPr bwMode="auto">
          <a:xfrm>
            <a:off x="6081228" y="3220039"/>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新しい注文で注文デー</a:t>
            </a:r>
            <a:br>
              <a:rPr lang="en-US" altLang="ja-JP"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b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タベースを更新する。</a:t>
            </a:r>
          </a:p>
        </p:txBody>
      </p:sp>
      <p:cxnSp>
        <p:nvCxnSpPr>
          <p:cNvPr id="32" name="Straight Arrow Connector 31">
            <a:extLst>
              <a:ext uri="{FF2B5EF4-FFF2-40B4-BE49-F238E27FC236}">
                <a16:creationId xmlns:a16="http://schemas.microsoft.com/office/drawing/2014/main" id="{DC938A25-8C3C-4943-B60A-8FC92D610673}"/>
              </a:ext>
            </a:extLst>
          </p:cNvPr>
          <p:cNvCxnSpPr/>
          <p:nvPr/>
        </p:nvCxnSpPr>
        <p:spPr>
          <a:xfrm flipV="1">
            <a:off x="7026335" y="4285197"/>
            <a:ext cx="0" cy="49144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9E43CD6-FCCC-674A-B971-74F2748AD34B}"/>
              </a:ext>
            </a:extLst>
          </p:cNvPr>
          <p:cNvCxnSpPr/>
          <p:nvPr/>
        </p:nvCxnSpPr>
        <p:spPr>
          <a:xfrm>
            <a:off x="3160749" y="4172867"/>
            <a:ext cx="0" cy="36507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4" name="Text Box 174">
            <a:extLst>
              <a:ext uri="{FF2B5EF4-FFF2-40B4-BE49-F238E27FC236}">
                <a16:creationId xmlns:a16="http://schemas.microsoft.com/office/drawing/2014/main" id="{DB1912AE-E158-F745-90C5-EAC591CC5EB0}"/>
              </a:ext>
            </a:extLst>
          </p:cNvPr>
          <p:cNvSpPr txBox="1">
            <a:spLocks noChangeArrowheads="1"/>
          </p:cNvSpPr>
          <p:nvPr/>
        </p:nvSpPr>
        <p:spPr bwMode="auto">
          <a:xfrm>
            <a:off x="2681146" y="6153734"/>
            <a:ext cx="105737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ひし形</a:t>
            </a:r>
            <a:r>
              <a:rPr lang="en-US" altLang="ja-JP"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 </a:t>
            </a:r>
          </a:p>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意思決定</a:t>
            </a:r>
          </a:p>
        </p:txBody>
      </p:sp>
      <p:sp>
        <p:nvSpPr>
          <p:cNvPr id="35" name="Text Box 174">
            <a:extLst>
              <a:ext uri="{FF2B5EF4-FFF2-40B4-BE49-F238E27FC236}">
                <a16:creationId xmlns:a16="http://schemas.microsoft.com/office/drawing/2014/main" id="{56702766-1408-2C48-B6F0-1B692EB35FBA}"/>
              </a:ext>
            </a:extLst>
          </p:cNvPr>
          <p:cNvSpPr txBox="1">
            <a:spLocks noChangeArrowheads="1"/>
          </p:cNvSpPr>
          <p:nvPr/>
        </p:nvSpPr>
        <p:spPr bwMode="auto">
          <a:xfrm>
            <a:off x="6189699" y="6153734"/>
            <a:ext cx="168218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平行四辺形</a:t>
            </a:r>
            <a:r>
              <a:rPr lang="en-US" altLang="ja-JP"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 </a:t>
            </a:r>
          </a:p>
          <a:p>
            <a:pPr algn="l" rtl="0">
              <a:defRPr sz="1000"/>
            </a:pP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インプット</a:t>
            </a:r>
            <a:r>
              <a:rPr lang="en-US" altLang="ja-JP"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a:t>
            </a:r>
            <a:r>
              <a:rPr lang="ja-JP" altLang="en-US" sz="1100" b="0" i="0" u="none" strike="noStrike" dirty="0">
                <a:solidFill>
                  <a:schemeClr val="accent5">
                    <a:lumMod val="75000"/>
                  </a:schemeClr>
                </a:solidFill>
                <a:latin typeface="Century Gothic" panose="020B0502020202020204" pitchFamily="34" charset="0"/>
                <a:ea typeface="MS PGothic" panose="020B0600070205080204" pitchFamily="34" charset="-128"/>
                <a:cs typeface="Century Gothic" charset="0"/>
              </a:rPr>
              <a:t>アウトプット</a:t>
            </a:r>
          </a:p>
        </p:txBody>
      </p:sp>
      <p:sp>
        <p:nvSpPr>
          <p:cNvPr id="36" name="AutoShape 168">
            <a:extLst>
              <a:ext uri="{FF2B5EF4-FFF2-40B4-BE49-F238E27FC236}">
                <a16:creationId xmlns:a16="http://schemas.microsoft.com/office/drawing/2014/main" id="{C5DA71B6-F08A-594A-9CF4-734742AC2EEC}"/>
              </a:ext>
            </a:extLst>
          </p:cNvPr>
          <p:cNvSpPr>
            <a:spLocks noChangeArrowheads="1"/>
          </p:cNvSpPr>
          <p:nvPr/>
        </p:nvSpPr>
        <p:spPr bwMode="auto">
          <a:xfrm>
            <a:off x="5585432" y="1210166"/>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支払いの受領を</a:t>
            </a:r>
            <a:br>
              <a:rPr lang="en-US" altLang="ja-JP"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b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確認する。</a:t>
            </a:r>
          </a:p>
        </p:txBody>
      </p:sp>
      <p:sp>
        <p:nvSpPr>
          <p:cNvPr id="37" name="Text Box 174">
            <a:extLst>
              <a:ext uri="{FF2B5EF4-FFF2-40B4-BE49-F238E27FC236}">
                <a16:creationId xmlns:a16="http://schemas.microsoft.com/office/drawing/2014/main" id="{DF9D333C-35D5-BB4D-9DBA-95530A4C8428}"/>
              </a:ext>
            </a:extLst>
          </p:cNvPr>
          <p:cNvSpPr txBox="1">
            <a:spLocks noChangeArrowheads="1"/>
          </p:cNvSpPr>
          <p:nvPr/>
        </p:nvSpPr>
        <p:spPr bwMode="auto">
          <a:xfrm>
            <a:off x="7842609" y="2207094"/>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はい</a:t>
            </a:r>
          </a:p>
        </p:txBody>
      </p:sp>
      <p:cxnSp>
        <p:nvCxnSpPr>
          <p:cNvPr id="38" name="Straight Arrow Connector 37">
            <a:extLst>
              <a:ext uri="{FF2B5EF4-FFF2-40B4-BE49-F238E27FC236}">
                <a16:creationId xmlns:a16="http://schemas.microsoft.com/office/drawing/2014/main" id="{412ED701-00E6-884F-96FB-F09B8053B9CB}"/>
              </a:ext>
            </a:extLst>
          </p:cNvPr>
          <p:cNvCxnSpPr/>
          <p:nvPr/>
        </p:nvCxnSpPr>
        <p:spPr>
          <a:xfrm>
            <a:off x="8435055" y="2576668"/>
            <a:ext cx="878697" cy="543106"/>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9" name="Text Box 174">
            <a:extLst>
              <a:ext uri="{FF2B5EF4-FFF2-40B4-BE49-F238E27FC236}">
                <a16:creationId xmlns:a16="http://schemas.microsoft.com/office/drawing/2014/main" id="{D0A79C0E-F416-C04E-A910-0D1C03782185}"/>
              </a:ext>
            </a:extLst>
          </p:cNvPr>
          <p:cNvSpPr txBox="1">
            <a:spLocks noChangeArrowheads="1"/>
          </p:cNvSpPr>
          <p:nvPr/>
        </p:nvSpPr>
        <p:spPr bwMode="auto">
          <a:xfrm>
            <a:off x="8492608" y="1687568"/>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Century Gothic" panose="020B0502020202020204" pitchFamily="34" charset="0"/>
                <a:ea typeface="MS PGothic" panose="020B0600070205080204" pitchFamily="34" charset="-128"/>
                <a:cs typeface="Century Gothic" charset="0"/>
              </a:rPr>
              <a:t>いいえ</a:t>
            </a:r>
          </a:p>
        </p:txBody>
      </p:sp>
      <p:cxnSp>
        <p:nvCxnSpPr>
          <p:cNvPr id="40" name="Straight Arrow Connector 39">
            <a:extLst>
              <a:ext uri="{FF2B5EF4-FFF2-40B4-BE49-F238E27FC236}">
                <a16:creationId xmlns:a16="http://schemas.microsoft.com/office/drawing/2014/main" id="{D7DA4712-2EBC-754B-A853-9B67D0184DB3}"/>
              </a:ext>
            </a:extLst>
          </p:cNvPr>
          <p:cNvCxnSpPr/>
          <p:nvPr/>
        </p:nvCxnSpPr>
        <p:spPr>
          <a:xfrm>
            <a:off x="9117096" y="1916730"/>
            <a:ext cx="576748"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F6EAD5BB-F55B-4E40-AEA8-0A1F0E49A1CA}"/>
              </a:ext>
            </a:extLst>
          </p:cNvPr>
          <p:cNvCxnSpPr/>
          <p:nvPr/>
        </p:nvCxnSpPr>
        <p:spPr>
          <a:xfrm flipV="1">
            <a:off x="7026335" y="2726620"/>
            <a:ext cx="0" cy="37911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2" name="AutoShape 167">
            <a:extLst>
              <a:ext uri="{FF2B5EF4-FFF2-40B4-BE49-F238E27FC236}">
                <a16:creationId xmlns:a16="http://schemas.microsoft.com/office/drawing/2014/main" id="{185FA8B9-6C8E-E542-A0AD-8389D944F594}"/>
              </a:ext>
            </a:extLst>
          </p:cNvPr>
          <p:cNvSpPr>
            <a:spLocks noChangeArrowheads="1"/>
          </p:cNvSpPr>
          <p:nvPr/>
        </p:nvSpPr>
        <p:spPr bwMode="auto">
          <a:xfrm>
            <a:off x="9816805" y="1715651"/>
            <a:ext cx="1268846" cy="407196"/>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終了</a:t>
            </a:r>
          </a:p>
        </p:txBody>
      </p:sp>
      <p:sp>
        <p:nvSpPr>
          <p:cNvPr id="4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9185586" y="4886828"/>
            <a:ext cx="2531285" cy="901877"/>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プロセスの</a:t>
            </a:r>
          </a:p>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終</a:t>
            </a:r>
            <a:r>
              <a:rPr lang="ja-JP" altLang="en-US" sz="1300" b="0" i="0" u="none" strike="noStrike">
                <a:solidFill>
                  <a:srgbClr val="000000"/>
                </a:solidFill>
                <a:latin typeface="Century Gothic" panose="020B0502020202020204" pitchFamily="34" charset="0"/>
                <a:ea typeface="MS PGothic" panose="020B0600070205080204" pitchFamily="34" charset="-128"/>
                <a:cs typeface="Century Gothic" charset="0"/>
              </a:rPr>
              <a:t>了、</a:t>
            </a:r>
            <a:br>
              <a:rPr lang="ja-JP" altLang="en-US" sz="1300" b="0" i="0" u="none" strike="noStrike">
                <a:solidFill>
                  <a:srgbClr val="000000"/>
                </a:solidFill>
                <a:latin typeface="Century Gothic" panose="020B0502020202020204" pitchFamily="34" charset="0"/>
                <a:ea typeface="MS PGothic" panose="020B0600070205080204" pitchFamily="34" charset="-128"/>
                <a:cs typeface="Century Gothic" charset="0"/>
              </a:rPr>
            </a:br>
            <a:r>
              <a:rPr lang="ja-JP" altLang="en-US" sz="1300" b="0" i="0" u="none" strike="noStrike">
                <a:solidFill>
                  <a:srgbClr val="000000"/>
                </a:solidFill>
                <a:latin typeface="Century Gothic" panose="020B0502020202020204" pitchFamily="34" charset="0"/>
                <a:ea typeface="MS PGothic" panose="020B0600070205080204" pitchFamily="34" charset="-128"/>
                <a:cs typeface="Century Gothic" charset="0"/>
              </a:rPr>
              <a:t>注文</a:t>
            </a: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完了。</a:t>
            </a:r>
          </a:p>
        </p:txBody>
      </p:sp>
      <p:cxnSp>
        <p:nvCxnSpPr>
          <p:cNvPr id="44" name="Straight Arrow Connector 43">
            <a:extLst>
              <a:ext uri="{FF2B5EF4-FFF2-40B4-BE49-F238E27FC236}">
                <a16:creationId xmlns:a16="http://schemas.microsoft.com/office/drawing/2014/main" id="{6C9ED2C6-D751-0A40-8F06-541327D21E5B}"/>
              </a:ext>
            </a:extLst>
          </p:cNvPr>
          <p:cNvCxnSpPr/>
          <p:nvPr/>
        </p:nvCxnSpPr>
        <p:spPr>
          <a:xfrm>
            <a:off x="10451229" y="4271156"/>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5" name="AutoShape 166">
            <a:extLst>
              <a:ext uri="{FF2B5EF4-FFF2-40B4-BE49-F238E27FC236}">
                <a16:creationId xmlns:a16="http://schemas.microsoft.com/office/drawing/2014/main" id="{48301DC2-953A-F04B-A927-6B1CAD4427C2}"/>
              </a:ext>
            </a:extLst>
          </p:cNvPr>
          <p:cNvSpPr>
            <a:spLocks noChangeArrowheads="1"/>
          </p:cNvSpPr>
          <p:nvPr/>
        </p:nvSpPr>
        <p:spPr bwMode="auto">
          <a:xfrm>
            <a:off x="9506122" y="3220039"/>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注文の出荷を </a:t>
            </a:r>
          </a:p>
          <a:p>
            <a:pPr algn="ctr" rtl="0">
              <a:defRPr sz="1000"/>
            </a:pPr>
            <a:r>
              <a:rPr lang="ja-JP" altLang="en-US" sz="1300" b="0" i="0" u="none" strike="noStrike" dirty="0">
                <a:solidFill>
                  <a:srgbClr val="000000"/>
                </a:solidFill>
                <a:latin typeface="Century Gothic" panose="020B0502020202020204" pitchFamily="34" charset="0"/>
                <a:ea typeface="MS PGothic" panose="020B0600070205080204" pitchFamily="34" charset="-128"/>
                <a:cs typeface="Century Gothic" charset="0"/>
              </a:rPr>
              <a:t>準備する。</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1597193" y="1595116"/>
            <a:ext cx="1890213" cy="901877"/>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cxnSp>
        <p:nvCxnSpPr>
          <p:cNvPr id="9" name="Straight Arrow Connector 8">
            <a:extLst>
              <a:ext uri="{FF2B5EF4-FFF2-40B4-BE49-F238E27FC236}">
                <a16:creationId xmlns:a16="http://schemas.microsoft.com/office/drawing/2014/main" id="{D09E6CEE-9896-AACC-3EE1-B59002FAA63D}"/>
              </a:ext>
            </a:extLst>
          </p:cNvPr>
          <p:cNvCxnSpPr/>
          <p:nvPr/>
        </p:nvCxnSpPr>
        <p:spPr>
          <a:xfrm>
            <a:off x="2542300" y="2578003"/>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9"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1613214" y="3239917"/>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sp>
        <p:nvSpPr>
          <p:cNvPr id="21" name="AutoShape 169">
            <a:extLst>
              <a:ext uri="{FF2B5EF4-FFF2-40B4-BE49-F238E27FC236}">
                <a16:creationId xmlns:a16="http://schemas.microsoft.com/office/drawing/2014/main" id="{31C08950-B90B-AB4E-9780-EBCC5AEC8D78}"/>
              </a:ext>
            </a:extLst>
          </p:cNvPr>
          <p:cNvSpPr>
            <a:spLocks noChangeArrowheads="1"/>
          </p:cNvSpPr>
          <p:nvPr/>
        </p:nvSpPr>
        <p:spPr bwMode="auto">
          <a:xfrm>
            <a:off x="4914397" y="4906706"/>
            <a:ext cx="3051060" cy="901877"/>
          </a:xfrm>
          <a:prstGeom prst="flowChartInputOutput">
            <a:avLst/>
          </a:prstGeom>
          <a:solidFill>
            <a:schemeClr val="bg2"/>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sp>
        <p:nvSpPr>
          <p:cNvPr id="22"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1133491" y="4670148"/>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sp>
        <p:nvSpPr>
          <p:cNvPr id="23"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480723" y="5128479"/>
            <a:ext cx="758192"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MS PGothic" panose="020B0600070205080204" pitchFamily="34" charset="-128"/>
                <a:ea typeface="MS PGothic" panose="020B0600070205080204" pitchFamily="34" charset="-128"/>
                <a:cs typeface="Century Gothic" charset="0"/>
              </a:rPr>
              <a:t>いいえ</a:t>
            </a:r>
          </a:p>
        </p:txBody>
      </p:sp>
      <p:sp>
        <p:nvSpPr>
          <p:cNvPr id="27"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3960003" y="5128479"/>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MS PGothic" panose="020B0600070205080204" pitchFamily="34" charset="-128"/>
                <a:ea typeface="MS PGothic" panose="020B0600070205080204" pitchFamily="34" charset="-128"/>
                <a:cs typeface="Century Gothic" charset="0"/>
              </a:rPr>
              <a:t>はい</a:t>
            </a:r>
          </a:p>
        </p:txBody>
      </p:sp>
      <p:cxnSp>
        <p:nvCxnSpPr>
          <p:cNvPr id="28" name="Straight Arrow Connector 27">
            <a:extLst>
              <a:ext uri="{FF2B5EF4-FFF2-40B4-BE49-F238E27FC236}">
                <a16:creationId xmlns:a16="http://schemas.microsoft.com/office/drawing/2014/main" id="{7CF417C9-4B0E-1147-8CDA-FA1CDB44F81C}"/>
              </a:ext>
            </a:extLst>
          </p:cNvPr>
          <p:cNvCxnSpPr/>
          <p:nvPr/>
        </p:nvCxnSpPr>
        <p:spPr>
          <a:xfrm flipV="1">
            <a:off x="4616533" y="5354868"/>
            <a:ext cx="369057" cy="55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67">
            <a:extLst>
              <a:ext uri="{FF2B5EF4-FFF2-40B4-BE49-F238E27FC236}">
                <a16:creationId xmlns:a16="http://schemas.microsoft.com/office/drawing/2014/main" id="{B555CD56-B157-5240-838C-E5F4233191DD}"/>
              </a:ext>
            </a:extLst>
          </p:cNvPr>
          <p:cNvCxnSpPr>
            <a:stCxn id="23" idx="0"/>
          </p:cNvCxnSpPr>
          <p:nvPr/>
        </p:nvCxnSpPr>
        <p:spPr>
          <a:xfrm rot="5400000" flipH="1" flipV="1">
            <a:off x="334006" y="4072663"/>
            <a:ext cx="1581631" cy="530003"/>
          </a:xfrm>
          <a:prstGeom prst="curvedConnector3">
            <a:avLst>
              <a:gd name="adj1" fmla="val 100603"/>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AutoShape 166">
            <a:extLst>
              <a:ext uri="{FF2B5EF4-FFF2-40B4-BE49-F238E27FC236}">
                <a16:creationId xmlns:a16="http://schemas.microsoft.com/office/drawing/2014/main" id="{4060487A-16FA-5B41-AF85-D08387B407DD}"/>
              </a:ext>
            </a:extLst>
          </p:cNvPr>
          <p:cNvSpPr>
            <a:spLocks noChangeArrowheads="1"/>
          </p:cNvSpPr>
          <p:nvPr/>
        </p:nvSpPr>
        <p:spPr bwMode="auto">
          <a:xfrm>
            <a:off x="5494820" y="3239917"/>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cxnSp>
        <p:nvCxnSpPr>
          <p:cNvPr id="32" name="Straight Arrow Connector 31">
            <a:extLst>
              <a:ext uri="{FF2B5EF4-FFF2-40B4-BE49-F238E27FC236}">
                <a16:creationId xmlns:a16="http://schemas.microsoft.com/office/drawing/2014/main" id="{DC938A25-8C3C-4943-B60A-8FC92D610673}"/>
              </a:ext>
            </a:extLst>
          </p:cNvPr>
          <p:cNvCxnSpPr/>
          <p:nvPr/>
        </p:nvCxnSpPr>
        <p:spPr>
          <a:xfrm flipV="1">
            <a:off x="6439927" y="4305075"/>
            <a:ext cx="0" cy="49144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9E43CD6-FCCC-674A-B971-74F2748AD34B}"/>
              </a:ext>
            </a:extLst>
          </p:cNvPr>
          <p:cNvCxnSpPr/>
          <p:nvPr/>
        </p:nvCxnSpPr>
        <p:spPr>
          <a:xfrm>
            <a:off x="2574341" y="4192746"/>
            <a:ext cx="0" cy="36507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6" name="AutoShape 168">
            <a:extLst>
              <a:ext uri="{FF2B5EF4-FFF2-40B4-BE49-F238E27FC236}">
                <a16:creationId xmlns:a16="http://schemas.microsoft.com/office/drawing/2014/main" id="{C5DA71B6-F08A-594A-9CF4-734742AC2EEC}"/>
              </a:ext>
            </a:extLst>
          </p:cNvPr>
          <p:cNvSpPr>
            <a:spLocks noChangeArrowheads="1"/>
          </p:cNvSpPr>
          <p:nvPr/>
        </p:nvSpPr>
        <p:spPr bwMode="auto">
          <a:xfrm>
            <a:off x="4999024" y="1230044"/>
            <a:ext cx="2881806" cy="1374993"/>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sp>
        <p:nvSpPr>
          <p:cNvPr id="37" name="Text Box 174">
            <a:extLst>
              <a:ext uri="{FF2B5EF4-FFF2-40B4-BE49-F238E27FC236}">
                <a16:creationId xmlns:a16="http://schemas.microsoft.com/office/drawing/2014/main" id="{DF9D333C-35D5-BB4D-9DBA-95530A4C8428}"/>
              </a:ext>
            </a:extLst>
          </p:cNvPr>
          <p:cNvSpPr txBox="1">
            <a:spLocks noChangeArrowheads="1"/>
          </p:cNvSpPr>
          <p:nvPr/>
        </p:nvSpPr>
        <p:spPr bwMode="auto">
          <a:xfrm>
            <a:off x="7256201" y="2226972"/>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MS PGothic" panose="020B0600070205080204" pitchFamily="34" charset="-128"/>
                <a:ea typeface="MS PGothic" panose="020B0600070205080204" pitchFamily="34" charset="-128"/>
                <a:cs typeface="Century Gothic" charset="0"/>
              </a:rPr>
              <a:t>はい</a:t>
            </a:r>
          </a:p>
        </p:txBody>
      </p:sp>
      <p:cxnSp>
        <p:nvCxnSpPr>
          <p:cNvPr id="38" name="Straight Arrow Connector 37">
            <a:extLst>
              <a:ext uri="{FF2B5EF4-FFF2-40B4-BE49-F238E27FC236}">
                <a16:creationId xmlns:a16="http://schemas.microsoft.com/office/drawing/2014/main" id="{412ED701-00E6-884F-96FB-F09B8053B9CB}"/>
              </a:ext>
            </a:extLst>
          </p:cNvPr>
          <p:cNvCxnSpPr/>
          <p:nvPr/>
        </p:nvCxnSpPr>
        <p:spPr>
          <a:xfrm>
            <a:off x="7848647" y="2596546"/>
            <a:ext cx="878697" cy="543106"/>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9" name="Text Box 174">
            <a:extLst>
              <a:ext uri="{FF2B5EF4-FFF2-40B4-BE49-F238E27FC236}">
                <a16:creationId xmlns:a16="http://schemas.microsoft.com/office/drawing/2014/main" id="{D0A79C0E-F416-C04E-A910-0D1C03782185}"/>
              </a:ext>
            </a:extLst>
          </p:cNvPr>
          <p:cNvSpPr txBox="1">
            <a:spLocks noChangeArrowheads="1"/>
          </p:cNvSpPr>
          <p:nvPr/>
        </p:nvSpPr>
        <p:spPr bwMode="auto">
          <a:xfrm>
            <a:off x="7906200" y="1707446"/>
            <a:ext cx="720613" cy="45833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100" b="1" i="0" u="none" strike="noStrike" dirty="0">
                <a:solidFill>
                  <a:schemeClr val="tx1">
                    <a:lumMod val="75000"/>
                    <a:lumOff val="25000"/>
                  </a:schemeClr>
                </a:solidFill>
                <a:latin typeface="MS PGothic" panose="020B0600070205080204" pitchFamily="34" charset="-128"/>
                <a:ea typeface="MS PGothic" panose="020B0600070205080204" pitchFamily="34" charset="-128"/>
                <a:cs typeface="Century Gothic" charset="0"/>
              </a:rPr>
              <a:t>いいえ</a:t>
            </a:r>
          </a:p>
        </p:txBody>
      </p:sp>
      <p:cxnSp>
        <p:nvCxnSpPr>
          <p:cNvPr id="40" name="Straight Arrow Connector 39">
            <a:extLst>
              <a:ext uri="{FF2B5EF4-FFF2-40B4-BE49-F238E27FC236}">
                <a16:creationId xmlns:a16="http://schemas.microsoft.com/office/drawing/2014/main" id="{D7DA4712-2EBC-754B-A853-9B67D0184DB3}"/>
              </a:ext>
            </a:extLst>
          </p:cNvPr>
          <p:cNvCxnSpPr/>
          <p:nvPr/>
        </p:nvCxnSpPr>
        <p:spPr>
          <a:xfrm>
            <a:off x="8530688" y="1936608"/>
            <a:ext cx="576748"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F6EAD5BB-F55B-4E40-AEA8-0A1F0E49A1CA}"/>
              </a:ext>
            </a:extLst>
          </p:cNvPr>
          <p:cNvCxnSpPr/>
          <p:nvPr/>
        </p:nvCxnSpPr>
        <p:spPr>
          <a:xfrm flipV="1">
            <a:off x="6439927" y="2746498"/>
            <a:ext cx="0" cy="37911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2" name="AutoShape 167">
            <a:extLst>
              <a:ext uri="{FF2B5EF4-FFF2-40B4-BE49-F238E27FC236}">
                <a16:creationId xmlns:a16="http://schemas.microsoft.com/office/drawing/2014/main" id="{185FA8B9-6C8E-E542-A0AD-8389D944F594}"/>
              </a:ext>
            </a:extLst>
          </p:cNvPr>
          <p:cNvSpPr>
            <a:spLocks noChangeArrowheads="1"/>
          </p:cNvSpPr>
          <p:nvPr/>
        </p:nvSpPr>
        <p:spPr bwMode="auto">
          <a:xfrm>
            <a:off x="9230397" y="1735529"/>
            <a:ext cx="1268846" cy="407196"/>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rPr>
              <a:t>終了</a:t>
            </a:r>
          </a:p>
        </p:txBody>
      </p:sp>
      <p:sp>
        <p:nvSpPr>
          <p:cNvPr id="4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8599178" y="4906706"/>
            <a:ext cx="2531285" cy="901877"/>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rPr>
              <a:t>終了</a:t>
            </a:r>
          </a:p>
        </p:txBody>
      </p:sp>
      <p:cxnSp>
        <p:nvCxnSpPr>
          <p:cNvPr id="44" name="Straight Arrow Connector 43">
            <a:extLst>
              <a:ext uri="{FF2B5EF4-FFF2-40B4-BE49-F238E27FC236}">
                <a16:creationId xmlns:a16="http://schemas.microsoft.com/office/drawing/2014/main" id="{6C9ED2C6-D751-0A40-8F06-541327D21E5B}"/>
              </a:ext>
            </a:extLst>
          </p:cNvPr>
          <p:cNvCxnSpPr/>
          <p:nvPr/>
        </p:nvCxnSpPr>
        <p:spPr>
          <a:xfrm>
            <a:off x="9864821" y="4291034"/>
            <a:ext cx="0" cy="53356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5" name="AutoShape 166">
            <a:extLst>
              <a:ext uri="{FF2B5EF4-FFF2-40B4-BE49-F238E27FC236}">
                <a16:creationId xmlns:a16="http://schemas.microsoft.com/office/drawing/2014/main" id="{48301DC2-953A-F04B-A927-6B1CAD4427C2}"/>
              </a:ext>
            </a:extLst>
          </p:cNvPr>
          <p:cNvSpPr>
            <a:spLocks noChangeArrowheads="1"/>
          </p:cNvSpPr>
          <p:nvPr/>
        </p:nvSpPr>
        <p:spPr bwMode="auto">
          <a:xfrm>
            <a:off x="8919714" y="3239917"/>
            <a:ext cx="1890213" cy="90987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300" b="0" i="0" u="none" strike="noStrike" dirty="0">
              <a:solidFill>
                <a:srgbClr val="000000"/>
              </a:solidFill>
              <a:latin typeface="MS PGothic" panose="020B0600070205080204" pitchFamily="34" charset="-128"/>
              <a:ea typeface="MS PGothic" panose="020B0600070205080204" pitchFamily="34" charset="-128"/>
              <a:cs typeface="Century Gothic" charset="0"/>
            </a:endParaRPr>
          </a:p>
        </p:txBody>
      </p:sp>
      <p:graphicFrame>
        <p:nvGraphicFramePr>
          <p:cNvPr id="3" name="Table 2">
            <a:extLst>
              <a:ext uri="{FF2B5EF4-FFF2-40B4-BE49-F238E27FC236}">
                <a16:creationId xmlns:a16="http://schemas.microsoft.com/office/drawing/2014/main" id="{D3A076AA-6008-8C94-29CF-7399CD384674}"/>
              </a:ext>
            </a:extLst>
          </p:cNvPr>
          <p:cNvGraphicFramePr>
            <a:graphicFrameLocks noGrp="1"/>
          </p:cNvGraphicFramePr>
          <p:nvPr>
            <p:extLst>
              <p:ext uri="{D42A27DB-BD31-4B8C-83A1-F6EECF244321}">
                <p14:modId xmlns:p14="http://schemas.microsoft.com/office/powerpoint/2010/main" val="3102554259"/>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rtl="0" fontAlgn="ctr"/>
                      <a:r>
                        <a:rPr lang="ja-JP" altLang="en-US" sz="900" u="none" strike="noStrike" baseline="0" dirty="0">
                          <a:solidFill>
                            <a:schemeClr val="tx1">
                              <a:lumMod val="65000"/>
                              <a:lumOff val="35000"/>
                            </a:schemeClr>
                          </a:solidFill>
                          <a:effectLst/>
                          <a:latin typeface="Century Gothic" panose="020B0502020202020204" pitchFamily="34" charset="0"/>
                          <a:ea typeface="MS PGothic" panose="020B0600070205080204" pitchFamily="34" charset="-128"/>
                        </a:rPr>
                        <a:t>   プロセス</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baseline="0" dirty="0">
                          <a:solidFill>
                            <a:schemeClr val="tx1">
                              <a:lumMod val="65000"/>
                              <a:lumOff val="35000"/>
                            </a:schemeClr>
                          </a:solidFill>
                          <a:effectLst/>
                          <a:latin typeface="Century Gothic" panose="020B0502020202020204" pitchFamily="34" charset="0"/>
                          <a:ea typeface="MS PGothic" panose="020B0600070205080204" pitchFamily="34" charset="-128"/>
                        </a:rPr>
                        <a:t>作成者</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ja-JP" altLang="en-US" sz="900" u="none" strike="noStrike" baseline="0" dirty="0">
                          <a:solidFill>
                            <a:schemeClr val="tx1">
                              <a:lumMod val="65000"/>
                              <a:lumOff val="35000"/>
                            </a:schemeClr>
                          </a:solidFill>
                          <a:effectLst/>
                          <a:latin typeface="Century Gothic" panose="020B0502020202020204" pitchFamily="34" charset="0"/>
                          <a:ea typeface="MS PGothic" panose="020B0600070205080204" pitchFamily="34" charset="-128"/>
                        </a:rPr>
                        <a:t>日付</a:t>
                      </a: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ja-JP" altLang="en-US" sz="18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ja-JP" altLang="en-US" sz="1300" b="0" i="0" u="none" strike="noStrike" baseline="0" dirty="0">
                        <a:solidFill>
                          <a:schemeClr val="tx1"/>
                        </a:solidFill>
                        <a:effectLst/>
                        <a:latin typeface="Century Gothic" panose="020B0502020202020204" pitchFamily="34" charset="0"/>
                        <a:ea typeface="MS PGothic" panose="020B0600070205080204" pitchFamily="34"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ja-JP" altLang="en-US" sz="1300" b="0" i="0" u="none" strike="noStrike" baseline="0" dirty="0">
                        <a:solidFill>
                          <a:schemeClr val="tx1"/>
                        </a:solidFill>
                        <a:effectLst/>
                        <a:latin typeface="Century Gothic" panose="020B0502020202020204" pitchFamily="34" charset="0"/>
                        <a:ea typeface="MS PGothic" panose="020B0600070205080204" pitchFamily="34" charset="-128"/>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Tree>
    <p:extLst>
      <p:ext uri="{BB962C8B-B14F-4D97-AF65-F5344CB8AC3E}">
        <p14:creationId xmlns:p14="http://schemas.microsoft.com/office/powerpoint/2010/main" val="500544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71911727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altLang="en-US"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altLang="en-US"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en-US" altLang="ja-JP" sz="1400" b="0" baseline="0" dirty="0">
                          <a:solidFill>
                            <a:schemeClr val="tx1"/>
                          </a:solidFill>
                          <a:effectLst/>
                          <a:latin typeface="Century Gothic" panose="020B0502020202020204" pitchFamily="34" charset="0"/>
                          <a:ea typeface="MS PGothic" panose="020B0600070205080204" pitchFamily="34" charset="-128"/>
                        </a:rPr>
                        <a:t>Smartsheet </a:t>
                      </a:r>
                      <a:r>
                        <a:rPr lang="ja-JP" altLang="en-US" sz="1400" b="0" baseline="0" dirty="0">
                          <a:solidFill>
                            <a:schemeClr val="tx1"/>
                          </a:solidFill>
                          <a:effectLst/>
                          <a:latin typeface="Century Gothic" panose="020B0502020202020204" pitchFamily="34" charset="0"/>
                          <a:ea typeface="MS PGothic" panose="020B0600070205080204" pitchFamily="34" charset="-128"/>
                        </a:rPr>
                        <a:t>がこの </a:t>
                      </a:r>
                      <a:r>
                        <a:rPr lang="en-US" altLang="ja-JP" sz="1400" b="0" baseline="0" dirty="0">
                          <a:solidFill>
                            <a:schemeClr val="tx1"/>
                          </a:solidFill>
                          <a:effectLst/>
                          <a:latin typeface="Century Gothic" panose="020B0502020202020204" pitchFamily="34" charset="0"/>
                          <a:ea typeface="MS PGothic" panose="020B0600070205080204" pitchFamily="34" charset="-128"/>
                        </a:rPr>
                        <a:t>Web </a:t>
                      </a:r>
                      <a:r>
                        <a:rPr lang="ja-JP" altLang="en-US" sz="1400" b="0" baseline="0" dirty="0">
                          <a:solidFill>
                            <a:schemeClr val="tx1"/>
                          </a:solidFill>
                          <a:effectLst/>
                          <a:latin typeface="Century Gothic" panose="020B0502020202020204" pitchFamily="34" charset="0"/>
                          <a:ea typeface="MS PGothic" panose="020B0600070205080204" pitchFamily="34" charset="-128"/>
                        </a:rPr>
                        <a:t>サイトに掲載している記事、テンプレート、または情報などは、あくまで参考としてご利用ください。</a:t>
                      </a:r>
                      <a:r>
                        <a:rPr lang="en-US" altLang="ja-JP" sz="1400" b="0" baseline="0" dirty="0">
                          <a:solidFill>
                            <a:schemeClr val="tx1"/>
                          </a:solidFill>
                          <a:effectLst/>
                          <a:latin typeface="Century Gothic" panose="020B0502020202020204" pitchFamily="34" charset="0"/>
                          <a:ea typeface="MS PGothic" panose="020B0600070205080204" pitchFamily="34" charset="-128"/>
                        </a:rPr>
                        <a:t>Smartsheet </a:t>
                      </a:r>
                      <a:r>
                        <a:rPr lang="ja-JP" altLang="en-US" sz="1400" b="0" baseline="0" dirty="0">
                          <a:solidFill>
                            <a:schemeClr val="tx1"/>
                          </a:solidFill>
                          <a:effectLst/>
                          <a:latin typeface="Century Gothic" panose="020B0502020202020204" pitchFamily="34" charset="0"/>
                          <a:ea typeface="MS PGothic" panose="020B0600070205080204" pitchFamily="34" charset="-128"/>
                        </a:rPr>
                        <a:t>は、情報の最新性および正確性の確保に努めますが、本 </a:t>
                      </a:r>
                      <a:r>
                        <a:rPr lang="en-US" altLang="ja-JP" sz="1400" b="0" baseline="0" dirty="0">
                          <a:solidFill>
                            <a:schemeClr val="tx1"/>
                          </a:solidFill>
                          <a:effectLst/>
                          <a:latin typeface="Century Gothic" panose="020B0502020202020204" pitchFamily="34" charset="0"/>
                          <a:ea typeface="MS PGothic" panose="020B0600070205080204" pitchFamily="34" charset="-128"/>
                        </a:rPr>
                        <a:t>Web </a:t>
                      </a:r>
                      <a:r>
                        <a:rPr lang="ja-JP" altLang="en-US" sz="1400" b="0" baseline="0" dirty="0">
                          <a:solidFill>
                            <a:schemeClr val="tx1"/>
                          </a:solidFill>
                          <a:effectLst/>
                          <a:latin typeface="Century Gothic" panose="020B0502020202020204" pitchFamily="34" charset="0"/>
                          <a:ea typeface="MS PGothic" panose="020B0600070205080204" pitchFamily="34" charset="-128"/>
                        </a:rPr>
                        <a:t>サイトまたは本 </a:t>
                      </a:r>
                      <a:r>
                        <a:rPr lang="en-US" altLang="ja-JP" sz="1400" b="0" baseline="0" dirty="0">
                          <a:solidFill>
                            <a:schemeClr val="tx1"/>
                          </a:solidFill>
                          <a:effectLst/>
                          <a:latin typeface="Century Gothic" panose="020B0502020202020204" pitchFamily="34" charset="0"/>
                          <a:ea typeface="MS PGothic" panose="020B0600070205080204" pitchFamily="34" charset="-128"/>
                        </a:rPr>
                        <a:t>Web </a:t>
                      </a:r>
                      <a:r>
                        <a:rPr lang="ja-JP" altLang="en-US" sz="1400" b="0" baseline="0" dirty="0">
                          <a:solidFill>
                            <a:schemeClr val="tx1"/>
                          </a:solidFill>
                          <a:effectLst/>
                          <a:latin typeface="Century Gothic" panose="020B0502020202020204" pitchFamily="34" charset="0"/>
                          <a:ea typeface="MS PGothic" panose="020B0600070205080204" pitchFamily="34" charset="-128"/>
                        </a:rPr>
                        <a:t>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a:t>
                      </a:r>
                      <a:r>
                        <a:rPr lang="en-US" altLang="ja-JP" sz="1400" b="0" baseline="0" dirty="0">
                          <a:solidFill>
                            <a:schemeClr val="tx1"/>
                          </a:solidFill>
                          <a:effectLst/>
                          <a:latin typeface="Century Gothic" panose="020B0502020202020204" pitchFamily="34" charset="0"/>
                          <a:ea typeface="MS PGothic" panose="020B0600070205080204" pitchFamily="34" charset="-128"/>
                        </a:rPr>
                        <a:t>Smartsheet </a:t>
                      </a:r>
                      <a:r>
                        <a:rPr lang="ja-JP" altLang="en-US" sz="1400" b="0" baseline="0" dirty="0">
                          <a:solidFill>
                            <a:schemeClr val="tx1"/>
                          </a:solidFill>
                          <a:effectLst/>
                          <a:latin typeface="Century Gothic" panose="020B0502020202020204" pitchFamily="34" charset="0"/>
                          <a:ea typeface="MS PGothic" panose="020B0600070205080204" pitchFamily="34" charset="-128"/>
                        </a:rPr>
                        <a:t>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12761</TotalTime>
  <Words>414</Words>
  <Application>Microsoft Office PowerPoint</Application>
  <PresentationFormat>宽屏</PresentationFormat>
  <Paragraphs>50</Paragraphs>
  <Slides>4</Slides>
  <Notes>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vt:i4>
      </vt:variant>
    </vt:vector>
  </HeadingPairs>
  <TitlesOfParts>
    <vt:vector size="10" baseType="lpstr">
      <vt:lpstr>MS PGothic</vt:lpstr>
      <vt:lpstr>Arial</vt:lpstr>
      <vt:lpstr>Calibri</vt:lpstr>
      <vt:lpstr>Calibri Light</vt:lpstr>
      <vt:lpstr>Century Gothic</vt:lpstr>
      <vt:lpstr>Тема Office</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c060369</cp:lastModifiedBy>
  <cp:revision>211</cp:revision>
  <cp:lastPrinted>2024-02-20T23:48:17Z</cp:lastPrinted>
  <dcterms:created xsi:type="dcterms:W3CDTF">2021-07-07T23:54:57Z</dcterms:created>
  <dcterms:modified xsi:type="dcterms:W3CDTF">2024-11-12T06:03:13Z</dcterms:modified>
</cp:coreProperties>
</file>