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353" r:id="rId2"/>
    <p:sldId id="382" r:id="rId3"/>
    <p:sldId id="38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C6E3"/>
    <a:srgbClr val="BD9CB1"/>
    <a:srgbClr val="DBF2A9"/>
    <a:srgbClr val="2E75B6"/>
    <a:srgbClr val="C9F2DB"/>
    <a:srgbClr val="E4FAF1"/>
    <a:srgbClr val="9AE7BD"/>
    <a:srgbClr val="E5F2CA"/>
    <a:srgbClr val="F2F9E1"/>
    <a:srgbClr val="FFE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6058"/>
  </p:normalViewPr>
  <p:slideViewPr>
    <p:cSldViewPr snapToGrid="0" snapToObjects="1">
      <p:cViewPr varScale="1">
        <p:scale>
          <a:sx n="88" d="100"/>
          <a:sy n="88" d="100"/>
        </p:scale>
        <p:origin x="96" y="116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altLang="ja-JP" smtClean="0"/>
              <a:t>11/14/2024</a:t>
            </a:fld>
            <a:endParaRPr lang="ja-JP" alt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ja-JP"/>
              <a:t>Edit Master text styles</a:t>
            </a:r>
          </a:p>
          <a:p>
            <a:pPr lvl="1"/>
            <a:r>
              <a:rPr lang="en-US" altLang="ja-JP"/>
              <a:t>Second level</a:t>
            </a:r>
            <a:endParaRPr lang="ja-JP" altLang="en-US" dirty="0"/>
          </a:p>
          <a:p>
            <a:pPr lvl="2"/>
            <a:r>
              <a:rPr lang="en-US" altLang="ja-JP"/>
              <a:t>Third level</a:t>
            </a:r>
            <a:endParaRPr lang="ja-JP" altLang="en-US" dirty="0"/>
          </a:p>
          <a:p>
            <a:pPr lvl="3"/>
            <a:r>
              <a:rPr lang="en-US" altLang="ja-JP"/>
              <a:t>Fourth level</a:t>
            </a:r>
            <a:endParaRPr lang="ja-JP" altLang="en-US" dirty="0"/>
          </a:p>
          <a:p>
            <a:pPr lvl="4"/>
            <a:r>
              <a:rPr lang="en-US" altLang="ja-JP"/>
              <a:t>Fifth level</a:t>
            </a:r>
            <a:endParaRPr lang="ja-JP" alt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altLang="ja-JP" smtClean="0"/>
              <a:t>‹#›</a:t>
            </a:fld>
            <a:endParaRPr lang="ja-JP" alt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ja-JP" altLang="en-US" dirty="0">
              <a:latin typeface="Calibri" panose="020F0502020204030204" pitchFamily="34" charset="0"/>
              <a:ea typeface="MS PGothic" panose="020B0600070205080204" pitchFamily="34" charset="-128"/>
            </a:endParaRPr>
          </a:p>
        </p:txBody>
      </p:sp>
      <p:sp>
        <p:nvSpPr>
          <p:cNvPr id="4" name="Slide Number Placeholder 3"/>
          <p:cNvSpPr>
            <a:spLocks noGrp="1"/>
          </p:cNvSpPr>
          <p:nvPr>
            <p:ph type="sldNum" sz="quarter" idx="5"/>
          </p:nvPr>
        </p:nvSpPr>
        <p:spPr/>
        <p:txBody>
          <a:bodyPr/>
          <a:lstStyle/>
          <a:p>
            <a:pPr rtl="0"/>
            <a:fld id="{C0711C10-233D-DA48-A5CB-9365BBABB6B4}" type="slidenum">
              <a:rPr>
                <a:latin typeface="Calibri" panose="020F0502020204030204" pitchFamily="34" charset="0"/>
                <a:ea typeface="MS PGothic" panose="020B0600070205080204" pitchFamily="34" charset="-128"/>
              </a:rPr>
              <a:t>1</a:t>
            </a:fld>
            <a:endParaRPr>
              <a:latin typeface="Calibri" panose="020F0502020204030204" pitchFamily="34" charset="0"/>
              <a:ea typeface="MS PGothic" panose="020B0600070205080204" pitchFamily="34" charset="-128"/>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ja-JP" altLang="en-US" dirty="0">
              <a:latin typeface="Calibri" panose="020F0502020204030204" pitchFamily="34" charset="0"/>
              <a:ea typeface="MS PGothic" panose="020B0600070205080204" pitchFamily="34" charset="-128"/>
            </a:endParaRPr>
          </a:p>
        </p:txBody>
      </p:sp>
      <p:sp>
        <p:nvSpPr>
          <p:cNvPr id="4" name="Slide Number Placeholder 3"/>
          <p:cNvSpPr>
            <a:spLocks noGrp="1"/>
          </p:cNvSpPr>
          <p:nvPr>
            <p:ph type="sldNum" sz="quarter" idx="5"/>
          </p:nvPr>
        </p:nvSpPr>
        <p:spPr/>
        <p:txBody>
          <a:bodyPr/>
          <a:lstStyle/>
          <a:p>
            <a:pPr rtl="0"/>
            <a:fld id="{C0711C10-233D-DA48-A5CB-9365BBABB6B4}" type="slidenum">
              <a:rPr>
                <a:latin typeface="Calibri" panose="020F0502020204030204" pitchFamily="34" charset="0"/>
                <a:ea typeface="MS PGothic" panose="020B0600070205080204" pitchFamily="34" charset="-128"/>
              </a:rPr>
              <a:t>2</a:t>
            </a:fld>
            <a:endParaRPr>
              <a:latin typeface="Calibri" panose="020F0502020204030204" pitchFamily="34" charset="0"/>
              <a:ea typeface="MS PGothic" panose="020B0600070205080204" pitchFamily="34" charset="-128"/>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ja-JP" altLang="en-US" dirty="0">
              <a:latin typeface="Calibri" panose="020F0502020204030204" pitchFamily="34" charset="0"/>
              <a:ea typeface="MS PGothic" panose="020B0600070205080204" pitchFamily="34" charset="-128"/>
            </a:endParaRPr>
          </a:p>
        </p:txBody>
      </p:sp>
      <p:sp>
        <p:nvSpPr>
          <p:cNvPr id="4" name="Slide Number Placeholder 3"/>
          <p:cNvSpPr>
            <a:spLocks noGrp="1"/>
          </p:cNvSpPr>
          <p:nvPr>
            <p:ph type="sldNum" sz="quarter" idx="5"/>
          </p:nvPr>
        </p:nvSpPr>
        <p:spPr/>
        <p:txBody>
          <a:bodyPr/>
          <a:lstStyle/>
          <a:p>
            <a:pPr rtl="0"/>
            <a:fld id="{C0711C10-233D-DA48-A5CB-9365BBABB6B4}" type="slidenum">
              <a:rPr>
                <a:latin typeface="Calibri" panose="020F0502020204030204" pitchFamily="34" charset="0"/>
                <a:ea typeface="MS PGothic" panose="020B0600070205080204" pitchFamily="34" charset="-128"/>
              </a:rPr>
              <a:t>3</a:t>
            </a:fld>
            <a:endParaRPr>
              <a:latin typeface="Calibri" panose="020F0502020204030204" pitchFamily="34" charset="0"/>
              <a:ea typeface="MS PGothic" panose="020B0600070205080204" pitchFamily="34" charset="-128"/>
            </a:endParaRPr>
          </a:p>
        </p:txBody>
      </p:sp>
    </p:spTree>
    <p:extLst>
      <p:ext uri="{BB962C8B-B14F-4D97-AF65-F5344CB8AC3E}">
        <p14:creationId xmlns:p14="http://schemas.microsoft.com/office/powerpoint/2010/main" val="184384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ja-JP" altLang="en-US" dirty="0">
              <a:latin typeface="Calibri" panose="020F0502020204030204" pitchFamily="34" charset="0"/>
              <a:ea typeface="MS PGothic" panose="020B0600070205080204" pitchFamily="34" charset="-128"/>
            </a:endParaRPr>
          </a:p>
        </p:txBody>
      </p:sp>
      <p:sp>
        <p:nvSpPr>
          <p:cNvPr id="4" name="Slide Number Placeholder 3"/>
          <p:cNvSpPr>
            <a:spLocks noGrp="1"/>
          </p:cNvSpPr>
          <p:nvPr>
            <p:ph type="sldNum" sz="quarter" idx="10"/>
          </p:nvPr>
        </p:nvSpPr>
        <p:spPr/>
        <p:txBody>
          <a:bodyPr/>
          <a:lstStyle/>
          <a:p>
            <a:pPr rtl="0"/>
            <a:fld id="{C0711C10-233D-DA48-A5CB-9365BBABB6B4}" type="slidenum">
              <a:rPr>
                <a:latin typeface="Calibri" panose="020F0502020204030204" pitchFamily="34" charset="0"/>
                <a:ea typeface="MS PGothic" panose="020B0600070205080204" pitchFamily="34" charset="-128"/>
              </a:rPr>
              <a:t>4</a:t>
            </a:fld>
            <a:endParaRPr>
              <a:latin typeface="Calibri" panose="020F0502020204030204" pitchFamily="34" charset="0"/>
              <a:ea typeface="MS PGothic" panose="020B0600070205080204" pitchFamily="34" charset="-128"/>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ja-JP"/>
              <a:t>Образец</a:t>
            </a:r>
            <a:r>
              <a:rPr lang="ja-JP" altLang="en-US"/>
              <a:t> </a:t>
            </a:r>
            <a:r>
              <a:rPr lang="en-US" altLang="ja-JP"/>
              <a:t>заголовка</a:t>
            </a:r>
            <a:endParaRPr lang="ja-JP" alt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ja-JP"/>
              <a:t>Образец</a:t>
            </a:r>
            <a:r>
              <a:rPr lang="ja-JP" altLang="en-US"/>
              <a:t> </a:t>
            </a:r>
            <a:r>
              <a:rPr lang="en-US" altLang="ja-JP"/>
              <a:t>текста</a:t>
            </a:r>
            <a:endParaRPr lang="ja-JP" altLang="en-US"/>
          </a:p>
          <a:p>
            <a:pPr lvl="1"/>
            <a:r>
              <a:rPr lang="en-US" altLang="ja-JP"/>
              <a:t>Второй уровень</a:t>
            </a:r>
            <a:endParaRPr lang="ja-JP" altLang="en-US" dirty="0"/>
          </a:p>
          <a:p>
            <a:pPr lvl="2"/>
            <a:r>
              <a:rPr lang="en-US" altLang="ja-JP"/>
              <a:t>Третий</a:t>
            </a:r>
            <a:r>
              <a:rPr lang="ja-JP" altLang="en-US"/>
              <a:t> </a:t>
            </a:r>
            <a:r>
              <a:rPr lang="en-US" altLang="ja-JP"/>
              <a:t>уровень</a:t>
            </a:r>
            <a:endParaRPr lang="ja-JP" altLang="en-US" dirty="0"/>
          </a:p>
          <a:p>
            <a:pPr lvl="3"/>
            <a:r>
              <a:rPr lang="en-US" altLang="ja-JP"/>
              <a:t>Четвертый</a:t>
            </a:r>
            <a:r>
              <a:rPr lang="ja-JP" altLang="en-US"/>
              <a:t> </a:t>
            </a:r>
            <a:r>
              <a:rPr lang="en-US" altLang="ja-JP"/>
              <a:t>уровень</a:t>
            </a:r>
            <a:endParaRPr lang="ja-JP" altLang="en-US" dirty="0"/>
          </a:p>
          <a:p>
            <a:pPr lvl="4"/>
            <a:r>
              <a:rPr lang="en-US" altLang="ja-JP"/>
              <a:t>Пятый</a:t>
            </a:r>
            <a:r>
              <a:rPr lang="ja-JP" altLang="en-US"/>
              <a:t> </a:t>
            </a:r>
            <a:r>
              <a:rPr lang="en-US" altLang="ja-JP"/>
              <a:t>уровень</a:t>
            </a:r>
            <a:endParaRPr lang="ja-JP"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Calibri" panose="020F0502020204030204" pitchFamily="34" charset="0"/>
                <a:ea typeface="MS PGothic" panose="020B0600070205080204" pitchFamily="34" charset="-128"/>
              </a:defRPr>
            </a:lvl1pPr>
          </a:lstStyle>
          <a:p>
            <a:fld id="{7381E756-E947-FD4A-8A23-D2C983A1A8BD}" type="datetimeFigureOut">
              <a:rPr lang="en-US" altLang="ja-JP" smtClean="0"/>
              <a:pPr/>
              <a:t>11/14/2024</a:t>
            </a:fld>
            <a:endParaRPr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alibri" panose="020F0502020204030204" pitchFamily="34" charset="0"/>
                <a:ea typeface="MS PGothic" panose="020B0600070205080204" pitchFamily="34" charset="-128"/>
              </a:defRPr>
            </a:lvl1pPr>
          </a:lstStyle>
          <a:p>
            <a:fld id="{2330669D-EC37-AA42-8CD3-B0788BD38FC6}" type="slidenum">
              <a:rPr lang="en-US" altLang="ja-JP" smtClean="0"/>
              <a:pPr/>
              <a:t>‹#›</a:t>
            </a:fld>
            <a:endParaRPr lang="ja-JP" alt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Calibri Light" panose="020F0302020204030204" pitchFamily="34" charset="0"/>
          <a:ea typeface="MS PGothic" panose="020B0600070205080204" pitchFamily="34" charset="-128"/>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Calibri" panose="020F0502020204030204" pitchFamily="34" charset="0"/>
          <a:ea typeface="MS PGothic" panose="020B0600070205080204" pitchFamily="34" charset="-128"/>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Calibri" panose="020F0502020204030204" pitchFamily="34" charset="0"/>
          <a:ea typeface="MS PGothic" panose="020B0600070205080204" pitchFamily="34" charset="-128"/>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Calibri" panose="020F0502020204030204" pitchFamily="34" charset="0"/>
          <a:ea typeface="MS PGothic" panose="020B0600070205080204" pitchFamily="34" charset="-128"/>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Calibri" panose="020F0502020204030204" pitchFamily="34" charset="0"/>
          <a:ea typeface="MS PGothic" panose="020B0600070205080204" pitchFamily="34" charset="-128"/>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Calibri" panose="020F0502020204030204" pitchFamily="34"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jp.smartsheet.com/try-it?trp=7821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6000">
              <a:schemeClr val="bg1"/>
            </a:gs>
            <a:gs pos="100000">
              <a:srgbClr val="F1C6E3"/>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5084353" cy="1077218"/>
          </a:xfrm>
          <a:prstGeom prst="rect">
            <a:avLst/>
          </a:prstGeom>
          <a:noFill/>
          <a:effectLst/>
        </p:spPr>
        <p:txBody>
          <a:bodyPr wrap="square" rtlCol="0">
            <a:spAutoFit/>
          </a:bodyPr>
          <a:lstStyle/>
          <a:p>
            <a:pPr rtl="0"/>
            <a:r>
              <a:rPr lang="en-US" altLang="ja-JP" sz="3200" b="1" dirty="0">
                <a:solidFill>
                  <a:schemeClr val="tx1">
                    <a:lumMod val="65000"/>
                    <a:lumOff val="35000"/>
                  </a:schemeClr>
                </a:solidFill>
                <a:latin typeface="Century Gothic" panose="020B0502020202020204" pitchFamily="34" charset="0"/>
                <a:ea typeface="MS PGothic" panose="020B0600070205080204" pitchFamily="34" charset="-128"/>
              </a:rPr>
              <a:t>PowerPoint </a:t>
            </a:r>
            <a:r>
              <a:rPr lang="ja-JP" altLang="en-US" sz="3200" b="1" dirty="0">
                <a:solidFill>
                  <a:schemeClr val="tx1">
                    <a:lumMod val="65000"/>
                    <a:lumOff val="35000"/>
                  </a:schemeClr>
                </a:solidFill>
                <a:latin typeface="Century Gothic" panose="020B0502020202020204" pitchFamily="34" charset="0"/>
                <a:ea typeface="MS PGothic" panose="020B0600070205080204" pitchFamily="34" charset="-128"/>
              </a:rPr>
              <a:t>形式のデータ フローチャート テンプレート</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30109"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3963136"/>
          </a:xfrm>
          <a:prstGeom prst="rect">
            <a:avLst/>
          </a:prstGeom>
          <a:noFill/>
        </p:spPr>
        <p:txBody>
          <a:bodyPr wrap="square" rtlCol="0">
            <a:spAutoFit/>
          </a:bodyPr>
          <a:lstStyle/>
          <a:p>
            <a:pPr algn="l" rtl="0">
              <a:lnSpc>
                <a:spcPct val="150000"/>
              </a:lnSpc>
              <a:spcBef>
                <a:spcPts val="0"/>
              </a:spcBef>
              <a:spcAft>
                <a:spcPts val="0"/>
              </a:spcAft>
            </a:pPr>
            <a:r>
              <a:rPr lang="ja-JP" altLang="en-US" sz="1300" b="1" i="0" u="none" strike="noStrike" dirty="0">
                <a:solidFill>
                  <a:srgbClr val="000000"/>
                </a:solidFill>
                <a:effectLst/>
                <a:latin typeface="Century Gothic" panose="020B0502020202020204" pitchFamily="34" charset="0"/>
                <a:ea typeface="MS PGothic" panose="020B0600070205080204" pitchFamily="34" charset="-128"/>
              </a:rPr>
              <a:t>このテンプレートを使用するタイミング</a:t>
            </a:r>
            <a:r>
              <a:rPr lang="en-US" altLang="ja-JP" sz="1300" b="1" i="0" u="none" strike="noStrike" dirty="0">
                <a:solidFill>
                  <a:srgbClr val="000000"/>
                </a:solidFill>
                <a:effectLst/>
                <a:latin typeface="Century Gothic" panose="020B0502020202020204" pitchFamily="34" charset="0"/>
                <a:ea typeface="MS PGothic" panose="020B0600070205080204" pitchFamily="34" charset="-128"/>
              </a:rPr>
              <a:t>:</a:t>
            </a:r>
            <a:r>
              <a:rPr lang="ja-JP" altLang="en-US" sz="1300" i="0" u="none" strike="noStrike" dirty="0">
                <a:solidFill>
                  <a:srgbClr val="000000"/>
                </a:solidFill>
                <a:effectLst/>
                <a:latin typeface="Century Gothic" panose="020B0502020202020204" pitchFamily="34" charset="0"/>
                <a:ea typeface="MS PGothic" panose="020B0600070205080204" pitchFamily="34" charset="-128"/>
              </a:rPr>
              <a:t> データ フローチャート テンプレートは、データがシステム内を移動する様子の視覚化が必要な場合に使用します。このテンプレートでは、インプットからアウトプットまでの各ステップを簡単に特定して理解できます。データ プロセスの改善や安全確保を目的としたプロジェクトに最適です。</a:t>
            </a:r>
          </a:p>
          <a:p>
            <a:pPr algn="l" rtl="0">
              <a:lnSpc>
                <a:spcPct val="150000"/>
              </a:lnSpc>
              <a:spcBef>
                <a:spcPts val="0"/>
              </a:spcBef>
              <a:spcAft>
                <a:spcPts val="0"/>
              </a:spcAft>
            </a:pPr>
            <a:r>
              <a:rPr lang="ja-JP" altLang="en-US" sz="1300" i="0" u="none" strike="noStrike" dirty="0">
                <a:solidFill>
                  <a:srgbClr val="000000"/>
                </a:solidFill>
                <a:effectLst/>
                <a:latin typeface="Century Gothic" panose="020B0502020202020204" pitchFamily="34" charset="0"/>
                <a:ea typeface="MS PGothic" panose="020B0600070205080204" pitchFamily="34" charset="-128"/>
              </a:rPr>
              <a:t> </a:t>
            </a:r>
          </a:p>
          <a:p>
            <a:pPr algn="l" rtl="0">
              <a:lnSpc>
                <a:spcPct val="150000"/>
              </a:lnSpc>
              <a:spcBef>
                <a:spcPts val="0"/>
              </a:spcBef>
              <a:spcAft>
                <a:spcPts val="0"/>
              </a:spcAft>
            </a:pPr>
            <a:r>
              <a:rPr lang="ja-JP" altLang="en-US" sz="1300" b="1" i="0" u="none" strike="noStrike" dirty="0">
                <a:solidFill>
                  <a:srgbClr val="000000"/>
                </a:solidFill>
                <a:effectLst/>
                <a:latin typeface="Century Gothic" panose="020B0502020202020204" pitchFamily="34" charset="0"/>
                <a:ea typeface="MS PGothic" panose="020B0600070205080204" pitchFamily="34" charset="-128"/>
              </a:rPr>
              <a:t>テンプレートの注目の機能</a:t>
            </a:r>
            <a:r>
              <a:rPr lang="en-US" altLang="ja-JP" sz="1300" b="1" i="0" u="none" strike="noStrike" dirty="0">
                <a:solidFill>
                  <a:srgbClr val="000000"/>
                </a:solidFill>
                <a:effectLst/>
                <a:latin typeface="Century Gothic" panose="020B0502020202020204" pitchFamily="34" charset="0"/>
                <a:ea typeface="MS PGothic" panose="020B0600070205080204" pitchFamily="34" charset="-128"/>
              </a:rPr>
              <a:t>: </a:t>
            </a:r>
            <a:r>
              <a:rPr lang="ja-JP" altLang="en-US" sz="1300" i="0" u="none" strike="noStrike" dirty="0">
                <a:solidFill>
                  <a:srgbClr val="000000"/>
                </a:solidFill>
                <a:effectLst/>
                <a:latin typeface="Century Gothic" panose="020B0502020202020204" pitchFamily="34" charset="0"/>
                <a:ea typeface="MS PGothic" panose="020B0600070205080204" pitchFamily="34" charset="-128"/>
              </a:rPr>
              <a:t>このテンプレートは、データの移動経路や保存ポイントだけでなく、システム内でのデータの処理方法を明確に示すように設計されています。カスタマイズ可能な要素によってさまざまなデータの流れを正確に示すことができるため、データの取り扱い方に関する潜在的なボトルネックや脆弱性の発見に役立ちます。</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104227" y="1593797"/>
            <a:ext cx="6790169" cy="3819470"/>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3497211194"/>
              </p:ext>
            </p:extLst>
          </p:nvPr>
        </p:nvGraphicFramePr>
        <p:xfrm>
          <a:off x="256540" y="176704"/>
          <a:ext cx="11643359" cy="698500"/>
        </p:xfrm>
        <a:graphic>
          <a:graphicData uri="http://schemas.openxmlformats.org/drawingml/2006/table">
            <a:tbl>
              <a:tblPr>
                <a:tableStyleId>{5C22544A-7EE6-4342-B048-85BDC9FD1C3A}</a:tableStyleId>
              </a:tblPr>
              <a:tblGrid>
                <a:gridCol w="7863730">
                  <a:extLst>
                    <a:ext uri="{9D8B030D-6E8A-4147-A177-3AD203B41FA5}">
                      <a16:colId xmlns:a16="http://schemas.microsoft.com/office/drawing/2014/main" val="684787995"/>
                    </a:ext>
                  </a:extLst>
                </a:gridCol>
                <a:gridCol w="2474843">
                  <a:extLst>
                    <a:ext uri="{9D8B030D-6E8A-4147-A177-3AD203B41FA5}">
                      <a16:colId xmlns:a16="http://schemas.microsoft.com/office/drawing/2014/main" val="1194938607"/>
                    </a:ext>
                  </a:extLst>
                </a:gridCol>
                <a:gridCol w="1304786">
                  <a:extLst>
                    <a:ext uri="{9D8B030D-6E8A-4147-A177-3AD203B41FA5}">
                      <a16:colId xmlns:a16="http://schemas.microsoft.com/office/drawing/2014/main" val="2473674201"/>
                    </a:ext>
                  </a:extLst>
                </a:gridCol>
              </a:tblGrid>
              <a:tr h="254000">
                <a:tc>
                  <a:txBody>
                    <a:bodyPr/>
                    <a:lstStyle/>
                    <a:p>
                      <a:pPr algn="l" rtl="0" fontAlgn="ctr"/>
                      <a:r>
                        <a:rPr lang="ja-JP" altLang="en-US" sz="900" u="none" strike="noStrike" dirty="0">
                          <a:solidFill>
                            <a:schemeClr val="tx1">
                              <a:lumMod val="65000"/>
                              <a:lumOff val="35000"/>
                            </a:schemeClr>
                          </a:solidFill>
                          <a:effectLst/>
                          <a:latin typeface="Century Gothic" panose="020B0502020202020204" pitchFamily="34" charset="0"/>
                          <a:ea typeface="MS PGothic" panose="020B0600070205080204" pitchFamily="34" charset="-128"/>
                        </a:rPr>
                        <a:t>   プロセス</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ja-JP" altLang="en-US" sz="900" u="none" strike="noStrike" dirty="0">
                          <a:solidFill>
                            <a:schemeClr val="tx1">
                              <a:lumMod val="65000"/>
                              <a:lumOff val="35000"/>
                            </a:schemeClr>
                          </a:solidFill>
                          <a:effectLst/>
                          <a:latin typeface="Century Gothic" panose="020B0502020202020204" pitchFamily="34" charset="0"/>
                          <a:ea typeface="MS PGothic" panose="020B0600070205080204" pitchFamily="34" charset="-128"/>
                        </a:rPr>
                        <a:t>作成者</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ja-JP" altLang="en-US" sz="900" u="none" strike="noStrike" dirty="0">
                          <a:solidFill>
                            <a:schemeClr val="tx1">
                              <a:lumMod val="65000"/>
                              <a:lumOff val="35000"/>
                            </a:schemeClr>
                          </a:solidFill>
                          <a:effectLst/>
                          <a:latin typeface="Century Gothic" panose="020B0502020202020204" pitchFamily="34" charset="0"/>
                          <a:ea typeface="MS PGothic" panose="020B0600070205080204" pitchFamily="34" charset="-128"/>
                        </a:rPr>
                        <a:t>日付</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rtl="0" fontAlgn="ctr"/>
                      <a:r>
                        <a:rPr lang="ja-JP" altLang="en-US" sz="1800" u="none" strike="noStrike" dirty="0">
                          <a:effectLst/>
                          <a:latin typeface="Century Gothic" panose="020B0502020202020204" pitchFamily="34" charset="0"/>
                          <a:ea typeface="MS PGothic" panose="020B0600070205080204" pitchFamily="34" charset="-128"/>
                        </a:rPr>
                        <a:t>顧客注文処理システム</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altLang="ja-JP" sz="1300" b="0" i="0" u="none" strike="noStrike" dirty="0">
                          <a:solidFill>
                            <a:schemeClr val="tx1"/>
                          </a:solidFill>
                          <a:effectLst/>
                          <a:latin typeface="Century Gothic" panose="020B0502020202020204" pitchFamily="34" charset="0"/>
                          <a:ea typeface="MS PGothic" panose="020B0600070205080204" pitchFamily="34" charset="-128"/>
                        </a:rPr>
                        <a:t>Petrus Nishimura</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fontAlgn="ctr"/>
                      <a:r>
                        <a:rPr lang="en-US" altLang="ja-JP" sz="1300" u="none" strike="noStrike" dirty="0">
                          <a:solidFill>
                            <a:schemeClr val="tx1"/>
                          </a:solidFill>
                          <a:effectLst/>
                          <a:latin typeface="Century Gothic" panose="020B0502020202020204" pitchFamily="34" charset="0"/>
                          <a:ea typeface="MS PGothic" panose="020B0600070205080204" pitchFamily="34" charset="-128"/>
                        </a:rPr>
                        <a:t>0000/00/00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6E6E6"/>
                    </a:solidFill>
                  </a:tcPr>
                </a:tc>
                <a:extLst>
                  <a:ext uri="{0D108BD9-81ED-4DB2-BD59-A6C34878D82A}">
                    <a16:rowId xmlns:a16="http://schemas.microsoft.com/office/drawing/2014/main" val="3933300914"/>
                  </a:ext>
                </a:extLst>
              </a:tr>
            </a:tbl>
          </a:graphicData>
        </a:graphic>
      </p:graphicFrame>
      <p:cxnSp>
        <p:nvCxnSpPr>
          <p:cNvPr id="4" name="Straight Arrow Connector 3">
            <a:extLst>
              <a:ext uri="{FF2B5EF4-FFF2-40B4-BE49-F238E27FC236}">
                <a16:creationId xmlns:a16="http://schemas.microsoft.com/office/drawing/2014/main" id="{D09E6CEE-9896-AACC-3EE1-B59002FAA63D}"/>
              </a:ext>
            </a:extLst>
          </p:cNvPr>
          <p:cNvCxnSpPr/>
          <p:nvPr/>
        </p:nvCxnSpPr>
        <p:spPr>
          <a:xfrm>
            <a:off x="10329780" y="2337614"/>
            <a:ext cx="0" cy="445101"/>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 name="Text Box 173">
            <a:extLst>
              <a:ext uri="{FF2B5EF4-FFF2-40B4-BE49-F238E27FC236}">
                <a16:creationId xmlns:a16="http://schemas.microsoft.com/office/drawing/2014/main" id="{84A4BDFB-8E80-8D46-A4C4-6E3D3CA3C0A1}"/>
              </a:ext>
            </a:extLst>
          </p:cNvPr>
          <p:cNvSpPr txBox="1">
            <a:spLocks noChangeArrowheads="1"/>
          </p:cNvSpPr>
          <p:nvPr/>
        </p:nvSpPr>
        <p:spPr bwMode="auto">
          <a:xfrm>
            <a:off x="9021264" y="2164888"/>
            <a:ext cx="748398" cy="39267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b="1" i="0" u="none" strike="noStrike" dirty="0">
                <a:solidFill>
                  <a:schemeClr val="tx1">
                    <a:lumMod val="75000"/>
                    <a:lumOff val="25000"/>
                  </a:schemeClr>
                </a:solidFill>
                <a:latin typeface="Century Gothic" panose="020B0502020202020204" pitchFamily="34" charset="0"/>
                <a:ea typeface="MS PGothic" panose="020B0600070205080204" pitchFamily="34" charset="-128"/>
                <a:cs typeface="Century Gothic" charset="0"/>
              </a:rPr>
              <a:t>いいえ</a:t>
            </a:r>
          </a:p>
        </p:txBody>
      </p:sp>
      <p:sp>
        <p:nvSpPr>
          <p:cNvPr id="6" name="Text Box 174">
            <a:extLst>
              <a:ext uri="{FF2B5EF4-FFF2-40B4-BE49-F238E27FC236}">
                <a16:creationId xmlns:a16="http://schemas.microsoft.com/office/drawing/2014/main" id="{55CEFCCA-67AA-7541-8D79-9F84BECBFDB7}"/>
              </a:ext>
            </a:extLst>
          </p:cNvPr>
          <p:cNvSpPr txBox="1">
            <a:spLocks noChangeArrowheads="1"/>
          </p:cNvSpPr>
          <p:nvPr/>
        </p:nvSpPr>
        <p:spPr bwMode="auto">
          <a:xfrm>
            <a:off x="10377220" y="2345335"/>
            <a:ext cx="521858" cy="39267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b="1" i="0" u="none" strike="noStrike" dirty="0">
                <a:solidFill>
                  <a:schemeClr val="tx1">
                    <a:lumMod val="75000"/>
                    <a:lumOff val="25000"/>
                  </a:schemeClr>
                </a:solidFill>
                <a:latin typeface="Century Gothic" panose="020B0502020202020204" pitchFamily="34" charset="0"/>
                <a:ea typeface="MS PGothic" panose="020B0600070205080204" pitchFamily="34" charset="-128"/>
                <a:cs typeface="Century Gothic" charset="0"/>
              </a:rPr>
              <a:t>はい</a:t>
            </a:r>
          </a:p>
        </p:txBody>
      </p:sp>
      <p:cxnSp>
        <p:nvCxnSpPr>
          <p:cNvPr id="7" name="Straight Arrow Connector 6">
            <a:extLst>
              <a:ext uri="{FF2B5EF4-FFF2-40B4-BE49-F238E27FC236}">
                <a16:creationId xmlns:a16="http://schemas.microsoft.com/office/drawing/2014/main" id="{29E43CD6-FCCC-674A-B971-74F2748AD34B}"/>
              </a:ext>
            </a:extLst>
          </p:cNvPr>
          <p:cNvCxnSpPr/>
          <p:nvPr/>
        </p:nvCxnSpPr>
        <p:spPr>
          <a:xfrm flipH="1">
            <a:off x="8827466" y="2036870"/>
            <a:ext cx="742243" cy="436368"/>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4" name="AutoShape 167">
            <a:extLst>
              <a:ext uri="{FF2B5EF4-FFF2-40B4-BE49-F238E27FC236}">
                <a16:creationId xmlns:a16="http://schemas.microsoft.com/office/drawing/2014/main" id="{FF600424-AEB3-8F4D-8470-B010DFE9E78A}"/>
              </a:ext>
            </a:extLst>
          </p:cNvPr>
          <p:cNvSpPr>
            <a:spLocks noChangeArrowheads="1"/>
          </p:cNvSpPr>
          <p:nvPr/>
        </p:nvSpPr>
        <p:spPr bwMode="auto">
          <a:xfrm>
            <a:off x="314879" y="2347808"/>
            <a:ext cx="2114430" cy="822960"/>
          </a:xfrm>
          <a:prstGeom prst="roundRect">
            <a:avLst>
              <a:gd name="adj" fmla="val 50000"/>
            </a:avLst>
          </a:prstGeom>
          <a:solidFill>
            <a:srgbClr val="9CE8BD"/>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200" b="0" i="0" u="none" strike="noStrike" dirty="0">
                <a:solidFill>
                  <a:srgbClr val="000000"/>
                </a:solidFill>
                <a:latin typeface="Century Gothic" panose="020B0502020202020204" pitchFamily="34" charset="0"/>
                <a:ea typeface="MS PGothic" panose="020B0600070205080204" pitchFamily="34" charset="-128"/>
                <a:cs typeface="Century Gothic" charset="0"/>
              </a:rPr>
              <a:t>終了</a:t>
            </a:r>
            <a:r>
              <a:rPr lang="en-US" altLang="ja-JP" sz="1200" b="0" i="0" u="none" strike="noStrike" dirty="0">
                <a:solidFill>
                  <a:srgbClr val="000000"/>
                </a:solidFill>
                <a:latin typeface="Century Gothic" panose="020B0502020202020204" pitchFamily="34" charset="0"/>
                <a:ea typeface="MS PGothic" panose="020B0600070205080204" pitchFamily="34" charset="-128"/>
                <a:cs typeface="Century Gothic" charset="0"/>
              </a:rPr>
              <a:t>: </a:t>
            </a:r>
          </a:p>
          <a:p>
            <a:pPr algn="ctr" rtl="0">
              <a:defRPr sz="1000"/>
            </a:pPr>
            <a:r>
              <a:rPr lang="ja-JP" altLang="en-US" sz="1200" b="0" i="0" u="none" strike="noStrike" dirty="0">
                <a:solidFill>
                  <a:srgbClr val="000000"/>
                </a:solidFill>
                <a:latin typeface="Century Gothic" panose="020B0502020202020204" pitchFamily="34" charset="0"/>
                <a:ea typeface="MS PGothic" panose="020B0600070205080204" pitchFamily="34" charset="-128"/>
                <a:cs typeface="Century Gothic" charset="0"/>
              </a:rPr>
              <a:t>顧</a:t>
            </a:r>
            <a:r>
              <a:rPr lang="ja-JP" altLang="en-US" sz="1200" b="0" i="0" u="none" strike="noStrike">
                <a:solidFill>
                  <a:srgbClr val="000000"/>
                </a:solidFill>
                <a:latin typeface="Century Gothic" panose="020B0502020202020204" pitchFamily="34" charset="0"/>
                <a:ea typeface="MS PGothic" panose="020B0600070205080204" pitchFamily="34" charset="-128"/>
                <a:cs typeface="Century Gothic" charset="0"/>
              </a:rPr>
              <a:t>客に入</a:t>
            </a:r>
            <a:r>
              <a:rPr lang="ja-JP" altLang="en-US" sz="1200" b="0" i="0" u="none" strike="noStrike" dirty="0">
                <a:solidFill>
                  <a:srgbClr val="000000"/>
                </a:solidFill>
                <a:latin typeface="Century Gothic" panose="020B0502020202020204" pitchFamily="34" charset="0"/>
                <a:ea typeface="MS PGothic" panose="020B0600070205080204" pitchFamily="34" charset="-128"/>
                <a:cs typeface="Century Gothic" charset="0"/>
              </a:rPr>
              <a:t>荷</a:t>
            </a:r>
            <a:r>
              <a:rPr lang="ja-JP" altLang="en-US" sz="1200" b="0" i="0" u="none" strike="noStrike">
                <a:solidFill>
                  <a:srgbClr val="000000"/>
                </a:solidFill>
                <a:latin typeface="Century Gothic" panose="020B0502020202020204" pitchFamily="34" charset="0"/>
                <a:ea typeface="MS PGothic" panose="020B0600070205080204" pitchFamily="34" charset="-128"/>
                <a:cs typeface="Century Gothic" charset="0"/>
              </a:rPr>
              <a:t>待ちについて</a:t>
            </a:r>
            <a:br>
              <a:rPr lang="en-US" altLang="ja-JP" sz="1200" b="0" i="0" u="none" strike="noStrike">
                <a:solidFill>
                  <a:srgbClr val="000000"/>
                </a:solidFill>
                <a:latin typeface="Century Gothic" panose="020B0502020202020204" pitchFamily="34" charset="0"/>
                <a:ea typeface="MS PGothic" panose="020B0600070205080204" pitchFamily="34" charset="-128"/>
                <a:cs typeface="Century Gothic" charset="0"/>
              </a:rPr>
            </a:br>
            <a:r>
              <a:rPr lang="ja-JP" altLang="en-US" sz="1200" b="0" i="0" u="none" strike="noStrike">
                <a:solidFill>
                  <a:srgbClr val="000000"/>
                </a:solidFill>
                <a:latin typeface="Century Gothic" panose="020B0502020202020204" pitchFamily="34" charset="0"/>
                <a:ea typeface="MS PGothic" panose="020B0600070205080204" pitchFamily="34" charset="-128"/>
                <a:cs typeface="Century Gothic" charset="0"/>
              </a:rPr>
              <a:t>通知</a:t>
            </a:r>
            <a:r>
              <a:rPr lang="ja-JP" altLang="en-US" sz="1200" b="0" i="0" u="none" strike="noStrike" dirty="0">
                <a:solidFill>
                  <a:srgbClr val="000000"/>
                </a:solidFill>
                <a:latin typeface="Century Gothic" panose="020B0502020202020204" pitchFamily="34" charset="0"/>
                <a:ea typeface="MS PGothic" panose="020B0600070205080204" pitchFamily="34" charset="-128"/>
                <a:cs typeface="Century Gothic" charset="0"/>
              </a:rPr>
              <a:t>する。</a:t>
            </a:r>
          </a:p>
        </p:txBody>
      </p:sp>
      <p:sp>
        <p:nvSpPr>
          <p:cNvPr id="46" name="AutoShape 167">
            <a:extLst>
              <a:ext uri="{FF2B5EF4-FFF2-40B4-BE49-F238E27FC236}">
                <a16:creationId xmlns:a16="http://schemas.microsoft.com/office/drawing/2014/main" id="{8BE62BFD-4C7C-5144-8D25-E4E0E159AA61}"/>
              </a:ext>
            </a:extLst>
          </p:cNvPr>
          <p:cNvSpPr>
            <a:spLocks noChangeArrowheads="1"/>
          </p:cNvSpPr>
          <p:nvPr/>
        </p:nvSpPr>
        <p:spPr bwMode="auto">
          <a:xfrm>
            <a:off x="303809" y="1231895"/>
            <a:ext cx="2213048" cy="772678"/>
          </a:xfrm>
          <a:prstGeom prst="roundRect">
            <a:avLst>
              <a:gd name="adj" fmla="val 50000"/>
            </a:avLst>
          </a:prstGeom>
          <a:solidFill>
            <a:srgbClr val="DAF267"/>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600" b="0" i="0" u="none" strike="noStrike" dirty="0">
                <a:solidFill>
                  <a:srgbClr val="000000"/>
                </a:solidFill>
                <a:latin typeface="Century Gothic" panose="020B0502020202020204" pitchFamily="34" charset="0"/>
                <a:ea typeface="MS PGothic" panose="020B0600070205080204" pitchFamily="34" charset="-128"/>
                <a:cs typeface="Century Gothic" charset="0"/>
              </a:rPr>
              <a:t>注文処理を開始。</a:t>
            </a:r>
          </a:p>
        </p:txBody>
      </p:sp>
      <p:sp>
        <p:nvSpPr>
          <p:cNvPr id="47" name="AutoShape 169">
            <a:extLst>
              <a:ext uri="{FF2B5EF4-FFF2-40B4-BE49-F238E27FC236}">
                <a16:creationId xmlns:a16="http://schemas.microsoft.com/office/drawing/2014/main" id="{802F5FFB-1437-4B46-A70B-AA0DFD726A60}"/>
              </a:ext>
            </a:extLst>
          </p:cNvPr>
          <p:cNvSpPr>
            <a:spLocks noChangeArrowheads="1"/>
          </p:cNvSpPr>
          <p:nvPr/>
        </p:nvSpPr>
        <p:spPr bwMode="auto">
          <a:xfrm>
            <a:off x="3301804" y="1193689"/>
            <a:ext cx="2261378" cy="914400"/>
          </a:xfrm>
          <a:prstGeom prst="flowChartInputOutput">
            <a:avLst/>
          </a:prstGeom>
          <a:solidFill>
            <a:srgbClr val="FFC000"/>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t>顧客が注文する。</a:t>
            </a:r>
          </a:p>
        </p:txBody>
      </p:sp>
      <p:cxnSp>
        <p:nvCxnSpPr>
          <p:cNvPr id="48" name="Straight Arrow Connector 47">
            <a:extLst>
              <a:ext uri="{FF2B5EF4-FFF2-40B4-BE49-F238E27FC236}">
                <a16:creationId xmlns:a16="http://schemas.microsoft.com/office/drawing/2014/main" id="{1D36E455-2428-AC46-9D39-09F2701BD402}"/>
              </a:ext>
            </a:extLst>
          </p:cNvPr>
          <p:cNvCxnSpPr/>
          <p:nvPr/>
        </p:nvCxnSpPr>
        <p:spPr>
          <a:xfrm>
            <a:off x="2666517" y="1641818"/>
            <a:ext cx="594479"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8B4BA79E-7D91-3740-9F67-38790C6C3BB8}"/>
              </a:ext>
            </a:extLst>
          </p:cNvPr>
          <p:cNvCxnSpPr/>
          <p:nvPr/>
        </p:nvCxnSpPr>
        <p:spPr>
          <a:xfrm>
            <a:off x="5465566" y="1653848"/>
            <a:ext cx="594479"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0" name="AutoShape 168">
            <a:extLst>
              <a:ext uri="{FF2B5EF4-FFF2-40B4-BE49-F238E27FC236}">
                <a16:creationId xmlns:a16="http://schemas.microsoft.com/office/drawing/2014/main" id="{D4C957FA-3E22-8D4E-A48B-BAA4E79A3804}"/>
              </a:ext>
            </a:extLst>
          </p:cNvPr>
          <p:cNvSpPr>
            <a:spLocks noChangeArrowheads="1"/>
          </p:cNvSpPr>
          <p:nvPr/>
        </p:nvSpPr>
        <p:spPr bwMode="auto">
          <a:xfrm>
            <a:off x="8906535" y="1002310"/>
            <a:ext cx="2846490" cy="1299214"/>
          </a:xfrm>
          <a:prstGeom prst="flowChartDecision">
            <a:avLst/>
          </a:prstGeom>
          <a:solidFill>
            <a:srgbClr val="F1C6E3"/>
          </a:solidFill>
          <a:ln w="12700">
            <a:noFill/>
            <a:miter lim="800000"/>
            <a:headEnd/>
            <a:tailEnd/>
          </a:ln>
          <a:effectLst/>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t>顧客情報は</a:t>
            </a:r>
            <a:br>
              <a:rPr lang="en-US" altLang="ja-JP"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br>
            <a:r>
              <a:rPr lang="ja-JP" altLang="en-US"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t>有効か？</a:t>
            </a:r>
          </a:p>
        </p:txBody>
      </p:sp>
      <p:cxnSp>
        <p:nvCxnSpPr>
          <p:cNvPr id="51" name="Straight Arrow Connector 50">
            <a:extLst>
              <a:ext uri="{FF2B5EF4-FFF2-40B4-BE49-F238E27FC236}">
                <a16:creationId xmlns:a16="http://schemas.microsoft.com/office/drawing/2014/main" id="{66835B18-9FA0-BC4E-9F36-5F2DAE597B44}"/>
              </a:ext>
            </a:extLst>
          </p:cNvPr>
          <p:cNvCxnSpPr/>
          <p:nvPr/>
        </p:nvCxnSpPr>
        <p:spPr>
          <a:xfrm>
            <a:off x="8138103" y="1653848"/>
            <a:ext cx="594479"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2" name="AutoShape 166">
            <a:extLst>
              <a:ext uri="{FF2B5EF4-FFF2-40B4-BE49-F238E27FC236}">
                <a16:creationId xmlns:a16="http://schemas.microsoft.com/office/drawing/2014/main" id="{AB73FFA7-2CC8-EB47-8348-B755D3CA9FEE}"/>
              </a:ext>
            </a:extLst>
          </p:cNvPr>
          <p:cNvSpPr>
            <a:spLocks noChangeArrowheads="1"/>
          </p:cNvSpPr>
          <p:nvPr/>
        </p:nvSpPr>
        <p:spPr bwMode="auto">
          <a:xfrm>
            <a:off x="6305544" y="1190263"/>
            <a:ext cx="1707894" cy="914400"/>
          </a:xfrm>
          <a:prstGeom prst="flowChartProcess">
            <a:avLst/>
          </a:prstGeom>
          <a:solidFill>
            <a:srgbClr val="FF967E"/>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t>顧客の情報を検証</a:t>
            </a:r>
            <a:br>
              <a:rPr lang="en-US" altLang="ja-JP"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br>
            <a:r>
              <a:rPr lang="ja-JP" altLang="en-US"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t>する。</a:t>
            </a:r>
          </a:p>
        </p:txBody>
      </p:sp>
      <p:sp>
        <p:nvSpPr>
          <p:cNvPr id="53" name="AutoShape 166">
            <a:extLst>
              <a:ext uri="{FF2B5EF4-FFF2-40B4-BE49-F238E27FC236}">
                <a16:creationId xmlns:a16="http://schemas.microsoft.com/office/drawing/2014/main" id="{B32F001D-3231-F64E-A419-45FD470828D0}"/>
              </a:ext>
            </a:extLst>
          </p:cNvPr>
          <p:cNvSpPr>
            <a:spLocks noChangeArrowheads="1"/>
          </p:cNvSpPr>
          <p:nvPr/>
        </p:nvSpPr>
        <p:spPr bwMode="auto">
          <a:xfrm>
            <a:off x="9206998" y="2864517"/>
            <a:ext cx="2277177" cy="1085085"/>
          </a:xfrm>
          <a:prstGeom prst="flowChartProcess">
            <a:avLst/>
          </a:prstGeom>
          <a:solidFill>
            <a:srgbClr val="FF967E"/>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t>製品の在庫状況を</a:t>
            </a:r>
            <a:br>
              <a:rPr lang="en-US" altLang="ja-JP"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br>
            <a:r>
              <a:rPr lang="ja-JP" altLang="en-US"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t>確認する。</a:t>
            </a:r>
          </a:p>
        </p:txBody>
      </p:sp>
      <p:sp>
        <p:nvSpPr>
          <p:cNvPr id="54" name="AutoShape 168">
            <a:extLst>
              <a:ext uri="{FF2B5EF4-FFF2-40B4-BE49-F238E27FC236}">
                <a16:creationId xmlns:a16="http://schemas.microsoft.com/office/drawing/2014/main" id="{4D6448AA-3746-DC40-AC00-F2382DD1243E}"/>
              </a:ext>
            </a:extLst>
          </p:cNvPr>
          <p:cNvSpPr>
            <a:spLocks noChangeArrowheads="1"/>
          </p:cNvSpPr>
          <p:nvPr/>
        </p:nvSpPr>
        <p:spPr bwMode="auto">
          <a:xfrm>
            <a:off x="3150299" y="2770685"/>
            <a:ext cx="2846490" cy="1299214"/>
          </a:xfrm>
          <a:prstGeom prst="flowChartDecision">
            <a:avLst/>
          </a:prstGeom>
          <a:solidFill>
            <a:srgbClr val="F1C6E3"/>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t>製品はあるか？</a:t>
            </a:r>
          </a:p>
        </p:txBody>
      </p:sp>
      <p:sp>
        <p:nvSpPr>
          <p:cNvPr id="55" name="AutoShape 167">
            <a:extLst>
              <a:ext uri="{FF2B5EF4-FFF2-40B4-BE49-F238E27FC236}">
                <a16:creationId xmlns:a16="http://schemas.microsoft.com/office/drawing/2014/main" id="{53EFCBFF-2C37-2B4B-BD08-BF1764C82EA5}"/>
              </a:ext>
            </a:extLst>
          </p:cNvPr>
          <p:cNvSpPr>
            <a:spLocks noChangeArrowheads="1"/>
          </p:cNvSpPr>
          <p:nvPr/>
        </p:nvSpPr>
        <p:spPr bwMode="auto">
          <a:xfrm>
            <a:off x="6376322" y="2347808"/>
            <a:ext cx="2451144" cy="822960"/>
          </a:xfrm>
          <a:prstGeom prst="roundRect">
            <a:avLst>
              <a:gd name="adj" fmla="val 50000"/>
            </a:avLst>
          </a:prstGeom>
          <a:solidFill>
            <a:srgbClr val="9CE8BD"/>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200" b="0" i="0" u="none" strike="noStrike" dirty="0">
                <a:solidFill>
                  <a:srgbClr val="000000"/>
                </a:solidFill>
                <a:latin typeface="Century Gothic" panose="020B0502020202020204" pitchFamily="34" charset="0"/>
                <a:ea typeface="MS PGothic" panose="020B0600070205080204" pitchFamily="34" charset="-128"/>
                <a:cs typeface="Century Gothic" charset="0"/>
              </a:rPr>
              <a:t>終了</a:t>
            </a:r>
            <a:r>
              <a:rPr lang="en-US" altLang="ja-JP" sz="1200" b="0" i="0" u="none" strike="noStrike" dirty="0">
                <a:solidFill>
                  <a:srgbClr val="000000"/>
                </a:solidFill>
                <a:latin typeface="Century Gothic" panose="020B0502020202020204" pitchFamily="34" charset="0"/>
                <a:ea typeface="MS PGothic" panose="020B0600070205080204" pitchFamily="34" charset="-128"/>
                <a:cs typeface="Century Gothic" charset="0"/>
              </a:rPr>
              <a:t>:</a:t>
            </a:r>
          </a:p>
          <a:p>
            <a:pPr algn="ctr" rtl="0">
              <a:defRPr sz="1000"/>
            </a:pPr>
            <a:r>
              <a:rPr lang="ja-JP" altLang="en-US" sz="1200" b="0" i="0" u="none" strike="noStrike" dirty="0">
                <a:solidFill>
                  <a:srgbClr val="000000"/>
                </a:solidFill>
                <a:latin typeface="Century Gothic" panose="020B0502020202020204" pitchFamily="34" charset="0"/>
                <a:ea typeface="MS PGothic" panose="020B0600070205080204" pitchFamily="34" charset="-128"/>
                <a:cs typeface="Century Gothic" charset="0"/>
              </a:rPr>
              <a:t>修正のために </a:t>
            </a:r>
          </a:p>
          <a:p>
            <a:pPr algn="ctr" rtl="0">
              <a:defRPr sz="1000"/>
            </a:pPr>
            <a:r>
              <a:rPr lang="ja-JP" altLang="en-US" sz="1200" b="0" i="0" u="none" strike="noStrike" dirty="0">
                <a:solidFill>
                  <a:srgbClr val="000000"/>
                </a:solidFill>
                <a:latin typeface="Century Gothic" panose="020B0502020202020204" pitchFamily="34" charset="0"/>
                <a:ea typeface="MS PGothic" panose="020B0600070205080204" pitchFamily="34" charset="-128"/>
                <a:cs typeface="Century Gothic" charset="0"/>
              </a:rPr>
              <a:t>顧客に戻す。</a:t>
            </a:r>
          </a:p>
        </p:txBody>
      </p:sp>
      <p:cxnSp>
        <p:nvCxnSpPr>
          <p:cNvPr id="56" name="Straight Arrow Connector 55">
            <a:extLst>
              <a:ext uri="{FF2B5EF4-FFF2-40B4-BE49-F238E27FC236}">
                <a16:creationId xmlns:a16="http://schemas.microsoft.com/office/drawing/2014/main" id="{43230382-270E-FB4A-950E-751AA4A576C4}"/>
              </a:ext>
            </a:extLst>
          </p:cNvPr>
          <p:cNvCxnSpPr/>
          <p:nvPr/>
        </p:nvCxnSpPr>
        <p:spPr>
          <a:xfrm flipH="1">
            <a:off x="2636350" y="3925542"/>
            <a:ext cx="1415338" cy="655622"/>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7" name="Text Box 173">
            <a:extLst>
              <a:ext uri="{FF2B5EF4-FFF2-40B4-BE49-F238E27FC236}">
                <a16:creationId xmlns:a16="http://schemas.microsoft.com/office/drawing/2014/main" id="{C9D0F8F4-17A0-B949-A3AF-3B11977CAB25}"/>
              </a:ext>
            </a:extLst>
          </p:cNvPr>
          <p:cNvSpPr txBox="1">
            <a:spLocks noChangeArrowheads="1"/>
          </p:cNvSpPr>
          <p:nvPr/>
        </p:nvSpPr>
        <p:spPr bwMode="auto">
          <a:xfrm>
            <a:off x="2553406" y="2886674"/>
            <a:ext cx="748398" cy="39267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b="1" i="0" u="none" strike="noStrike" dirty="0">
                <a:solidFill>
                  <a:schemeClr val="tx1">
                    <a:lumMod val="75000"/>
                    <a:lumOff val="25000"/>
                  </a:schemeClr>
                </a:solidFill>
                <a:latin typeface="Century Gothic" panose="020B0502020202020204" pitchFamily="34" charset="0"/>
                <a:ea typeface="MS PGothic" panose="020B0600070205080204" pitchFamily="34" charset="-128"/>
                <a:cs typeface="Century Gothic" charset="0"/>
              </a:rPr>
              <a:t>いいえ</a:t>
            </a:r>
          </a:p>
        </p:txBody>
      </p:sp>
      <p:sp>
        <p:nvSpPr>
          <p:cNvPr id="58" name="Text Box 174">
            <a:extLst>
              <a:ext uri="{FF2B5EF4-FFF2-40B4-BE49-F238E27FC236}">
                <a16:creationId xmlns:a16="http://schemas.microsoft.com/office/drawing/2014/main" id="{B25D0CE0-5E8E-C84C-8BAE-097A0060CC33}"/>
              </a:ext>
            </a:extLst>
          </p:cNvPr>
          <p:cNvSpPr txBox="1">
            <a:spLocks noChangeArrowheads="1"/>
          </p:cNvSpPr>
          <p:nvPr/>
        </p:nvSpPr>
        <p:spPr bwMode="auto">
          <a:xfrm>
            <a:off x="3434947" y="4113710"/>
            <a:ext cx="521858" cy="39267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b="1" i="0" u="none" strike="noStrike" dirty="0">
                <a:solidFill>
                  <a:schemeClr val="tx1">
                    <a:lumMod val="75000"/>
                    <a:lumOff val="25000"/>
                  </a:schemeClr>
                </a:solidFill>
                <a:latin typeface="Century Gothic" panose="020B0502020202020204" pitchFamily="34" charset="0"/>
                <a:ea typeface="MS PGothic" panose="020B0600070205080204" pitchFamily="34" charset="-128"/>
                <a:cs typeface="Century Gothic" charset="0"/>
              </a:rPr>
              <a:t>はい</a:t>
            </a:r>
          </a:p>
        </p:txBody>
      </p:sp>
      <p:cxnSp>
        <p:nvCxnSpPr>
          <p:cNvPr id="59" name="Straight Arrow Connector 58">
            <a:extLst>
              <a:ext uri="{FF2B5EF4-FFF2-40B4-BE49-F238E27FC236}">
                <a16:creationId xmlns:a16="http://schemas.microsoft.com/office/drawing/2014/main" id="{C6AEC346-2FA3-8640-A42D-7313EFF6F08A}"/>
              </a:ext>
            </a:extLst>
          </p:cNvPr>
          <p:cNvCxnSpPr>
            <a:cxnSpLocks/>
          </p:cNvCxnSpPr>
          <p:nvPr/>
        </p:nvCxnSpPr>
        <p:spPr>
          <a:xfrm flipH="1" flipV="1">
            <a:off x="2424028" y="3064875"/>
            <a:ext cx="645901" cy="310709"/>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0" name="AutoShape 169">
            <a:extLst>
              <a:ext uri="{FF2B5EF4-FFF2-40B4-BE49-F238E27FC236}">
                <a16:creationId xmlns:a16="http://schemas.microsoft.com/office/drawing/2014/main" id="{039F2947-7263-5B4C-8984-E423BF32686F}"/>
              </a:ext>
            </a:extLst>
          </p:cNvPr>
          <p:cNvSpPr>
            <a:spLocks noChangeArrowheads="1"/>
          </p:cNvSpPr>
          <p:nvPr/>
        </p:nvSpPr>
        <p:spPr bwMode="auto">
          <a:xfrm>
            <a:off x="145671" y="4593824"/>
            <a:ext cx="2372075" cy="822960"/>
          </a:xfrm>
          <a:prstGeom prst="flowChartInputOutput">
            <a:avLst/>
          </a:prstGeom>
          <a:solidFill>
            <a:srgbClr val="FFC000"/>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t>注文確認書を生成する。</a:t>
            </a:r>
          </a:p>
        </p:txBody>
      </p:sp>
      <p:cxnSp>
        <p:nvCxnSpPr>
          <p:cNvPr id="61" name="Straight Arrow Connector 60">
            <a:extLst>
              <a:ext uri="{FF2B5EF4-FFF2-40B4-BE49-F238E27FC236}">
                <a16:creationId xmlns:a16="http://schemas.microsoft.com/office/drawing/2014/main" id="{BC8CAD74-4B4D-3742-864E-EF2FF8A5A53A}"/>
              </a:ext>
            </a:extLst>
          </p:cNvPr>
          <p:cNvCxnSpPr>
            <a:cxnSpLocks/>
          </p:cNvCxnSpPr>
          <p:nvPr/>
        </p:nvCxnSpPr>
        <p:spPr>
          <a:xfrm flipH="1">
            <a:off x="6123300" y="3402248"/>
            <a:ext cx="2897964"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FC8B1346-5769-8C49-9412-3CAE0E47E986}"/>
              </a:ext>
            </a:extLst>
          </p:cNvPr>
          <p:cNvCxnSpPr>
            <a:cxnSpLocks/>
          </p:cNvCxnSpPr>
          <p:nvPr/>
        </p:nvCxnSpPr>
        <p:spPr>
          <a:xfrm>
            <a:off x="2429309" y="5005304"/>
            <a:ext cx="594479"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603D7009-9744-2B4D-90F6-7ED14342DCE5}"/>
              </a:ext>
            </a:extLst>
          </p:cNvPr>
          <p:cNvCxnSpPr>
            <a:cxnSpLocks/>
          </p:cNvCxnSpPr>
          <p:nvPr/>
        </p:nvCxnSpPr>
        <p:spPr>
          <a:xfrm>
            <a:off x="5225134" y="5005304"/>
            <a:ext cx="594479"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4" name="AutoShape 166">
            <a:extLst>
              <a:ext uri="{FF2B5EF4-FFF2-40B4-BE49-F238E27FC236}">
                <a16:creationId xmlns:a16="http://schemas.microsoft.com/office/drawing/2014/main" id="{996523E9-96DC-9446-814B-1DCEECF63F5D}"/>
              </a:ext>
            </a:extLst>
          </p:cNvPr>
          <p:cNvSpPr>
            <a:spLocks noChangeArrowheads="1"/>
          </p:cNvSpPr>
          <p:nvPr/>
        </p:nvSpPr>
        <p:spPr bwMode="auto">
          <a:xfrm>
            <a:off x="3149410" y="4593824"/>
            <a:ext cx="1920240" cy="822960"/>
          </a:xfrm>
          <a:prstGeom prst="flowChartProcess">
            <a:avLst/>
          </a:prstGeom>
          <a:solidFill>
            <a:srgbClr val="FF967E"/>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t>製品の出荷準備を</a:t>
            </a:r>
            <a:br>
              <a:rPr lang="en-US" altLang="ja-JP"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br>
            <a:r>
              <a:rPr lang="ja-JP" altLang="en-US"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t>する。</a:t>
            </a:r>
          </a:p>
        </p:txBody>
      </p:sp>
      <p:sp>
        <p:nvSpPr>
          <p:cNvPr id="65" name="AutoShape 169">
            <a:extLst>
              <a:ext uri="{FF2B5EF4-FFF2-40B4-BE49-F238E27FC236}">
                <a16:creationId xmlns:a16="http://schemas.microsoft.com/office/drawing/2014/main" id="{0EF0F3AA-8AE8-3F43-94BB-7334DC93141E}"/>
              </a:ext>
            </a:extLst>
          </p:cNvPr>
          <p:cNvSpPr>
            <a:spLocks noChangeArrowheads="1"/>
          </p:cNvSpPr>
          <p:nvPr/>
        </p:nvSpPr>
        <p:spPr bwMode="auto">
          <a:xfrm>
            <a:off x="8547100" y="4593824"/>
            <a:ext cx="3403597" cy="822960"/>
          </a:xfrm>
          <a:prstGeom prst="flowChartInputOutput">
            <a:avLst/>
          </a:prstGeom>
          <a:solidFill>
            <a:srgbClr val="FFC000"/>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600" b="0" i="0" u="none" strike="noStrike" dirty="0">
                <a:solidFill>
                  <a:srgbClr val="000000"/>
                </a:solidFill>
                <a:latin typeface="Century Gothic" panose="020B0502020202020204" pitchFamily="34" charset="0"/>
                <a:ea typeface="MS PGothic" panose="020B0600070205080204" pitchFamily="34" charset="-128"/>
                <a:cs typeface="Century Gothic" charset="0"/>
              </a:rPr>
              <a:t>製品を配送サービスに </a:t>
            </a:r>
          </a:p>
          <a:p>
            <a:pPr algn="ctr" rtl="0">
              <a:defRPr sz="1000"/>
            </a:pPr>
            <a:r>
              <a:rPr lang="ja-JP" altLang="en-US" sz="1600" b="0" i="0" u="none" strike="noStrike" dirty="0">
                <a:solidFill>
                  <a:srgbClr val="000000"/>
                </a:solidFill>
                <a:latin typeface="Century Gothic" panose="020B0502020202020204" pitchFamily="34" charset="0"/>
                <a:ea typeface="MS PGothic" panose="020B0600070205080204" pitchFamily="34" charset="-128"/>
                <a:cs typeface="Century Gothic" charset="0"/>
              </a:rPr>
              <a:t>発送する。</a:t>
            </a:r>
          </a:p>
        </p:txBody>
      </p:sp>
      <p:cxnSp>
        <p:nvCxnSpPr>
          <p:cNvPr id="66" name="Straight Arrow Connector 65">
            <a:extLst>
              <a:ext uri="{FF2B5EF4-FFF2-40B4-BE49-F238E27FC236}">
                <a16:creationId xmlns:a16="http://schemas.microsoft.com/office/drawing/2014/main" id="{CAE6CAF2-39A9-FC49-AD24-3F5CD062CF89}"/>
              </a:ext>
            </a:extLst>
          </p:cNvPr>
          <p:cNvCxnSpPr>
            <a:cxnSpLocks/>
          </p:cNvCxnSpPr>
          <p:nvPr/>
        </p:nvCxnSpPr>
        <p:spPr>
          <a:xfrm>
            <a:off x="7972630" y="5005304"/>
            <a:ext cx="594479"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7" name="AutoShape 166">
            <a:extLst>
              <a:ext uri="{FF2B5EF4-FFF2-40B4-BE49-F238E27FC236}">
                <a16:creationId xmlns:a16="http://schemas.microsoft.com/office/drawing/2014/main" id="{B9165CB5-711E-3C44-9BED-30F898BF4E66}"/>
              </a:ext>
            </a:extLst>
          </p:cNvPr>
          <p:cNvSpPr>
            <a:spLocks noChangeArrowheads="1"/>
          </p:cNvSpPr>
          <p:nvPr/>
        </p:nvSpPr>
        <p:spPr bwMode="auto">
          <a:xfrm>
            <a:off x="5995196" y="4593824"/>
            <a:ext cx="1920240" cy="822960"/>
          </a:xfrm>
          <a:prstGeom prst="flowChartProcess">
            <a:avLst/>
          </a:prstGeom>
          <a:solidFill>
            <a:srgbClr val="FF967E"/>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t>在庫レベルを </a:t>
            </a:r>
          </a:p>
          <a:p>
            <a:pPr algn="ctr" rtl="0">
              <a:defRPr sz="1000"/>
            </a:pPr>
            <a:r>
              <a:rPr lang="ja-JP" altLang="en-US" sz="1400" b="0" i="0" u="none" strike="noStrike" dirty="0">
                <a:solidFill>
                  <a:srgbClr val="000000"/>
                </a:solidFill>
                <a:latin typeface="Century Gothic" panose="020B0502020202020204" pitchFamily="34" charset="0"/>
                <a:ea typeface="MS PGothic" panose="020B0600070205080204" pitchFamily="34" charset="-128"/>
                <a:cs typeface="Century Gothic" charset="0"/>
              </a:rPr>
              <a:t>更新する。</a:t>
            </a:r>
          </a:p>
        </p:txBody>
      </p:sp>
      <p:sp>
        <p:nvSpPr>
          <p:cNvPr id="68" name="AutoShape 167">
            <a:extLst>
              <a:ext uri="{FF2B5EF4-FFF2-40B4-BE49-F238E27FC236}">
                <a16:creationId xmlns:a16="http://schemas.microsoft.com/office/drawing/2014/main" id="{4084EC94-F510-6D47-ABCA-B423BAA4ED50}"/>
              </a:ext>
            </a:extLst>
          </p:cNvPr>
          <p:cNvSpPr>
            <a:spLocks noChangeArrowheads="1"/>
          </p:cNvSpPr>
          <p:nvPr/>
        </p:nvSpPr>
        <p:spPr bwMode="auto">
          <a:xfrm>
            <a:off x="9033046" y="5857818"/>
            <a:ext cx="2451144" cy="822960"/>
          </a:xfrm>
          <a:prstGeom prst="roundRect">
            <a:avLst>
              <a:gd name="adj" fmla="val 50000"/>
            </a:avLst>
          </a:prstGeom>
          <a:solidFill>
            <a:srgbClr val="9CE8BD"/>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200" b="0" i="0" u="none" strike="noStrike" dirty="0">
                <a:solidFill>
                  <a:srgbClr val="000000"/>
                </a:solidFill>
                <a:latin typeface="Century Gothic" panose="020B0502020202020204" pitchFamily="34" charset="0"/>
                <a:ea typeface="MS PGothic" panose="020B0600070205080204" pitchFamily="34" charset="-128"/>
                <a:cs typeface="Century Gothic" charset="0"/>
              </a:rPr>
              <a:t>終了</a:t>
            </a:r>
            <a:r>
              <a:rPr lang="en-US" altLang="ja-JP" sz="1200" b="0" i="0" u="none" strike="noStrike" dirty="0">
                <a:solidFill>
                  <a:srgbClr val="000000"/>
                </a:solidFill>
                <a:latin typeface="Century Gothic" panose="020B0502020202020204" pitchFamily="34" charset="0"/>
                <a:ea typeface="MS PGothic" panose="020B0600070205080204" pitchFamily="34" charset="-128"/>
                <a:cs typeface="Century Gothic" charset="0"/>
              </a:rPr>
              <a:t>:</a:t>
            </a:r>
          </a:p>
          <a:p>
            <a:pPr algn="ctr" rtl="0">
              <a:defRPr sz="1000"/>
            </a:pPr>
            <a:r>
              <a:rPr lang="ja-JP" altLang="en-US" sz="1200" b="0" i="0" u="none" strike="noStrike" dirty="0">
                <a:solidFill>
                  <a:srgbClr val="000000"/>
                </a:solidFill>
                <a:latin typeface="Century Gothic" panose="020B0502020202020204" pitchFamily="34" charset="0"/>
                <a:ea typeface="MS PGothic" panose="020B0600070205080204" pitchFamily="34" charset="-128"/>
                <a:cs typeface="Century Gothic" charset="0"/>
              </a:rPr>
              <a:t>注文処理完了。</a:t>
            </a:r>
          </a:p>
        </p:txBody>
      </p:sp>
      <p:cxnSp>
        <p:nvCxnSpPr>
          <p:cNvPr id="69" name="Straight Arrow Connector 68">
            <a:extLst>
              <a:ext uri="{FF2B5EF4-FFF2-40B4-BE49-F238E27FC236}">
                <a16:creationId xmlns:a16="http://schemas.microsoft.com/office/drawing/2014/main" id="{4BEA70BC-1DF1-5443-9BB8-34E8B366EC0C}"/>
              </a:ext>
            </a:extLst>
          </p:cNvPr>
          <p:cNvCxnSpPr/>
          <p:nvPr/>
        </p:nvCxnSpPr>
        <p:spPr>
          <a:xfrm>
            <a:off x="10313966" y="5474701"/>
            <a:ext cx="0" cy="312774"/>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582FE0A-1B46-0B58-B246-E7058E6A7C05}"/>
              </a:ext>
            </a:extLst>
          </p:cNvPr>
          <p:cNvSpPr/>
          <p:nvPr/>
        </p:nvSpPr>
        <p:spPr>
          <a:xfrm>
            <a:off x="249703" y="946960"/>
            <a:ext cx="11662896" cy="1275540"/>
          </a:xfrm>
          <a:prstGeom prst="rect">
            <a:avLst/>
          </a:prstGeom>
          <a:gradFill>
            <a:gsLst>
              <a:gs pos="19000">
                <a:srgbClr val="BD9CB1"/>
              </a:gs>
              <a:gs pos="84000">
                <a:srgbClr val="F1C6E3"/>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3162416447"/>
              </p:ext>
            </p:extLst>
          </p:nvPr>
        </p:nvGraphicFramePr>
        <p:xfrm>
          <a:off x="256540" y="176704"/>
          <a:ext cx="11643359" cy="698500"/>
        </p:xfrm>
        <a:graphic>
          <a:graphicData uri="http://schemas.openxmlformats.org/drawingml/2006/table">
            <a:tbl>
              <a:tblPr>
                <a:tableStyleId>{5C22544A-7EE6-4342-B048-85BDC9FD1C3A}</a:tableStyleId>
              </a:tblPr>
              <a:tblGrid>
                <a:gridCol w="7863730">
                  <a:extLst>
                    <a:ext uri="{9D8B030D-6E8A-4147-A177-3AD203B41FA5}">
                      <a16:colId xmlns:a16="http://schemas.microsoft.com/office/drawing/2014/main" val="684787995"/>
                    </a:ext>
                  </a:extLst>
                </a:gridCol>
                <a:gridCol w="2474843">
                  <a:extLst>
                    <a:ext uri="{9D8B030D-6E8A-4147-A177-3AD203B41FA5}">
                      <a16:colId xmlns:a16="http://schemas.microsoft.com/office/drawing/2014/main" val="1194938607"/>
                    </a:ext>
                  </a:extLst>
                </a:gridCol>
                <a:gridCol w="1304786">
                  <a:extLst>
                    <a:ext uri="{9D8B030D-6E8A-4147-A177-3AD203B41FA5}">
                      <a16:colId xmlns:a16="http://schemas.microsoft.com/office/drawing/2014/main" val="2473674201"/>
                    </a:ext>
                  </a:extLst>
                </a:gridCol>
              </a:tblGrid>
              <a:tr h="254000">
                <a:tc>
                  <a:txBody>
                    <a:bodyPr/>
                    <a:lstStyle/>
                    <a:p>
                      <a:pPr algn="l" rtl="0" fontAlgn="ctr"/>
                      <a:r>
                        <a:rPr lang="ja-JP" altLang="en-US" sz="900" u="none" strike="noStrike" dirty="0">
                          <a:solidFill>
                            <a:schemeClr val="tx1">
                              <a:lumMod val="65000"/>
                              <a:lumOff val="35000"/>
                            </a:schemeClr>
                          </a:solidFill>
                          <a:effectLst/>
                          <a:latin typeface="Century Gothic" panose="020B0502020202020204" pitchFamily="34" charset="0"/>
                          <a:ea typeface="MS PGothic" panose="020B0600070205080204" pitchFamily="34" charset="-128"/>
                        </a:rPr>
                        <a:t>   プロセス</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ja-JP" altLang="en-US" sz="900" u="none" strike="noStrike" dirty="0">
                          <a:solidFill>
                            <a:schemeClr val="tx1">
                              <a:lumMod val="65000"/>
                              <a:lumOff val="35000"/>
                            </a:schemeClr>
                          </a:solidFill>
                          <a:effectLst/>
                          <a:latin typeface="Century Gothic" panose="020B0502020202020204" pitchFamily="34" charset="0"/>
                          <a:ea typeface="MS PGothic" panose="020B0600070205080204" pitchFamily="34" charset="-128"/>
                        </a:rPr>
                        <a:t>作成者</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ja-JP" altLang="en-US" sz="900" u="none" strike="noStrike" dirty="0">
                          <a:solidFill>
                            <a:schemeClr val="tx1">
                              <a:lumMod val="65000"/>
                              <a:lumOff val="35000"/>
                            </a:schemeClr>
                          </a:solidFill>
                          <a:effectLst/>
                          <a:latin typeface="Century Gothic" panose="020B0502020202020204" pitchFamily="34" charset="0"/>
                          <a:ea typeface="MS PGothic" panose="020B0600070205080204" pitchFamily="34" charset="-128"/>
                        </a:rPr>
                        <a:t>日付</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ja-JP" altLang="en-US" sz="18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ja-JP" altLang="en-US" sz="13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ja-JP" altLang="en-US" sz="13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6E6E6"/>
                    </a:solidFill>
                  </a:tcPr>
                </a:tc>
                <a:extLst>
                  <a:ext uri="{0D108BD9-81ED-4DB2-BD59-A6C34878D82A}">
                    <a16:rowId xmlns:a16="http://schemas.microsoft.com/office/drawing/2014/main" val="3933300914"/>
                  </a:ext>
                </a:extLst>
              </a:tr>
            </a:tbl>
          </a:graphicData>
        </a:graphic>
      </p:graphicFrame>
      <p:sp>
        <p:nvSpPr>
          <p:cNvPr id="8" name="Text Box 174">
            <a:extLst>
              <a:ext uri="{FF2B5EF4-FFF2-40B4-BE49-F238E27FC236}">
                <a16:creationId xmlns:a16="http://schemas.microsoft.com/office/drawing/2014/main" id="{02F9084D-C6EF-EF83-4E20-84D3B056392F}"/>
              </a:ext>
            </a:extLst>
          </p:cNvPr>
          <p:cNvSpPr txBox="1">
            <a:spLocks noChangeArrowheads="1"/>
          </p:cNvSpPr>
          <p:nvPr/>
        </p:nvSpPr>
        <p:spPr bwMode="auto">
          <a:xfrm>
            <a:off x="8045366" y="1243503"/>
            <a:ext cx="571244"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1" i="0" u="none" strike="noStrike" dirty="0">
                <a:solidFill>
                  <a:schemeClr val="tx1">
                    <a:lumMod val="75000"/>
                    <a:lumOff val="25000"/>
                  </a:schemeClr>
                </a:solidFill>
                <a:latin typeface="Century Gothic" panose="020B0502020202020204" pitchFamily="34" charset="0"/>
                <a:ea typeface="MS PGothic" panose="020B0600070205080204" pitchFamily="34" charset="-128"/>
                <a:cs typeface="Century Gothic" charset="0"/>
              </a:rPr>
              <a:t>はい</a:t>
            </a:r>
          </a:p>
        </p:txBody>
      </p:sp>
      <p:cxnSp>
        <p:nvCxnSpPr>
          <p:cNvPr id="9" name="Straight Arrow Connector 8">
            <a:extLst>
              <a:ext uri="{FF2B5EF4-FFF2-40B4-BE49-F238E27FC236}">
                <a16:creationId xmlns:a16="http://schemas.microsoft.com/office/drawing/2014/main" id="{3A45C547-6B30-5FE7-590F-1A9A7F45C03B}"/>
              </a:ext>
            </a:extLst>
          </p:cNvPr>
          <p:cNvCxnSpPr/>
          <p:nvPr/>
        </p:nvCxnSpPr>
        <p:spPr>
          <a:xfrm>
            <a:off x="8515010" y="1577775"/>
            <a:ext cx="696561" cy="491228"/>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0" name="Text Box 174">
            <a:extLst>
              <a:ext uri="{FF2B5EF4-FFF2-40B4-BE49-F238E27FC236}">
                <a16:creationId xmlns:a16="http://schemas.microsoft.com/office/drawing/2014/main" id="{7374225B-EC5F-DED8-E912-74F0366D5C1E}"/>
              </a:ext>
            </a:extLst>
          </p:cNvPr>
          <p:cNvSpPr txBox="1">
            <a:spLocks noChangeArrowheads="1"/>
          </p:cNvSpPr>
          <p:nvPr/>
        </p:nvSpPr>
        <p:spPr bwMode="auto">
          <a:xfrm>
            <a:off x="8344733" y="1078403"/>
            <a:ext cx="571244"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1" i="0" u="none" strike="noStrike" dirty="0">
                <a:solidFill>
                  <a:schemeClr val="tx1">
                    <a:lumMod val="75000"/>
                    <a:lumOff val="25000"/>
                  </a:schemeClr>
                </a:solidFill>
                <a:latin typeface="Century Gothic" panose="020B0502020202020204" pitchFamily="34" charset="0"/>
                <a:ea typeface="MS PGothic" panose="020B0600070205080204" pitchFamily="34" charset="-128"/>
                <a:cs typeface="Century Gothic" charset="0"/>
              </a:rPr>
              <a:t>いいえ</a:t>
            </a:r>
          </a:p>
        </p:txBody>
      </p:sp>
      <p:cxnSp>
        <p:nvCxnSpPr>
          <p:cNvPr id="11" name="Straight Arrow Connector 10">
            <a:extLst>
              <a:ext uri="{FF2B5EF4-FFF2-40B4-BE49-F238E27FC236}">
                <a16:creationId xmlns:a16="http://schemas.microsoft.com/office/drawing/2014/main" id="{3C2EBF9C-4AC0-00E1-C515-523B15DBB4E2}"/>
              </a:ext>
            </a:extLst>
          </p:cNvPr>
          <p:cNvCxnSpPr/>
          <p:nvPr/>
        </p:nvCxnSpPr>
        <p:spPr>
          <a:xfrm>
            <a:off x="8839777" y="1285675"/>
            <a:ext cx="457200"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2" name="Text Box 174">
            <a:extLst>
              <a:ext uri="{FF2B5EF4-FFF2-40B4-BE49-F238E27FC236}">
                <a16:creationId xmlns:a16="http://schemas.microsoft.com/office/drawing/2014/main" id="{0E8D7129-FD1C-B5DC-65F2-43C748B1DA08}"/>
              </a:ext>
            </a:extLst>
          </p:cNvPr>
          <p:cNvSpPr txBox="1">
            <a:spLocks noChangeArrowheads="1"/>
          </p:cNvSpPr>
          <p:nvPr/>
        </p:nvSpPr>
        <p:spPr bwMode="auto">
          <a:xfrm rot="16200000">
            <a:off x="-220212" y="1374817"/>
            <a:ext cx="1460502" cy="46127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vert="vert270"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2400" b="0" i="0" u="none" strike="noStrike" dirty="0">
                <a:solidFill>
                  <a:schemeClr val="bg1"/>
                </a:solidFill>
                <a:latin typeface="Century Gothic" panose="020B0502020202020204" pitchFamily="34" charset="0"/>
                <a:ea typeface="MS PGothic" panose="020B0600070205080204" pitchFamily="34" charset="-128"/>
                <a:cs typeface="Century Gothic" charset="0"/>
              </a:rPr>
              <a:t>– </a:t>
            </a:r>
            <a:r>
              <a:rPr lang="ja-JP" altLang="en-US" sz="2400" b="0" i="0" u="none" strike="noStrike" dirty="0">
                <a:solidFill>
                  <a:schemeClr val="bg1"/>
                </a:solidFill>
                <a:latin typeface="Century Gothic" panose="020B0502020202020204" pitchFamily="34" charset="0"/>
                <a:ea typeface="MS PGothic" panose="020B0600070205080204" pitchFamily="34" charset="-128"/>
                <a:cs typeface="Century Gothic" charset="0"/>
              </a:rPr>
              <a:t>凡例 </a:t>
            </a:r>
            <a:r>
              <a:rPr lang="en-US" altLang="ja-JP" sz="2400" b="0" i="0" u="none" strike="noStrike" dirty="0">
                <a:solidFill>
                  <a:schemeClr val="bg1"/>
                </a:solidFill>
                <a:latin typeface="Century Gothic" panose="020B0502020202020204" pitchFamily="34" charset="0"/>
                <a:ea typeface="MS PGothic" panose="020B0600070205080204" pitchFamily="34" charset="-128"/>
                <a:cs typeface="Century Gothic" charset="0"/>
              </a:rPr>
              <a:t>–</a:t>
            </a:r>
          </a:p>
        </p:txBody>
      </p:sp>
      <p:sp>
        <p:nvSpPr>
          <p:cNvPr id="13" name="AutoShape 167">
            <a:extLst>
              <a:ext uri="{FF2B5EF4-FFF2-40B4-BE49-F238E27FC236}">
                <a16:creationId xmlns:a16="http://schemas.microsoft.com/office/drawing/2014/main" id="{F0C055A4-DBD4-8717-98CA-A2025814B764}"/>
              </a:ext>
            </a:extLst>
          </p:cNvPr>
          <p:cNvSpPr>
            <a:spLocks noChangeArrowheads="1"/>
          </p:cNvSpPr>
          <p:nvPr/>
        </p:nvSpPr>
        <p:spPr bwMode="auto">
          <a:xfrm>
            <a:off x="866957" y="1155679"/>
            <a:ext cx="1371600" cy="815728"/>
          </a:xfrm>
          <a:prstGeom prst="roundRect">
            <a:avLst>
              <a:gd name="adj" fmla="val 50000"/>
            </a:avLst>
          </a:prstGeom>
          <a:solidFill>
            <a:srgbClr val="DAF267"/>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楕円</a:t>
            </a:r>
            <a:r>
              <a:rPr lang="en-US" altLang="ja-JP"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 </a:t>
            </a:r>
          </a:p>
          <a:p>
            <a:pPr algn="ctr" rtl="0">
              <a:defRPr sz="1000"/>
            </a:pPr>
            <a:r>
              <a:rPr lang="ja-JP" altLang="en-US"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プロセスの </a:t>
            </a:r>
          </a:p>
          <a:p>
            <a:pPr algn="ctr" rtl="0">
              <a:defRPr sz="1000"/>
            </a:pPr>
            <a:r>
              <a:rPr lang="ja-JP" altLang="en-US"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開始</a:t>
            </a:r>
            <a:r>
              <a:rPr lang="en-US" altLang="ja-JP"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a:t>
            </a:r>
            <a:r>
              <a:rPr lang="ja-JP" altLang="en-US"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終了</a:t>
            </a:r>
          </a:p>
        </p:txBody>
      </p:sp>
      <p:sp>
        <p:nvSpPr>
          <p:cNvPr id="15" name="AutoShape 166">
            <a:extLst>
              <a:ext uri="{FF2B5EF4-FFF2-40B4-BE49-F238E27FC236}">
                <a16:creationId xmlns:a16="http://schemas.microsoft.com/office/drawing/2014/main" id="{ED5EDC6A-3FBA-0EEB-8B49-75EDF3B67AE2}"/>
              </a:ext>
            </a:extLst>
          </p:cNvPr>
          <p:cNvSpPr>
            <a:spLocks noChangeArrowheads="1"/>
          </p:cNvSpPr>
          <p:nvPr/>
        </p:nvSpPr>
        <p:spPr bwMode="auto">
          <a:xfrm>
            <a:off x="2454457" y="1152063"/>
            <a:ext cx="1371600" cy="822960"/>
          </a:xfrm>
          <a:prstGeom prst="flowChartProcess">
            <a:avLst/>
          </a:prstGeom>
          <a:solidFill>
            <a:srgbClr val="FF967E"/>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四角形</a:t>
            </a:r>
            <a:r>
              <a:rPr lang="en-US" altLang="ja-JP"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 </a:t>
            </a:r>
          </a:p>
          <a:p>
            <a:pPr algn="ctr" rtl="0">
              <a:defRPr sz="1000"/>
            </a:pPr>
            <a:r>
              <a:rPr lang="ja-JP" altLang="en-US"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プロセス ステップ</a:t>
            </a:r>
          </a:p>
        </p:txBody>
      </p:sp>
      <p:sp>
        <p:nvSpPr>
          <p:cNvPr id="16" name="AutoShape 169">
            <a:extLst>
              <a:ext uri="{FF2B5EF4-FFF2-40B4-BE49-F238E27FC236}">
                <a16:creationId xmlns:a16="http://schemas.microsoft.com/office/drawing/2014/main" id="{3293103D-7C71-C615-9D29-15DE9941463A}"/>
              </a:ext>
            </a:extLst>
          </p:cNvPr>
          <p:cNvSpPr>
            <a:spLocks noChangeArrowheads="1"/>
          </p:cNvSpPr>
          <p:nvPr/>
        </p:nvSpPr>
        <p:spPr bwMode="auto">
          <a:xfrm>
            <a:off x="5922271" y="1155679"/>
            <a:ext cx="2103120" cy="815728"/>
          </a:xfrm>
          <a:prstGeom prst="flowChartInputOutput">
            <a:avLst/>
          </a:prstGeom>
          <a:solidFill>
            <a:srgbClr val="FFC000"/>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平行四辺形</a:t>
            </a:r>
            <a:r>
              <a:rPr lang="en-US" altLang="ja-JP"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 </a:t>
            </a:r>
          </a:p>
          <a:p>
            <a:pPr algn="ctr" rtl="0">
              <a:defRPr sz="1000"/>
            </a:pPr>
            <a:r>
              <a:rPr lang="ja-JP" altLang="en-US"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インプット</a:t>
            </a:r>
            <a:r>
              <a:rPr lang="en-US" altLang="ja-JP"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a:t>
            </a:r>
            <a:r>
              <a:rPr lang="ja-JP" altLang="en-US"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アウトプット</a:t>
            </a:r>
          </a:p>
        </p:txBody>
      </p:sp>
      <p:sp>
        <p:nvSpPr>
          <p:cNvPr id="17" name="AutoShape 168">
            <a:extLst>
              <a:ext uri="{FF2B5EF4-FFF2-40B4-BE49-F238E27FC236}">
                <a16:creationId xmlns:a16="http://schemas.microsoft.com/office/drawing/2014/main" id="{439A1D05-2D23-A6C6-B20C-44D5320BCD59}"/>
              </a:ext>
            </a:extLst>
          </p:cNvPr>
          <p:cNvSpPr>
            <a:spLocks noChangeArrowheads="1"/>
          </p:cNvSpPr>
          <p:nvPr/>
        </p:nvSpPr>
        <p:spPr bwMode="auto">
          <a:xfrm>
            <a:off x="3982757" y="1014903"/>
            <a:ext cx="1876014" cy="1097280"/>
          </a:xfrm>
          <a:prstGeom prst="flowChartDecision">
            <a:avLst/>
          </a:prstGeom>
          <a:solidFill>
            <a:srgbClr val="F1C6E3"/>
          </a:solidFill>
          <a:ln w="12700">
            <a:noFill/>
            <a:miter lim="800000"/>
            <a:headEnd/>
            <a:tailEnd/>
          </a:ln>
          <a:effectLst/>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ひし形</a:t>
            </a:r>
            <a:r>
              <a:rPr lang="en-US" altLang="ja-JP"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 </a:t>
            </a:r>
          </a:p>
          <a:p>
            <a:pPr algn="ctr" rtl="0">
              <a:defRPr sz="1000"/>
            </a:pPr>
            <a:r>
              <a:rPr lang="ja-JP" altLang="en-US" sz="1000" b="0" i="0" u="none" strike="noStrike" dirty="0">
                <a:solidFill>
                  <a:srgbClr val="000000"/>
                </a:solidFill>
                <a:latin typeface="Century Gothic" panose="020B0502020202020204" pitchFamily="34" charset="0"/>
                <a:ea typeface="MS PGothic" panose="020B0600070205080204" pitchFamily="34" charset="-128"/>
                <a:cs typeface="Century Gothic" charset="0"/>
              </a:rPr>
              <a:t>意思決定ポイント</a:t>
            </a:r>
          </a:p>
        </p:txBody>
      </p:sp>
      <p:cxnSp>
        <p:nvCxnSpPr>
          <p:cNvPr id="18" name="Straight Arrow Connector 17">
            <a:extLst>
              <a:ext uri="{FF2B5EF4-FFF2-40B4-BE49-F238E27FC236}">
                <a16:creationId xmlns:a16="http://schemas.microsoft.com/office/drawing/2014/main" id="{7C37F862-8FD8-B29C-1A2D-23945AB38E98}"/>
              </a:ext>
            </a:extLst>
          </p:cNvPr>
          <p:cNvCxnSpPr/>
          <p:nvPr/>
        </p:nvCxnSpPr>
        <p:spPr>
          <a:xfrm flipV="1">
            <a:off x="8172989" y="1688003"/>
            <a:ext cx="0" cy="34290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79C6862-CA96-F0CB-5341-FE11423992BB}"/>
              </a:ext>
            </a:extLst>
          </p:cNvPr>
          <p:cNvCxnSpPr/>
          <p:nvPr/>
        </p:nvCxnSpPr>
        <p:spPr>
          <a:xfrm>
            <a:off x="8401589" y="1738803"/>
            <a:ext cx="0" cy="34290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0032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370849611"/>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altLang="en-US" sz="1600" b="1"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altLang="en-US" sz="1200" b="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en-US" altLang="ja-JP" sz="1400" b="0" dirty="0">
                          <a:solidFill>
                            <a:schemeClr val="tx1"/>
                          </a:solidFill>
                          <a:effectLst/>
                          <a:latin typeface="Century Gothic" panose="020B0502020202020204" pitchFamily="34" charset="0"/>
                          <a:ea typeface="MS PGothic" panose="020B0600070205080204" pitchFamily="34" charset="-128"/>
                        </a:rPr>
                        <a:t>Smartsheet </a:t>
                      </a:r>
                      <a:r>
                        <a:rPr lang="ja-JP" altLang="en-US" sz="1400" b="0" dirty="0">
                          <a:solidFill>
                            <a:schemeClr val="tx1"/>
                          </a:solidFill>
                          <a:effectLst/>
                          <a:latin typeface="Century Gothic" panose="020B0502020202020204" pitchFamily="34" charset="0"/>
                          <a:ea typeface="MS PGothic" panose="020B0600070205080204" pitchFamily="34" charset="-128"/>
                        </a:rPr>
                        <a:t>がこの </a:t>
                      </a:r>
                      <a:r>
                        <a:rPr lang="en-US" altLang="ja-JP" sz="1400" b="0" dirty="0">
                          <a:solidFill>
                            <a:schemeClr val="tx1"/>
                          </a:solidFill>
                          <a:effectLst/>
                          <a:latin typeface="Century Gothic" panose="020B0502020202020204" pitchFamily="34" charset="0"/>
                          <a:ea typeface="MS PGothic" panose="020B0600070205080204" pitchFamily="34" charset="-128"/>
                        </a:rPr>
                        <a:t>Web </a:t>
                      </a:r>
                      <a:r>
                        <a:rPr lang="ja-JP" altLang="en-US" sz="1400" b="0" dirty="0">
                          <a:solidFill>
                            <a:schemeClr val="tx1"/>
                          </a:solidFill>
                          <a:effectLst/>
                          <a:latin typeface="Century Gothic" panose="020B0502020202020204" pitchFamily="34" charset="0"/>
                          <a:ea typeface="MS PGothic" panose="020B0600070205080204" pitchFamily="34" charset="-128"/>
                        </a:rPr>
                        <a:t>サイトに掲載している記事、テンプレート、または情報などは、あくまで参考としてご利用ください。</a:t>
                      </a:r>
                      <a:r>
                        <a:rPr lang="en-US" altLang="ja-JP" sz="1400" b="0" dirty="0">
                          <a:solidFill>
                            <a:schemeClr val="tx1"/>
                          </a:solidFill>
                          <a:effectLst/>
                          <a:latin typeface="Century Gothic" panose="020B0502020202020204" pitchFamily="34" charset="0"/>
                          <a:ea typeface="MS PGothic" panose="020B0600070205080204" pitchFamily="34" charset="-128"/>
                        </a:rPr>
                        <a:t>Smartsheet </a:t>
                      </a:r>
                      <a:r>
                        <a:rPr lang="ja-JP" altLang="en-US" sz="1400" b="0" dirty="0">
                          <a:solidFill>
                            <a:schemeClr val="tx1"/>
                          </a:solidFill>
                          <a:effectLst/>
                          <a:latin typeface="Century Gothic" panose="020B0502020202020204" pitchFamily="34" charset="0"/>
                          <a:ea typeface="MS PGothic" panose="020B0600070205080204" pitchFamily="34" charset="-128"/>
                        </a:rPr>
                        <a:t>は、情報の最新性および正確性の確保に努めますが、本 </a:t>
                      </a:r>
                      <a:r>
                        <a:rPr lang="en-US" altLang="ja-JP" sz="1400" b="0" dirty="0">
                          <a:solidFill>
                            <a:schemeClr val="tx1"/>
                          </a:solidFill>
                          <a:effectLst/>
                          <a:latin typeface="Century Gothic" panose="020B0502020202020204" pitchFamily="34" charset="0"/>
                          <a:ea typeface="MS PGothic" panose="020B0600070205080204" pitchFamily="34" charset="-128"/>
                        </a:rPr>
                        <a:t>Web </a:t>
                      </a:r>
                      <a:r>
                        <a:rPr lang="ja-JP" altLang="en-US" sz="1400" b="0" dirty="0">
                          <a:solidFill>
                            <a:schemeClr val="tx1"/>
                          </a:solidFill>
                          <a:effectLst/>
                          <a:latin typeface="Century Gothic" panose="020B0502020202020204" pitchFamily="34" charset="0"/>
                          <a:ea typeface="MS PGothic" panose="020B0600070205080204" pitchFamily="34" charset="-128"/>
                        </a:rPr>
                        <a:t>サイトまたは本 </a:t>
                      </a:r>
                      <a:r>
                        <a:rPr lang="en-US" altLang="ja-JP" sz="1400" b="0" dirty="0">
                          <a:solidFill>
                            <a:schemeClr val="tx1"/>
                          </a:solidFill>
                          <a:effectLst/>
                          <a:latin typeface="Century Gothic" panose="020B0502020202020204" pitchFamily="34" charset="0"/>
                          <a:ea typeface="MS PGothic" panose="020B0600070205080204" pitchFamily="34" charset="-128"/>
                        </a:rPr>
                        <a:t>Web </a:t>
                      </a:r>
                      <a:r>
                        <a:rPr lang="ja-JP" altLang="en-US" sz="1400" b="0" dirty="0">
                          <a:solidFill>
                            <a:schemeClr val="tx1"/>
                          </a:solidFill>
                          <a:effectLst/>
                          <a:latin typeface="Century Gothic" panose="020B0502020202020204" pitchFamily="34" charset="0"/>
                          <a:ea typeface="MS PGothic" panose="020B0600070205080204" pitchFamily="34" charset="-128"/>
                        </a:rPr>
                        <a:t>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a:t>
                      </a:r>
                      <a:r>
                        <a:rPr lang="en-US" altLang="ja-JP" sz="1400" b="0" dirty="0">
                          <a:solidFill>
                            <a:schemeClr val="tx1"/>
                          </a:solidFill>
                          <a:effectLst/>
                          <a:latin typeface="Century Gothic" panose="020B0502020202020204" pitchFamily="34" charset="0"/>
                          <a:ea typeface="MS PGothic" panose="020B0600070205080204" pitchFamily="34" charset="-128"/>
                        </a:rPr>
                        <a:t>Smartsheet </a:t>
                      </a:r>
                      <a:r>
                        <a:rPr lang="ja-JP" altLang="en-US" sz="1400" b="0" dirty="0">
                          <a:solidFill>
                            <a:schemeClr val="tx1"/>
                          </a:solidFill>
                          <a:effectLst/>
                          <a:latin typeface="Century Gothic" panose="020B0502020202020204" pitchFamily="34" charset="0"/>
                          <a:ea typeface="MS PGothic" panose="020B0600070205080204" pitchFamily="34" charset="-128"/>
                        </a:rPr>
                        <a:t>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12779</TotalTime>
  <Words>481</Words>
  <Application>Microsoft Office PowerPoint</Application>
  <PresentationFormat>Widescreen</PresentationFormat>
  <Paragraphs>55</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min qu</cp:lastModifiedBy>
  <cp:revision>215</cp:revision>
  <cp:lastPrinted>2024-02-20T23:48:17Z</cp:lastPrinted>
  <dcterms:created xsi:type="dcterms:W3CDTF">2021-07-07T23:54:57Z</dcterms:created>
  <dcterms:modified xsi:type="dcterms:W3CDTF">2024-11-14T13:21:54Z</dcterms:modified>
</cp:coreProperties>
</file>