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53" r:id="rId2"/>
    <p:sldId id="391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5"/>
    <a:srgbClr val="08DA70"/>
    <a:srgbClr val="4FE5E5"/>
    <a:srgbClr val="86F2E2"/>
    <a:srgbClr val="FFF7CC"/>
    <a:srgbClr val="FFD691"/>
    <a:srgbClr val="FFBDBE"/>
    <a:srgbClr val="FFEDCE"/>
    <a:srgbClr val="FFAE30"/>
    <a:srgbClr val="DD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058"/>
  </p:normalViewPr>
  <p:slideViewPr>
    <p:cSldViewPr snapToGrid="0" snapToObjects="1">
      <p:cViewPr varScale="1">
        <p:scale>
          <a:sx n="63" d="100"/>
          <a:sy n="63" d="100"/>
        </p:scale>
        <p:origin x="102" y="10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/>
              <a:t>11/13/2024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9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текста</a:t>
            </a:r>
            <a:endParaRPr lang="ja-JP" altLang="en-US"/>
          </a:p>
          <a:p>
            <a:pPr lvl="1"/>
            <a:r>
              <a:rPr lang="en-US" altLang="ja-JP"/>
              <a:t>Второй уровень</a:t>
            </a:r>
            <a:endParaRPr lang="ja-JP" altLang="en-US" dirty="0"/>
          </a:p>
          <a:p>
            <a:pPr lvl="2"/>
            <a:r>
              <a:rPr lang="en-US" altLang="ja-JP"/>
              <a:t>Третий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3"/>
            <a:r>
              <a:rPr lang="en-US" altLang="ja-JP"/>
              <a:t>Четвертый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4"/>
            <a:r>
              <a:rPr lang="en-US" altLang="ja-JP"/>
              <a:t>Пятый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altLang="ja-JP" smtClean="0"/>
              <a:t>11/13/2024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2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619090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形式のアニメーション フローチャート テンプレート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18562" y="29888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395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このテンプレートを使用するタイミング</a:t>
            </a:r>
            <a:r>
              <a:rPr lang="en-US" altLang="ja-JP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: </a:t>
            </a:r>
            <a:r>
              <a:rPr lang="ja-JP" altLang="en-US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特に明確にする必要のある複雑なワークフローやプロセスを説明するシナリオにおいて、動く要素を追加してプレゼンテーションをより魅力的なものにしたい場合には、この </a:t>
            </a:r>
            <a:r>
              <a:rPr lang="en-US" altLang="ja-JP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形式のアニメーション フローチャート テンプレートが役に立ちます。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テンプレートの注目の機能</a:t>
            </a:r>
            <a:r>
              <a:rPr lang="en-US" altLang="ja-JP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:</a:t>
            </a:r>
            <a:r>
              <a:rPr lang="ja-JP" altLang="en-US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 この </a:t>
            </a:r>
            <a:r>
              <a:rPr lang="en-US" altLang="ja-JP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形式のアニメーション フローチャート テンプレートを使用すると、生き生きとしたアニメーションでプロセスの各ステップを説明できるため、理解しやすく、記憶にも残りやすいプレゼンテーションを作成できます。どのユーザーでも、注意を引き付ける魅力的なビジュアル要素によってプレゼンテーションを強化できます。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13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15774" y="1600292"/>
            <a:ext cx="6767075" cy="3806480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DDF4E5"/>
            </a:gs>
            <a:gs pos="55000">
              <a:srgbClr val="FFF7CC"/>
            </a:gs>
            <a:gs pos="0">
              <a:srgbClr val="33EFF0"/>
            </a:gs>
            <a:gs pos="74000">
              <a:schemeClr val="bg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D3544A-4460-9EA2-50FC-F2BA152552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2784"/>
            <a:ext cx="12192000" cy="61721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>
            <a:cxnSpLocks/>
          </p:cNvCxnSpPr>
          <p:nvPr/>
        </p:nvCxnSpPr>
        <p:spPr>
          <a:xfrm>
            <a:off x="8933264" y="2017242"/>
            <a:ext cx="912722" cy="27543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425" y="1840599"/>
            <a:ext cx="614927" cy="274320"/>
          </a:xfrm>
          <a:prstGeom prst="rect">
            <a:avLst/>
          </a:prstGeom>
          <a:noFill/>
          <a:ln>
            <a:noFill/>
          </a:ln>
          <a:effectLst>
            <a:outerShdw blurRad="243672" dist="762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400" b="1" i="0" u="none" strike="noStrike" dirty="0">
                <a:solidFill>
                  <a:srgbClr val="C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いいえ</a:t>
            </a:r>
          </a:p>
        </p:txBody>
      </p:sp>
      <p:sp>
        <p:nvSpPr>
          <p:cNvPr id="6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944" y="1840599"/>
            <a:ext cx="463292" cy="274320"/>
          </a:xfrm>
          <a:prstGeom prst="rect">
            <a:avLst/>
          </a:prstGeom>
          <a:noFill/>
          <a:ln>
            <a:noFill/>
          </a:ln>
          <a:effectLst>
            <a:outerShdw blurRad="243672" dist="762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400" b="1" i="0" u="none" strike="noStrike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はい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>
            <a:cxnSpLocks/>
          </p:cNvCxnSpPr>
          <p:nvPr/>
        </p:nvCxnSpPr>
        <p:spPr>
          <a:xfrm flipH="1">
            <a:off x="7766588" y="2017242"/>
            <a:ext cx="831609" cy="3222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D36E455-2428-AC46-9D39-09F2701BD402}"/>
              </a:ext>
            </a:extLst>
          </p:cNvPr>
          <p:cNvCxnSpPr>
            <a:cxnSpLocks/>
          </p:cNvCxnSpPr>
          <p:nvPr/>
        </p:nvCxnSpPr>
        <p:spPr>
          <a:xfrm>
            <a:off x="2882562" y="1244809"/>
            <a:ext cx="731520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4BA79E-7D91-3740-9F67-38790C6C3BB8}"/>
              </a:ext>
            </a:extLst>
          </p:cNvPr>
          <p:cNvCxnSpPr>
            <a:cxnSpLocks/>
          </p:cNvCxnSpPr>
          <p:nvPr/>
        </p:nvCxnSpPr>
        <p:spPr>
          <a:xfrm>
            <a:off x="5581315" y="1244809"/>
            <a:ext cx="914400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835B18-9FA0-BC4E-9F36-5F2DAE597B44}"/>
              </a:ext>
            </a:extLst>
          </p:cNvPr>
          <p:cNvCxnSpPr>
            <a:cxnSpLocks/>
          </p:cNvCxnSpPr>
          <p:nvPr/>
        </p:nvCxnSpPr>
        <p:spPr>
          <a:xfrm>
            <a:off x="8693113" y="5066994"/>
            <a:ext cx="731520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C8CAD74-4B4D-3742-864E-EF2FF8A5A53A}"/>
              </a:ext>
            </a:extLst>
          </p:cNvPr>
          <p:cNvCxnSpPr>
            <a:cxnSpLocks/>
          </p:cNvCxnSpPr>
          <p:nvPr/>
        </p:nvCxnSpPr>
        <p:spPr>
          <a:xfrm flipH="1">
            <a:off x="3022558" y="2733481"/>
            <a:ext cx="1699913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3D7009-9744-2B4D-90F6-7ED14342DCE5}"/>
              </a:ext>
            </a:extLst>
          </p:cNvPr>
          <p:cNvCxnSpPr>
            <a:cxnSpLocks/>
          </p:cNvCxnSpPr>
          <p:nvPr/>
        </p:nvCxnSpPr>
        <p:spPr>
          <a:xfrm>
            <a:off x="3229092" y="5066994"/>
            <a:ext cx="914400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68C5A3-D27B-656C-7572-C153FDC9FB33}"/>
              </a:ext>
            </a:extLst>
          </p:cNvPr>
          <p:cNvCxnSpPr>
            <a:cxnSpLocks/>
          </p:cNvCxnSpPr>
          <p:nvPr/>
        </p:nvCxnSpPr>
        <p:spPr>
          <a:xfrm>
            <a:off x="1688819" y="3261792"/>
            <a:ext cx="0" cy="119445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3">
            <a:extLst>
              <a:ext uri="{FF2B5EF4-FFF2-40B4-BE49-F238E27FC236}">
                <a16:creationId xmlns:a16="http://schemas.microsoft.com/office/drawing/2014/main" id="{A47CEB87-A8B3-5CB1-25E3-28631D0F1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1" y="3764852"/>
            <a:ext cx="747512" cy="274320"/>
          </a:xfrm>
          <a:prstGeom prst="rect">
            <a:avLst/>
          </a:prstGeom>
          <a:noFill/>
          <a:ln>
            <a:noFill/>
          </a:ln>
          <a:effectLst>
            <a:outerShdw blurRad="243672" dist="762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400" b="1" i="0" u="none" strike="noStrike" dirty="0">
                <a:solidFill>
                  <a:srgbClr val="C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いいえ</a:t>
            </a:r>
          </a:p>
        </p:txBody>
      </p:sp>
      <p:sp>
        <p:nvSpPr>
          <p:cNvPr id="19" name="Text Box 174">
            <a:extLst>
              <a:ext uri="{FF2B5EF4-FFF2-40B4-BE49-F238E27FC236}">
                <a16:creationId xmlns:a16="http://schemas.microsoft.com/office/drawing/2014/main" id="{4F634050-5959-540C-3249-78E14E34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035" y="4684846"/>
            <a:ext cx="448288" cy="274320"/>
          </a:xfrm>
          <a:prstGeom prst="rect">
            <a:avLst/>
          </a:prstGeom>
          <a:noFill/>
          <a:ln>
            <a:noFill/>
          </a:ln>
          <a:effectLst>
            <a:outerShdw blurRad="243672" dist="762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400" b="1" i="0" u="none" strike="noStrike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はい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84B2E6-85F7-7E48-69FB-B4FB18104E29}"/>
              </a:ext>
            </a:extLst>
          </p:cNvPr>
          <p:cNvCxnSpPr>
            <a:cxnSpLocks/>
          </p:cNvCxnSpPr>
          <p:nvPr/>
        </p:nvCxnSpPr>
        <p:spPr>
          <a:xfrm flipV="1">
            <a:off x="6429397" y="3409377"/>
            <a:ext cx="0" cy="82296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7">
            <a:extLst>
              <a:ext uri="{FF2B5EF4-FFF2-40B4-BE49-F238E27FC236}">
                <a16:creationId xmlns:a16="http://schemas.microsoft.com/office/drawing/2014/main" id="{8BE62BFD-4C7C-5144-8D25-E4E0E159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9" y="858470"/>
            <a:ext cx="2213048" cy="7726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800" b="0" i="0" u="none" strike="noStrike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プロセスを開始する。</a:t>
            </a:r>
          </a:p>
        </p:txBody>
      </p:sp>
      <p:sp>
        <p:nvSpPr>
          <p:cNvPr id="50" name="AutoShape 168">
            <a:extLst>
              <a:ext uri="{FF2B5EF4-FFF2-40B4-BE49-F238E27FC236}">
                <a16:creationId xmlns:a16="http://schemas.microsoft.com/office/drawing/2014/main" id="{D4C957FA-3E22-8D4E-A48B-BAA4E79A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10" y="519446"/>
            <a:ext cx="4298165" cy="1450727"/>
          </a:xfrm>
          <a:prstGeom prst="flowChartDecision">
            <a:avLst/>
          </a:prstGeom>
          <a:gradFill>
            <a:gsLst>
              <a:gs pos="36000">
                <a:srgbClr val="4FE5E5"/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0" tIns="0" rIns="0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はい</a:t>
            </a:r>
            <a:r>
              <a:rPr lang="en-US" altLang="ja-JP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/</a:t>
            </a: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いいえの回答が必要な意思決定ポイント。</a:t>
            </a:r>
          </a:p>
        </p:txBody>
      </p:sp>
      <p:sp>
        <p:nvSpPr>
          <p:cNvPr id="52" name="AutoShape 166">
            <a:extLst>
              <a:ext uri="{FF2B5EF4-FFF2-40B4-BE49-F238E27FC236}">
                <a16:creationId xmlns:a16="http://schemas.microsoft.com/office/drawing/2014/main" id="{AB73FFA7-2CC8-EB47-8348-B755D3CA9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874" y="787609"/>
            <a:ext cx="1707894" cy="914400"/>
          </a:xfrm>
          <a:prstGeom prst="flowChartProcess">
            <a:avLst/>
          </a:prstGeom>
          <a:gradFill>
            <a:gsLst>
              <a:gs pos="87000">
                <a:schemeClr val="accent4">
                  <a:lumMod val="60000"/>
                  <a:lumOff val="40000"/>
                </a:schemeClr>
              </a:gs>
              <a:gs pos="37000">
                <a:srgbClr val="FFB102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データまたはアクションを入力する。</a:t>
            </a:r>
          </a:p>
        </p:txBody>
      </p:sp>
      <p:sp>
        <p:nvSpPr>
          <p:cNvPr id="55" name="AutoShape 167">
            <a:extLst>
              <a:ext uri="{FF2B5EF4-FFF2-40B4-BE49-F238E27FC236}">
                <a16:creationId xmlns:a16="http://schemas.microsoft.com/office/drawing/2014/main" id="{53EFCBFF-2C37-2B4B-BD08-BF1764C8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5855" y="2345151"/>
            <a:ext cx="1999282" cy="822960"/>
          </a:xfrm>
          <a:prstGeom prst="roundRect">
            <a:avLst>
              <a:gd name="adj" fmla="val 50000"/>
            </a:avLst>
          </a:prstGeom>
          <a:gradFill>
            <a:gsLst>
              <a:gs pos="36000">
                <a:srgbClr val="77F5A4"/>
              </a:gs>
              <a:gs pos="84000">
                <a:srgbClr val="ABF55E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終了</a:t>
            </a:r>
          </a:p>
        </p:txBody>
      </p:sp>
      <p:sp>
        <p:nvSpPr>
          <p:cNvPr id="65" name="AutoShape 169">
            <a:extLst>
              <a:ext uri="{FF2B5EF4-FFF2-40B4-BE49-F238E27FC236}">
                <a16:creationId xmlns:a16="http://schemas.microsoft.com/office/drawing/2014/main" id="{0EF0F3AA-8AE8-3F43-94BB-7334DC93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916" y="2342229"/>
            <a:ext cx="3163085" cy="977438"/>
          </a:xfrm>
          <a:prstGeom prst="flowChartInputOutput">
            <a:avLst/>
          </a:prstGeom>
          <a:gradFill>
            <a:gsLst>
              <a:gs pos="11000">
                <a:srgbClr val="FF8973"/>
              </a:gs>
              <a:gs pos="81000">
                <a:srgbClr val="FFBDBE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情報のインプットまたはアウトプットを提示する。</a:t>
            </a:r>
          </a:p>
        </p:txBody>
      </p:sp>
      <p:sp>
        <p:nvSpPr>
          <p:cNvPr id="67" name="AutoShape 166">
            <a:extLst>
              <a:ext uri="{FF2B5EF4-FFF2-40B4-BE49-F238E27FC236}">
                <a16:creationId xmlns:a16="http://schemas.microsoft.com/office/drawing/2014/main" id="{B9165CB5-711E-3C44-9BED-30F898BF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87" y="2322001"/>
            <a:ext cx="2372075" cy="822960"/>
          </a:xfrm>
          <a:prstGeom prst="flowChartProcess">
            <a:avLst/>
          </a:prstGeom>
          <a:gradFill>
            <a:gsLst>
              <a:gs pos="87000">
                <a:schemeClr val="accent4">
                  <a:lumMod val="60000"/>
                  <a:lumOff val="40000"/>
                </a:schemeClr>
              </a:gs>
              <a:gs pos="37000">
                <a:srgbClr val="FFAE30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フォローアップ措置またはプロセス。</a:t>
            </a:r>
          </a:p>
        </p:txBody>
      </p:sp>
      <p:sp>
        <p:nvSpPr>
          <p:cNvPr id="68" name="AutoShape 167">
            <a:extLst>
              <a:ext uri="{FF2B5EF4-FFF2-40B4-BE49-F238E27FC236}">
                <a16:creationId xmlns:a16="http://schemas.microsoft.com/office/drawing/2014/main" id="{4084EC94-F510-6D47-ABCA-B423BAA4E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363" y="4558007"/>
            <a:ext cx="2329691" cy="1017974"/>
          </a:xfrm>
          <a:prstGeom prst="roundRect">
            <a:avLst>
              <a:gd name="adj" fmla="val 50000"/>
            </a:avLst>
          </a:prstGeom>
          <a:gradFill>
            <a:gsLst>
              <a:gs pos="36000">
                <a:srgbClr val="00F06C"/>
              </a:gs>
              <a:gs pos="82000">
                <a:srgbClr val="ABF55E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終了</a:t>
            </a:r>
            <a:r>
              <a:rPr lang="en-US" altLang="ja-JP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:</a:t>
            </a:r>
          </a:p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プロセスを終了する。</a:t>
            </a:r>
          </a:p>
        </p:txBody>
      </p:sp>
      <p:sp>
        <p:nvSpPr>
          <p:cNvPr id="13" name="AutoShape 169">
            <a:extLst>
              <a:ext uri="{FF2B5EF4-FFF2-40B4-BE49-F238E27FC236}">
                <a16:creationId xmlns:a16="http://schemas.microsoft.com/office/drawing/2014/main" id="{46ED6480-2CFA-FAFA-AE78-23543CC77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11" y="4578275"/>
            <a:ext cx="3163085" cy="977438"/>
          </a:xfrm>
          <a:prstGeom prst="flowChartInputOutput">
            <a:avLst/>
          </a:prstGeom>
          <a:gradFill>
            <a:gsLst>
              <a:gs pos="11000">
                <a:srgbClr val="FF8973"/>
              </a:gs>
              <a:gs pos="81000">
                <a:srgbClr val="FFBDBE"/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情報のインプットまたはアウトプットを提示する。</a:t>
            </a:r>
          </a:p>
        </p:txBody>
      </p:sp>
      <p:sp>
        <p:nvSpPr>
          <p:cNvPr id="21" name="AutoShape 168">
            <a:extLst>
              <a:ext uri="{FF2B5EF4-FFF2-40B4-BE49-F238E27FC236}">
                <a16:creationId xmlns:a16="http://schemas.microsoft.com/office/drawing/2014/main" id="{0ADD7280-BD46-A811-0BED-C98E47F8C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315" y="4341631"/>
            <a:ext cx="4298165" cy="1450727"/>
          </a:xfrm>
          <a:prstGeom prst="flowChartDecision">
            <a:avLst/>
          </a:prstGeom>
          <a:gradFill>
            <a:gsLst>
              <a:gs pos="36000">
                <a:srgbClr val="86F2E2"/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 w="12700">
            <a:noFill/>
            <a:miter lim="800000"/>
            <a:headEnd/>
            <a:tailEnd/>
          </a:ln>
          <a:effectLst>
            <a:outerShdw blurRad="125270" dist="121077" dir="8880000" sx="95530" sy="9553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lIns="0" tIns="0" rIns="0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はい</a:t>
            </a:r>
            <a:r>
              <a:rPr lang="en-US" altLang="ja-JP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/</a:t>
            </a:r>
            <a:r>
              <a:rPr lang="ja-JP" altLang="en-US" sz="1600" b="0" i="0" u="none" strike="noStrike" dirty="0">
                <a:latin typeface="Century Gothic" panose="020B0502020202020204" pitchFamily="34" charset="0"/>
                <a:ea typeface="MS PGothic" panose="020B0600070205080204" pitchFamily="34" charset="-128"/>
                <a:cs typeface="Century Gothic" charset="0"/>
              </a:rPr>
              <a:t>いいえの回答が必要な意思決定ポイント。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0EB92D-9604-84CD-04A5-0A91866E37AD}"/>
              </a:ext>
            </a:extLst>
          </p:cNvPr>
          <p:cNvSpPr txBox="1"/>
          <p:nvPr/>
        </p:nvSpPr>
        <p:spPr>
          <a:xfrm>
            <a:off x="222175" y="6168667"/>
            <a:ext cx="11815495" cy="6771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sz="3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プロセス タイトル</a:t>
            </a:r>
          </a:p>
        </p:txBody>
      </p:sp>
    </p:spTree>
    <p:extLst>
      <p:ext uri="{BB962C8B-B14F-4D97-AF65-F5344CB8AC3E}">
        <p14:creationId xmlns:p14="http://schemas.microsoft.com/office/powerpoint/2010/main" val="36708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46" grpId="0" animBg="1"/>
      <p:bldP spid="50" grpId="0" animBg="1"/>
      <p:bldP spid="52" grpId="0" animBg="1"/>
      <p:bldP spid="55" grpId="0" animBg="1"/>
      <p:bldP spid="65" grpId="0" animBg="1"/>
      <p:bldP spid="67" grpId="0" animBg="1"/>
      <p:bldP spid="68" grpId="0" animBg="1"/>
      <p:bldP spid="13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2096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13645</TotalTime>
  <Words>354</Words>
  <Application>Microsoft Office PowerPoint</Application>
  <PresentationFormat>宽屏</PresentationFormat>
  <Paragraphs>25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c060369</cp:lastModifiedBy>
  <cp:revision>231</cp:revision>
  <cp:lastPrinted>2024-02-20T23:48:17Z</cp:lastPrinted>
  <dcterms:created xsi:type="dcterms:W3CDTF">2021-07-07T23:54:57Z</dcterms:created>
  <dcterms:modified xsi:type="dcterms:W3CDTF">2024-11-13T04:53:50Z</dcterms:modified>
</cp:coreProperties>
</file>