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21" autoAdjust="0"/>
    <p:restoredTop sz="96058"/>
  </p:normalViewPr>
  <p:slideViewPr>
    <p:cSldViewPr snapToGrid="0" snapToObjects="1">
      <p:cViewPr varScale="1">
        <p:scale>
          <a:sx n="108" d="100"/>
          <a:sy n="108" d="100"/>
        </p:scale>
        <p:origin x="426"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21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121996" cy="584775"/>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トライアングル 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3821624"/>
          </a:xfrm>
          <a:prstGeom prst="rect">
            <a:avLst/>
          </a:prstGeom>
          <a:noFill/>
        </p:spPr>
        <p:txBody>
          <a:bodyPr wrap="square" rtlCol="0">
            <a:spAutoFit/>
          </a:bodyPr>
          <a:lstStyle/>
          <a:p>
            <a:pPr algn="l" rtl="0">
              <a:lnSpc>
                <a:spcPct val="150000"/>
              </a:lnSpc>
              <a:spcBef>
                <a:spcPts val="0"/>
              </a:spcBef>
              <a:spcAft>
                <a:spcPts val="0"/>
              </a:spcAft>
            </a:pPr>
            <a:r>
              <a:rPr lang="ja-JP" sz="14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400" i="0" u="none" strike="noStrike" dirty="0">
                <a:solidFill>
                  <a:srgbClr val="000000"/>
                </a:solidFill>
                <a:effectLst/>
                <a:latin typeface="Century Gothic" panose="020B0502020202020204" pitchFamily="34" charset="0"/>
                <a:ea typeface="MS PGothic" panose="020B0600070205080204" pitchFamily="34" charset="-128"/>
              </a:rPr>
              <a:t>こちらのフィッシュボーン チャートは、プロジェクト管理、戦略的プランニング、プロセス改善に最適です。このテンプレートを使用して、関係者のミーティングやチームの報告会議といった場面で因果関係分析を提示しましょう。</a:t>
            </a:r>
          </a:p>
          <a:p>
            <a:pPr algn="l" rtl="0">
              <a:spcBef>
                <a:spcPts val="0"/>
              </a:spcBef>
              <a:spcAft>
                <a:spcPts val="0"/>
              </a:spcAft>
            </a:pPr>
            <a:r>
              <a:rPr lang="ja-JP" sz="14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4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400" i="0" u="none" strike="noStrike" dirty="0">
                <a:solidFill>
                  <a:srgbClr val="000000"/>
                </a:solidFill>
                <a:effectLst/>
                <a:latin typeface="Century Gothic" panose="020B0502020202020204" pitchFamily="34" charset="0"/>
                <a:ea typeface="MS PGothic" panose="020B0600070205080204" pitchFamily="34" charset="-128"/>
              </a:rPr>
              <a:t>この図には三角形が組み込まれており、それによって根本原因内の階層レベルを区別します。この幾何学的なアプローチによって見た目の美しさが加わり、オーディエンスは小さな原因から大きな原因へと情報の流れを辿れます。</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703" y="1588441"/>
            <a:ext cx="6809218" cy="3830185"/>
          </a:xfrm>
          <a:prstGeom prst="rect">
            <a:avLst/>
          </a:prstGeom>
          <a:effectLst>
            <a:outerShdw blurRad="101157" dist="38100" dir="2700000" algn="tl" rotWithShape="0">
              <a:prstClr val="black">
                <a:alpha val="40000"/>
              </a:prstClr>
            </a:outerShdw>
          </a:effectLst>
        </p:spPr>
      </p:pic>
      <p:pic>
        <p:nvPicPr>
          <p:cNvPr id="5" name="Picture 4">
            <a:hlinkClick r:id="rId4"/>
            <a:extLst>
              <a:ext uri="{FF2B5EF4-FFF2-40B4-BE49-F238E27FC236}">
                <a16:creationId xmlns:a16="http://schemas.microsoft.com/office/drawing/2014/main" id="{7745B683-3D37-2FAB-1D9F-ACFEE4A19542}"/>
              </a:ext>
            </a:extLst>
          </p:cNvPr>
          <p:cNvPicPr>
            <a:picLocks noChangeAspect="1"/>
          </p:cNvPicPr>
          <p:nvPr/>
        </p:nvPicPr>
        <p:blipFill>
          <a:blip r:embed="rId5"/>
          <a:srcRect/>
          <a:stretch/>
        </p:blipFill>
        <p:spPr>
          <a:xfrm>
            <a:off x="8638174"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8888515"/>
              </p:ext>
            </p:extLst>
          </p:nvPr>
        </p:nvGraphicFramePr>
        <p:xfrm>
          <a:off x="787790" y="1050352"/>
          <a:ext cx="10406952" cy="2468352"/>
        </p:xfrm>
        <a:graphic>
          <a:graphicData uri="http://schemas.openxmlformats.org/drawingml/2006/table">
            <a:tbl>
              <a:tblPr firstRow="1" firstCol="1" bandRow="1">
                <a:tableStyleId>{5C22544A-7EE6-4342-B048-85BDC9FD1C3A}</a:tableStyleId>
              </a:tblPr>
              <a:tblGrid>
                <a:gridCol w="10406952">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12488</TotalTime>
  <Words>260</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188</cp:revision>
  <cp:lastPrinted>2024-02-20T23:48:17Z</cp:lastPrinted>
  <dcterms:created xsi:type="dcterms:W3CDTF">2021-07-07T23:54:57Z</dcterms:created>
  <dcterms:modified xsi:type="dcterms:W3CDTF">2024-11-06T12:06:41Z</dcterms:modified>
</cp:coreProperties>
</file>