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347" r:id="rId2"/>
    <p:sldId id="35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E659"/>
    <a:srgbClr val="FFFF00"/>
    <a:srgbClr val="F7F9FB"/>
    <a:srgbClr val="EAEEF3"/>
    <a:srgbClr val="F3F0F0"/>
    <a:srgbClr val="E6DFDB"/>
    <a:srgbClr val="EDE4DB"/>
    <a:srgbClr val="FBF2EB"/>
    <a:srgbClr val="FE5A01"/>
    <a:srgbClr val="FFF2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814" autoAdjust="0"/>
    <p:restoredTop sz="86447"/>
  </p:normalViewPr>
  <p:slideViewPr>
    <p:cSldViewPr snapToGrid="0" snapToObjects="1">
      <p:cViewPr varScale="1">
        <p:scale>
          <a:sx n="108" d="100"/>
          <a:sy n="108" d="100"/>
        </p:scale>
        <p:origin x="127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12/9/2024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jp.smartsheet.com/try-it?trp=78249"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154817"/>
            <a:ext cx="7918713" cy="492443"/>
          </a:xfrm>
          <a:prstGeom prst="rect">
            <a:avLst/>
          </a:prstGeom>
          <a:noFill/>
        </p:spPr>
        <p:txBody>
          <a:bodyPr wrap="square" rtlCol="0">
            <a:spAutoFit/>
          </a:bodyPr>
          <a:lstStyle/>
          <a:p>
            <a:pPr rtl="0"/>
            <a:r>
              <a:rPr lang="ja-JP" sz="2600" b="1">
                <a:solidFill>
                  <a:schemeClr val="tx1">
                    <a:lumMod val="65000"/>
                    <a:lumOff val="35000"/>
                  </a:schemeClr>
                </a:solidFill>
                <a:latin typeface="Century Gothic" panose="020B0502020202020204" pitchFamily="34" charset="0"/>
                <a:ea typeface="MS PGothic" panose="020B0600070205080204" pitchFamily="34" charset="-128"/>
              </a:rPr>
              <a:t>リスク - 機会登録簿 – サンプル</a:t>
            </a:r>
          </a:p>
        </p:txBody>
      </p:sp>
      <p:graphicFrame>
        <p:nvGraphicFramePr>
          <p:cNvPr id="2" name="Table 1">
            <a:extLst>
              <a:ext uri="{FF2B5EF4-FFF2-40B4-BE49-F238E27FC236}">
                <a16:creationId xmlns:a16="http://schemas.microsoft.com/office/drawing/2014/main" id="{EFCCC84C-9BA0-F969-668B-A734D7110803}"/>
              </a:ext>
            </a:extLst>
          </p:cNvPr>
          <p:cNvGraphicFramePr>
            <a:graphicFrameLocks noGrp="1"/>
          </p:cNvGraphicFramePr>
          <p:nvPr>
            <p:extLst>
              <p:ext uri="{D42A27DB-BD31-4B8C-83A1-F6EECF244321}">
                <p14:modId xmlns:p14="http://schemas.microsoft.com/office/powerpoint/2010/main" val="2012293698"/>
              </p:ext>
            </p:extLst>
          </p:nvPr>
        </p:nvGraphicFramePr>
        <p:xfrm>
          <a:off x="303926" y="830984"/>
          <a:ext cx="11537552" cy="5562513"/>
        </p:xfrm>
        <a:graphic>
          <a:graphicData uri="http://schemas.openxmlformats.org/drawingml/2006/table">
            <a:tbl>
              <a:tblPr>
                <a:tableStyleId>{5C22544A-7EE6-4342-B048-85BDC9FD1C3A}</a:tableStyleId>
              </a:tblPr>
              <a:tblGrid>
                <a:gridCol w="2134856">
                  <a:extLst>
                    <a:ext uri="{9D8B030D-6E8A-4147-A177-3AD203B41FA5}">
                      <a16:colId xmlns:a16="http://schemas.microsoft.com/office/drawing/2014/main" val="2805350575"/>
                    </a:ext>
                  </a:extLst>
                </a:gridCol>
                <a:gridCol w="2361818">
                  <a:extLst>
                    <a:ext uri="{9D8B030D-6E8A-4147-A177-3AD203B41FA5}">
                      <a16:colId xmlns:a16="http://schemas.microsoft.com/office/drawing/2014/main" val="454506827"/>
                    </a:ext>
                  </a:extLst>
                </a:gridCol>
                <a:gridCol w="1070113">
                  <a:extLst>
                    <a:ext uri="{9D8B030D-6E8A-4147-A177-3AD203B41FA5}">
                      <a16:colId xmlns:a16="http://schemas.microsoft.com/office/drawing/2014/main" val="3039088257"/>
                    </a:ext>
                  </a:extLst>
                </a:gridCol>
                <a:gridCol w="1070113">
                  <a:extLst>
                    <a:ext uri="{9D8B030D-6E8A-4147-A177-3AD203B41FA5}">
                      <a16:colId xmlns:a16="http://schemas.microsoft.com/office/drawing/2014/main" val="11568570"/>
                    </a:ext>
                  </a:extLst>
                </a:gridCol>
                <a:gridCol w="1070113">
                  <a:extLst>
                    <a:ext uri="{9D8B030D-6E8A-4147-A177-3AD203B41FA5}">
                      <a16:colId xmlns:a16="http://schemas.microsoft.com/office/drawing/2014/main" val="2873069235"/>
                    </a:ext>
                  </a:extLst>
                </a:gridCol>
                <a:gridCol w="2673103">
                  <a:extLst>
                    <a:ext uri="{9D8B030D-6E8A-4147-A177-3AD203B41FA5}">
                      <a16:colId xmlns:a16="http://schemas.microsoft.com/office/drawing/2014/main" val="2229967764"/>
                    </a:ext>
                  </a:extLst>
                </a:gridCol>
                <a:gridCol w="1157436">
                  <a:extLst>
                    <a:ext uri="{9D8B030D-6E8A-4147-A177-3AD203B41FA5}">
                      <a16:colId xmlns:a16="http://schemas.microsoft.com/office/drawing/2014/main" val="607476714"/>
                    </a:ext>
                  </a:extLst>
                </a:gridCol>
              </a:tblGrid>
              <a:tr h="548358">
                <a:tc>
                  <a:txBody>
                    <a:bodyPr/>
                    <a:lstStyle/>
                    <a:p>
                      <a:pPr algn="l" rtl="0" fontAlgn="ctr"/>
                      <a:r>
                        <a:rPr lang="ja-JP" sz="1100" u="none" strike="noStrike" baseline="0" dirty="0">
                          <a:effectLst/>
                          <a:latin typeface="Century Gothic" panose="020B0502020202020204" pitchFamily="34" charset="0"/>
                          <a:ea typeface="MS PGothic" panose="020B0600070205080204" pitchFamily="34" charset="-128"/>
                        </a:rPr>
                        <a:t>リスクの説明</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影響の説明</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ja-JP" sz="1100" u="none" strike="noStrike" baseline="0" dirty="0">
                          <a:effectLst/>
                          <a:latin typeface="Century Gothic" panose="020B0502020202020204" pitchFamily="34" charset="0"/>
                          <a:ea typeface="MS PGothic" panose="020B0600070205080204" pitchFamily="34" charset="-128"/>
                        </a:rPr>
                        <a:t>影響度</a:t>
                      </a:r>
                      <a:endParaRPr lang="en-US" sz="1100" u="none" strike="noStrike" baseline="0" dirty="0">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確度</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優先度</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機会</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所有者</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708396">
                <a:tc>
                  <a:txBody>
                    <a:bodyPr/>
                    <a:lstStyle/>
                    <a:p>
                      <a:pPr algn="l" rtl="0" fontAlgn="ctr"/>
                      <a:r>
                        <a:rPr lang="ja-JP" sz="900" u="none" strike="noStrike" baseline="0">
                          <a:effectLst/>
                          <a:latin typeface="Century Gothic" panose="020B0502020202020204" pitchFamily="34" charset="0"/>
                          <a:ea typeface="MS PGothic" panose="020B0600070205080204" pitchFamily="34" charset="-128"/>
                        </a:rPr>
                        <a:t>リスクの概要を簡潔に説明します。</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ja-JP" sz="900" u="none" strike="noStrike" baseline="0" dirty="0">
                          <a:effectLst/>
                          <a:latin typeface="Century Gothic" panose="020B0502020202020204" pitchFamily="34" charset="0"/>
                          <a:ea typeface="MS PGothic" panose="020B0600070205080204" pitchFamily="34" charset="-128"/>
                        </a:rPr>
                        <a:t>リスクが軽減または除去されなかった場合、</a:t>
                      </a:r>
                      <a:br>
                        <a:rPr lang="en-US" altLang="ja-JP" sz="900" u="none" strike="noStrike" baseline="0" dirty="0">
                          <a:effectLst/>
                          <a:latin typeface="Century Gothic" panose="020B0502020202020204" pitchFamily="34" charset="0"/>
                          <a:ea typeface="MS PGothic" panose="020B0600070205080204" pitchFamily="34" charset="-128"/>
                        </a:rPr>
                      </a:br>
                      <a:r>
                        <a:rPr lang="ja-JP" sz="900" u="none" strike="noStrike" baseline="0" dirty="0">
                          <a:effectLst/>
                          <a:latin typeface="Century Gothic" panose="020B0502020202020204" pitchFamily="34" charset="0"/>
                          <a:ea typeface="MS PGothic" panose="020B0600070205080204" pitchFamily="34" charset="-128"/>
                        </a:rPr>
                        <a:t>どうなりますか？</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ja-JP" sz="900" u="none" strike="noStrike" baseline="0">
                          <a:effectLst/>
                          <a:latin typeface="Century Gothic" panose="020B0502020202020204" pitchFamily="34" charset="0"/>
                          <a:ea typeface="MS PGothic" panose="020B0600070205080204" pitchFamily="34" charset="-128"/>
                        </a:rPr>
                        <a:t>評価 </a:t>
                      </a:r>
                      <a:br>
                        <a:rPr lang="en-US" sz="900" u="none" strike="noStrike" baseline="0">
                          <a:effectLst/>
                          <a:latin typeface="Century Gothic" panose="020B0502020202020204" pitchFamily="34" charset="0"/>
                          <a:ea typeface="MS PGothic" panose="020B0600070205080204" pitchFamily="34" charset="-128"/>
                        </a:rPr>
                      </a:br>
                      <a:r>
                        <a:rPr lang="ja-JP" sz="900" u="none" strike="noStrike" baseline="0">
                          <a:effectLst/>
                          <a:latin typeface="Century Gothic" panose="020B0502020202020204" pitchFamily="34" charset="0"/>
                          <a:ea typeface="MS PGothic" panose="020B0600070205080204" pitchFamily="34" charset="-128"/>
                        </a:rPr>
                        <a:t>1 (低) ～ </a:t>
                      </a:r>
                      <a:br>
                        <a:rPr lang="en-US" sz="900" u="none" strike="noStrike" baseline="0">
                          <a:effectLst/>
                          <a:latin typeface="Century Gothic" panose="020B0502020202020204" pitchFamily="34" charset="0"/>
                          <a:ea typeface="MS PGothic" panose="020B0600070205080204" pitchFamily="34" charset="-128"/>
                        </a:rPr>
                      </a:br>
                      <a:r>
                        <a:rPr lang="ja-JP" sz="900" u="none" strike="noStrike" baseline="0">
                          <a:effectLst/>
                          <a:latin typeface="Century Gothic" panose="020B0502020202020204" pitchFamily="34" charset="0"/>
                          <a:ea typeface="MS PGothic" panose="020B0600070205080204" pitchFamily="34" charset="-128"/>
                        </a:rPr>
                        <a:t>5 (高)</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ja-JP" sz="900" u="none" strike="noStrike" baseline="0">
                          <a:effectLst/>
                          <a:latin typeface="Century Gothic" panose="020B0502020202020204" pitchFamily="34" charset="0"/>
                          <a:ea typeface="MS PGothic" panose="020B0600070205080204" pitchFamily="34" charset="-128"/>
                        </a:rPr>
                        <a:t>評価 </a:t>
                      </a:r>
                      <a:br>
                        <a:rPr lang="en-US" sz="900" u="none" strike="noStrike" baseline="0" dirty="0">
                          <a:effectLst/>
                          <a:latin typeface="Century Gothic" panose="020B0502020202020204" pitchFamily="34" charset="0"/>
                          <a:ea typeface="MS PGothic" panose="020B0600070205080204" pitchFamily="34" charset="-128"/>
                        </a:rPr>
                      </a:br>
                      <a:r>
                        <a:rPr lang="ja-JP" sz="900" u="none" strike="noStrike" baseline="0">
                          <a:effectLst/>
                          <a:latin typeface="Century Gothic" panose="020B0502020202020204" pitchFamily="34" charset="0"/>
                          <a:ea typeface="MS PGothic" panose="020B0600070205080204" pitchFamily="34" charset="-128"/>
                        </a:rPr>
                        <a:t>1 (低) ～ </a:t>
                      </a:r>
                      <a:br>
                        <a:rPr lang="en-US" sz="900" u="none" strike="noStrike" baseline="0" dirty="0">
                          <a:effectLst/>
                          <a:latin typeface="Century Gothic" panose="020B0502020202020204" pitchFamily="34" charset="0"/>
                          <a:ea typeface="MS PGothic" panose="020B0600070205080204" pitchFamily="34" charset="-128"/>
                        </a:rPr>
                      </a:br>
                      <a:r>
                        <a:rPr lang="ja-JP" sz="900" u="none" strike="noStrike" baseline="0">
                          <a:effectLst/>
                          <a:latin typeface="Century Gothic" panose="020B0502020202020204" pitchFamily="34" charset="0"/>
                          <a:ea typeface="MS PGothic" panose="020B0600070205080204" pitchFamily="34" charset="-128"/>
                        </a:rPr>
                        <a:t>5 (高)</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ja-JP" sz="900" u="none" strike="noStrike" baseline="0">
                          <a:effectLst/>
                          <a:latin typeface="Century Gothic" panose="020B0502020202020204" pitchFamily="34" charset="0"/>
                          <a:ea typeface="MS PGothic" panose="020B0600070205080204" pitchFamily="34" charset="-128"/>
                        </a:rPr>
                        <a:t>(影響 X 確率)</a:t>
                      </a:r>
                      <a:br>
                        <a:rPr lang="en-US" sz="900" u="none" strike="noStrike" baseline="0" dirty="0">
                          <a:effectLst/>
                          <a:latin typeface="Century Gothic" panose="020B0502020202020204" pitchFamily="34" charset="0"/>
                          <a:ea typeface="MS PGothic" panose="020B0600070205080204" pitchFamily="34" charset="-128"/>
                        </a:rPr>
                      </a:br>
                      <a:r>
                        <a:rPr lang="ja-JP" sz="900" u="none" strike="noStrike" baseline="0">
                          <a:effectLst/>
                          <a:latin typeface="Century Gothic" panose="020B0502020202020204" pitchFamily="34" charset="0"/>
                          <a:ea typeface="MS PGothic" panose="020B0600070205080204" pitchFamily="34" charset="-128"/>
                        </a:rPr>
                        <a:t>最も高いものから</a:t>
                      </a:r>
                      <a:br>
                        <a:rPr lang="en-US" sz="900" u="none" strike="noStrike" baseline="0" dirty="0">
                          <a:effectLst/>
                          <a:latin typeface="Century Gothic" panose="020B0502020202020204" pitchFamily="34" charset="0"/>
                          <a:ea typeface="MS PGothic" panose="020B0600070205080204" pitchFamily="34" charset="-128"/>
                        </a:rPr>
                      </a:br>
                      <a:r>
                        <a:rPr lang="ja-JP" sz="900" u="none" strike="noStrike" baseline="0">
                          <a:effectLst/>
                          <a:latin typeface="Century Gothic" panose="020B0502020202020204" pitchFamily="34" charset="0"/>
                          <a:ea typeface="MS PGothic" panose="020B0600070205080204" pitchFamily="34" charset="-128"/>
                        </a:rPr>
                        <a:t>対処します。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ja-JP" sz="900" u="none" strike="noStrike" baseline="0">
                          <a:effectLst/>
                          <a:latin typeface="Century Gothic" panose="020B0502020202020204" pitchFamily="34" charset="0"/>
                          <a:ea typeface="MS PGothic" panose="020B0600070205080204" pitchFamily="34" charset="-128"/>
                        </a:rPr>
                        <a:t>影響度や確度を低減またはなくすための機会にはどのようなものがありますか？</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ja-JP" sz="900" u="none" strike="noStrike" baseline="0" dirty="0">
                          <a:effectLst/>
                          <a:latin typeface="Century Gothic" panose="020B0502020202020204" pitchFamily="34" charset="0"/>
                          <a:ea typeface="MS PGothic" panose="020B0600070205080204" pitchFamily="34" charset="-128"/>
                        </a:rPr>
                        <a:t>責任者は誰ですか？</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648633">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材料の配送の遅れ</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生産停止</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ja-JP" sz="1200" u="none" strike="noStrike" baseline="0">
                          <a:effectLst/>
                          <a:latin typeface="Century Gothic" panose="020B0502020202020204" pitchFamily="34" charset="0"/>
                          <a:ea typeface="MS PGothic" panose="020B0600070205080204" pitchFamily="34" charset="-128"/>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ja-JP" sz="1200" u="none" strike="noStrike" baseline="0">
                          <a:effectLst/>
                          <a:latin typeface="Century Gothic" panose="020B0502020202020204" pitchFamily="34" charset="0"/>
                          <a:ea typeface="MS PGothic" panose="020B0600070205080204" pitchFamily="34" charset="-128"/>
                        </a:rPr>
                        <a:t>2</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ja-JP" sz="1200" b="1" u="none" strike="noStrike" baseline="0">
                          <a:effectLst/>
                          <a:latin typeface="Century Gothic" panose="020B0502020202020204" pitchFamily="34" charset="0"/>
                          <a:ea typeface="MS PGothic" panose="020B0600070205080204" pitchFamily="34" charset="-128"/>
                        </a:rPr>
                        <a:t>10</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00"/>
                    </a:solidFill>
                  </a:tcPr>
                </a:tc>
                <a:tc>
                  <a:txBody>
                    <a:bodyPr/>
                    <a:lstStyle/>
                    <a:p>
                      <a:pPr algn="l" rtl="0" fontAlgn="ctr"/>
                      <a:r>
                        <a:rPr lang="ja-JP" sz="1100" u="none" strike="noStrike" baseline="0" dirty="0">
                          <a:effectLst/>
                          <a:latin typeface="Century Gothic" panose="020B0502020202020204" pitchFamily="34" charset="0"/>
                          <a:ea typeface="MS PGothic" panose="020B0600070205080204" pitchFamily="34" charset="-128"/>
                        </a:rPr>
                        <a:t>サプライヤーとの連絡を継続し、代替の</a:t>
                      </a:r>
                      <a:br>
                        <a:rPr lang="en-US" altLang="ja-JP" sz="1100" u="none" strike="noStrike" baseline="0" dirty="0">
                          <a:effectLst/>
                          <a:latin typeface="Century Gothic" panose="020B0502020202020204" pitchFamily="34" charset="0"/>
                          <a:ea typeface="MS PGothic" panose="020B0600070205080204" pitchFamily="34" charset="-128"/>
                        </a:rPr>
                      </a:br>
                      <a:r>
                        <a:rPr lang="ja-JP" sz="1100" u="none" strike="noStrike" baseline="0" dirty="0">
                          <a:effectLst/>
                          <a:latin typeface="Century Gothic" panose="020B0502020202020204" pitchFamily="34" charset="0"/>
                          <a:ea typeface="MS PGothic" panose="020B0600070205080204" pitchFamily="34" charset="-128"/>
                        </a:rPr>
                        <a:t>サプライヤーも確保しておく。</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Hazel Christensen</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9657597"/>
                  </a:ext>
                </a:extLst>
              </a:tr>
              <a:tr h="648633">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機械の故障</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生産の遅れ</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ja-JP" sz="1200" u="none" strike="noStrike" baseline="0">
                          <a:effectLst/>
                          <a:latin typeface="Century Gothic" panose="020B0502020202020204" pitchFamily="34" charset="0"/>
                          <a:ea typeface="MS PGothic" panose="020B0600070205080204" pitchFamily="34" charset="-128"/>
                        </a:rPr>
                        <a:t>4</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ja-JP" sz="1200" u="none" strike="noStrike" baseline="0">
                          <a:effectLst/>
                          <a:latin typeface="Century Gothic" panose="020B0502020202020204" pitchFamily="34" charset="0"/>
                          <a:ea typeface="MS PGothic" panose="020B0600070205080204" pitchFamily="34" charset="-128"/>
                        </a:rPr>
                        <a:t>1</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ja-JP" sz="1200" b="1" u="none" strike="noStrike" baseline="0">
                          <a:effectLst/>
                          <a:latin typeface="Century Gothic" panose="020B0502020202020204" pitchFamily="34" charset="0"/>
                          <a:ea typeface="MS PGothic" panose="020B0600070205080204" pitchFamily="34" charset="-128"/>
                        </a:rPr>
                        <a:t>4</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CE659"/>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点検回数を増やす。</a:t>
                      </a:r>
                      <a:br>
                        <a:rPr lang="en-US" sz="1100" u="none" strike="noStrike" baseline="0">
                          <a:effectLst/>
                          <a:latin typeface="Century Gothic" panose="020B0502020202020204" pitchFamily="34" charset="0"/>
                          <a:ea typeface="MS PGothic" panose="020B0600070205080204" pitchFamily="34" charset="-128"/>
                        </a:rPr>
                      </a:br>
                      <a:r>
                        <a:rPr lang="ja-JP" sz="1100" u="none" strike="noStrike" baseline="0">
                          <a:effectLst/>
                          <a:latin typeface="Century Gothic" panose="020B0502020202020204" pitchFamily="34" charset="0"/>
                          <a:ea typeface="MS PGothic" panose="020B0600070205080204" pitchFamily="34" charset="-128"/>
                        </a:rPr>
                        <a:t>現場にスペア部品を常備しておく。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Jason Desjardins</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6272929"/>
                  </a:ext>
                </a:extLst>
              </a:tr>
              <a:tr h="648633">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屋根の雨漏りによって床が滑りやすくなっている</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滑りや転倒</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ja-JP" sz="1200" u="none" strike="noStrike" baseline="0">
                          <a:effectLst/>
                          <a:latin typeface="Century Gothic" panose="020B0502020202020204" pitchFamily="34" charset="0"/>
                          <a:ea typeface="MS PGothic" panose="020B0600070205080204" pitchFamily="34" charset="-128"/>
                        </a:rPr>
                        <a:t>3</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ja-JP" sz="1200" u="none" strike="noStrike" baseline="0">
                          <a:effectLst/>
                          <a:latin typeface="Century Gothic" panose="020B0502020202020204" pitchFamily="34" charset="0"/>
                          <a:ea typeface="MS PGothic" panose="020B0600070205080204" pitchFamily="34" charset="-128"/>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ja-JP" sz="1200" b="1" u="none" strike="noStrike" baseline="0">
                          <a:effectLst/>
                          <a:latin typeface="Century Gothic" panose="020B0502020202020204" pitchFamily="34" charset="0"/>
                          <a:ea typeface="MS PGothic" panose="020B0600070205080204" pitchFamily="34" charset="-128"/>
                        </a:rPr>
                        <a:t>15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C000"/>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 安全標識を注文する</a:t>
                      </a:r>
                      <a:br>
                        <a:rPr lang="en-US" sz="1100" u="none" strike="noStrike" baseline="0">
                          <a:effectLst/>
                          <a:latin typeface="Century Gothic" panose="020B0502020202020204" pitchFamily="34" charset="0"/>
                          <a:ea typeface="MS PGothic" panose="020B0600070205080204" pitchFamily="34" charset="-128"/>
                        </a:rPr>
                      </a:br>
                      <a:r>
                        <a:rPr lang="ja-JP" sz="1100" u="none" strike="noStrike" baseline="0">
                          <a:effectLst/>
                          <a:latin typeface="Century Gothic" panose="020B0502020202020204" pitchFamily="34" charset="0"/>
                          <a:ea typeface="MS PGothic" panose="020B0600070205080204" pitchFamily="34" charset="-128"/>
                        </a:rPr>
                        <a:t>– 手元にモップを置いておく </a:t>
                      </a:r>
                      <a:br>
                        <a:rPr lang="en-US" sz="1100" u="none" strike="noStrike" baseline="0">
                          <a:effectLst/>
                          <a:latin typeface="Century Gothic" panose="020B0502020202020204" pitchFamily="34" charset="0"/>
                          <a:ea typeface="MS PGothic" panose="020B0600070205080204" pitchFamily="34" charset="-128"/>
                        </a:rPr>
                      </a:br>
                      <a:r>
                        <a:rPr lang="ja-JP" sz="1100" u="none" strike="noStrike" baseline="0">
                          <a:effectLst/>
                          <a:latin typeface="Century Gothic" panose="020B0502020202020204" pitchFamily="34" charset="0"/>
                          <a:ea typeface="MS PGothic" panose="020B0600070205080204" pitchFamily="34" charset="-128"/>
                        </a:rPr>
                        <a:t>– 屋根を修理する</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Luiza Smith</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47282117"/>
                  </a:ext>
                </a:extLst>
              </a:tr>
              <a:tr h="648633">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保護めがねの不足</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 怪我の増加</a:t>
                      </a:r>
                      <a:br>
                        <a:rPr lang="en-US" sz="1100" u="none" strike="noStrike" baseline="0">
                          <a:effectLst/>
                          <a:latin typeface="Century Gothic" panose="020B0502020202020204" pitchFamily="34" charset="0"/>
                          <a:ea typeface="MS PGothic" panose="020B0600070205080204" pitchFamily="34" charset="-128"/>
                        </a:rPr>
                      </a:br>
                      <a:r>
                        <a:rPr lang="ja-JP" sz="1100" u="none" strike="noStrike" baseline="0">
                          <a:effectLst/>
                          <a:latin typeface="Century Gothic" panose="020B0502020202020204" pitchFamily="34" charset="0"/>
                          <a:ea typeface="MS PGothic" panose="020B0600070205080204" pitchFamily="34" charset="-128"/>
                        </a:rPr>
                        <a:t>– 生産の遅れ</a:t>
                      </a:r>
                      <a:br>
                        <a:rPr lang="en-US" sz="1100" u="none" strike="noStrike" baseline="0">
                          <a:effectLst/>
                          <a:latin typeface="Century Gothic" panose="020B0502020202020204" pitchFamily="34" charset="0"/>
                          <a:ea typeface="MS PGothic" panose="020B0600070205080204" pitchFamily="34" charset="-128"/>
                        </a:rPr>
                      </a:br>
                      <a:r>
                        <a:rPr lang="ja-JP" sz="1100" u="none" strike="noStrike" baseline="0">
                          <a:effectLst/>
                          <a:latin typeface="Century Gothic" panose="020B0502020202020204" pitchFamily="34" charset="0"/>
                          <a:ea typeface="MS PGothic" panose="020B0600070205080204" pitchFamily="34" charset="-128"/>
                        </a:rPr>
                        <a:t>– 保険料の増加</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ja-JP" sz="1200" u="none" strike="noStrike" baseline="0">
                          <a:effectLst/>
                          <a:latin typeface="Century Gothic" panose="020B0502020202020204" pitchFamily="34" charset="0"/>
                          <a:ea typeface="MS PGothic" panose="020B0600070205080204" pitchFamily="34" charset="-128"/>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ja-JP" sz="1200" u="none" strike="noStrike" baseline="0">
                          <a:effectLst/>
                          <a:latin typeface="Century Gothic" panose="020B0502020202020204" pitchFamily="34" charset="0"/>
                          <a:ea typeface="MS PGothic" panose="020B0600070205080204" pitchFamily="34" charset="-128"/>
                        </a:rPr>
                        <a:t>1</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ja-JP" sz="1200" b="1" u="none" strike="noStrike" baseline="0">
                          <a:effectLst/>
                          <a:latin typeface="Century Gothic" panose="020B0502020202020204" pitchFamily="34" charset="0"/>
                          <a:ea typeface="MS PGothic" panose="020B0600070205080204" pitchFamily="34" charset="-128"/>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CE659"/>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 供給を増やす </a:t>
                      </a:r>
                      <a:br>
                        <a:rPr lang="en-US" sz="1100" u="none" strike="noStrike" baseline="0">
                          <a:effectLst/>
                          <a:latin typeface="Century Gothic" panose="020B0502020202020204" pitchFamily="34" charset="0"/>
                          <a:ea typeface="MS PGothic" panose="020B0600070205080204" pitchFamily="34" charset="-128"/>
                        </a:rPr>
                      </a:br>
                      <a:r>
                        <a:rPr lang="ja-JP" sz="1100" u="none" strike="noStrike" baseline="0">
                          <a:effectLst/>
                          <a:latin typeface="Century Gothic" panose="020B0502020202020204" pitchFamily="34" charset="0"/>
                          <a:ea typeface="MS PGothic" panose="020B0600070205080204" pitchFamily="34" charset="-128"/>
                        </a:rPr>
                        <a:t>– 在庫が少なくなった場合に通知する</a:t>
                      </a:r>
                      <a:br>
                        <a:rPr lang="en-US" sz="1100" u="none" strike="noStrike" baseline="0">
                          <a:effectLst/>
                          <a:latin typeface="Century Gothic" panose="020B0502020202020204" pitchFamily="34" charset="0"/>
                          <a:ea typeface="MS PGothic" panose="020B0600070205080204" pitchFamily="34" charset="-128"/>
                        </a:rPr>
                      </a:br>
                      <a:r>
                        <a:rPr lang="ja-JP" sz="1100" u="none" strike="noStrike" baseline="0">
                          <a:effectLst/>
                          <a:latin typeface="Century Gothic" panose="020B0502020202020204" pitchFamily="34" charset="0"/>
                          <a:ea typeface="MS PGothic" panose="020B0600070205080204" pitchFamily="34" charset="-128"/>
                        </a:rPr>
                        <a:t>– 代替のサプライヤーを見つける</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Sheldon Greene</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21480327"/>
                  </a:ext>
                </a:extLst>
              </a:tr>
              <a:tr h="648633">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ja-JP" sz="1200" u="none" strike="noStrike" baseline="0" dirty="0">
                          <a:effectLst/>
                          <a:latin typeface="Century Gothic" panose="020B0502020202020204" pitchFamily="34" charset="0"/>
                          <a:ea typeface="MS PGothic" panose="020B0600070205080204" pitchFamily="34" charset="-128"/>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ja-JP" sz="1200" u="none" strike="noStrike" baseline="0">
                          <a:effectLst/>
                          <a:latin typeface="Century Gothic" panose="020B0502020202020204" pitchFamily="34" charset="0"/>
                          <a:ea typeface="MS PGothic" panose="020B0600070205080204" pitchFamily="34" charset="-128"/>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ja-JP" sz="1200" b="1" u="none" strike="noStrike" baseline="0">
                          <a:effectLst/>
                          <a:latin typeface="Century Gothic" panose="020B0502020202020204" pitchFamily="34" charset="0"/>
                          <a:ea typeface="MS PGothic" panose="020B0600070205080204" pitchFamily="34" charset="-128"/>
                        </a:rPr>
                        <a:t>25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0000"/>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 </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32391832"/>
                  </a:ext>
                </a:extLst>
              </a:tr>
              <a:tr h="531297">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ja-JP" sz="1200" u="none" strike="noStrike" baseline="0">
                          <a:effectLst/>
                          <a:latin typeface="Century Gothic" panose="020B0502020202020204" pitchFamily="34" charset="0"/>
                          <a:ea typeface="MS PGothic" panose="020B0600070205080204" pitchFamily="34" charset="-128"/>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ja-JP" sz="1200" u="none" strike="noStrike" baseline="0" dirty="0">
                          <a:effectLst/>
                          <a:latin typeface="Century Gothic" panose="020B0502020202020204" pitchFamily="34" charset="0"/>
                          <a:ea typeface="MS PGothic" panose="020B0600070205080204" pitchFamily="34" charset="-128"/>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ja-JP" sz="1200" b="1" u="none" strike="noStrike" baseline="0">
                          <a:effectLst/>
                          <a:latin typeface="Century Gothic" panose="020B0502020202020204" pitchFamily="34" charset="0"/>
                          <a:ea typeface="MS PGothic" panose="020B0600070205080204" pitchFamily="34" charset="-128"/>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 </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04559392"/>
                  </a:ext>
                </a:extLst>
              </a:tr>
              <a:tr h="531297">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ja-JP" sz="1200" u="none" strike="noStrike" baseline="0">
                          <a:effectLst/>
                          <a:latin typeface="Century Gothic" panose="020B0502020202020204" pitchFamily="34" charset="0"/>
                          <a:ea typeface="MS PGothic" panose="020B0600070205080204" pitchFamily="34" charset="-128"/>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ja-JP" sz="1200" u="none" strike="noStrike" baseline="0">
                          <a:effectLst/>
                          <a:latin typeface="Century Gothic" panose="020B0502020202020204" pitchFamily="34" charset="0"/>
                          <a:ea typeface="MS PGothic" panose="020B0600070205080204" pitchFamily="34" charset="-128"/>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ja-JP" sz="1200" b="1" u="none" strike="noStrike" baseline="0">
                          <a:effectLst/>
                          <a:latin typeface="Century Gothic" panose="020B0502020202020204" pitchFamily="34" charset="0"/>
                          <a:ea typeface="MS PGothic" panose="020B0600070205080204" pitchFamily="34" charset="-128"/>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ja-JP" sz="1100" u="none" strike="noStrike" baseline="0" dirty="0">
                          <a:effectLst/>
                          <a:latin typeface="Century Gothic" panose="020B0502020202020204" pitchFamily="34" charset="0"/>
                          <a:ea typeface="MS PGothic" panose="020B0600070205080204" pitchFamily="34" charset="-128"/>
                        </a:rPr>
                        <a:t> </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00149"/>
                  </a:ext>
                </a:extLst>
              </a:tr>
            </a:tbl>
          </a:graphicData>
        </a:graphic>
      </p:graphicFrame>
      <p:pic>
        <p:nvPicPr>
          <p:cNvPr id="6" name="Picture 5">
            <a:hlinkClick r:id="rId2"/>
            <a:extLst>
              <a:ext uri="{FF2B5EF4-FFF2-40B4-BE49-F238E27FC236}">
                <a16:creationId xmlns:a16="http://schemas.microsoft.com/office/drawing/2014/main" id="{A488E49A-8E55-4D56-6E8E-7FC230E82DF3}"/>
              </a:ext>
            </a:extLst>
          </p:cNvPr>
          <p:cNvPicPr>
            <a:picLocks noChangeAspect="1"/>
          </p:cNvPicPr>
          <p:nvPr/>
        </p:nvPicPr>
        <p:blipFill>
          <a:blip r:embed="rId3"/>
          <a:srcRect/>
          <a:stretch/>
        </p:blipFill>
        <p:spPr>
          <a:xfrm>
            <a:off x="9371411" y="171123"/>
            <a:ext cx="2465822" cy="490440"/>
          </a:xfrm>
          <a:prstGeom prst="rect">
            <a:avLst/>
          </a:prstGeom>
        </p:spPr>
      </p:pic>
      <p:grpSp>
        <p:nvGrpSpPr>
          <p:cNvPr id="9" name="Group 8">
            <a:extLst>
              <a:ext uri="{FF2B5EF4-FFF2-40B4-BE49-F238E27FC236}">
                <a16:creationId xmlns:a16="http://schemas.microsoft.com/office/drawing/2014/main" id="{2C74ABAC-2806-6458-7BA1-9C90E1958440}"/>
              </a:ext>
            </a:extLst>
          </p:cNvPr>
          <p:cNvGrpSpPr/>
          <p:nvPr/>
        </p:nvGrpSpPr>
        <p:grpSpPr>
          <a:xfrm>
            <a:off x="1483894" y="3490074"/>
            <a:ext cx="3112170" cy="2781257"/>
            <a:chOff x="1483894" y="3490074"/>
            <a:chExt cx="3112170" cy="2781257"/>
          </a:xfrm>
        </p:grpSpPr>
        <p:sp>
          <p:nvSpPr>
            <p:cNvPr id="4" name="Rectangle 3">
              <a:extLst>
                <a:ext uri="{FF2B5EF4-FFF2-40B4-BE49-F238E27FC236}">
                  <a16:creationId xmlns:a16="http://schemas.microsoft.com/office/drawing/2014/main" id="{547DF74D-3930-0DCA-A21F-00EC7DC7D18B}"/>
                </a:ext>
              </a:extLst>
            </p:cNvPr>
            <p:cNvSpPr/>
            <p:nvPr/>
          </p:nvSpPr>
          <p:spPr>
            <a:xfrm>
              <a:off x="1483894" y="3490074"/>
              <a:ext cx="3112170" cy="2781257"/>
            </a:xfrm>
            <a:prstGeom prst="rect">
              <a:avLst/>
            </a:prstGeom>
            <a:solidFill>
              <a:schemeClr val="bg1"/>
            </a:solidFill>
            <a:ln>
              <a:noFill/>
            </a:ln>
            <a:effectLst>
              <a:outerShdw blurRad="92271" dist="38100" dir="8100000" sx="102000" sy="102000" algn="tr"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Century Gothic" panose="020B0502020202020204" pitchFamily="34" charset="0"/>
                <a:ea typeface="MS PGothic" panose="020B0600070205080204" pitchFamily="34" charset="-128"/>
              </a:endParaRPr>
            </a:p>
          </p:txBody>
        </p:sp>
        <p:pic>
          <p:nvPicPr>
            <p:cNvPr id="8" name="Picture 7">
              <a:extLst>
                <a:ext uri="{FF2B5EF4-FFF2-40B4-BE49-F238E27FC236}">
                  <a16:creationId xmlns:a16="http://schemas.microsoft.com/office/drawing/2014/main" id="{1FA33FD5-12E4-B9A1-AB76-7F7C3786A45D}"/>
                </a:ext>
              </a:extLst>
            </p:cNvPr>
            <p:cNvPicPr>
              <a:picLocks/>
            </p:cNvPicPr>
            <p:nvPr/>
          </p:nvPicPr>
          <p:blipFill>
            <a:blip r:embed="rId4"/>
            <a:stretch>
              <a:fillRect/>
            </a:stretch>
          </p:blipFill>
          <p:spPr>
            <a:xfrm>
              <a:off x="1579981" y="3577510"/>
              <a:ext cx="2851229" cy="2590991"/>
            </a:xfrm>
            <a:prstGeom prst="rect">
              <a:avLst/>
            </a:prstGeom>
          </p:spPr>
        </p:pic>
      </p:grpSp>
    </p:spTree>
    <p:extLst>
      <p:ext uri="{BB962C8B-B14F-4D97-AF65-F5344CB8AC3E}">
        <p14:creationId xmlns:p14="http://schemas.microsoft.com/office/powerpoint/2010/main" val="1209751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154817"/>
            <a:ext cx="7918713" cy="492443"/>
          </a:xfrm>
          <a:prstGeom prst="rect">
            <a:avLst/>
          </a:prstGeom>
          <a:noFill/>
        </p:spPr>
        <p:txBody>
          <a:bodyPr wrap="square" rtlCol="0">
            <a:spAutoFit/>
          </a:bodyPr>
          <a:lstStyle/>
          <a:p>
            <a:pPr rtl="0"/>
            <a:r>
              <a:rPr lang="ja-JP" sz="2600" b="1">
                <a:solidFill>
                  <a:schemeClr val="tx1">
                    <a:lumMod val="65000"/>
                    <a:lumOff val="35000"/>
                  </a:schemeClr>
                </a:solidFill>
                <a:latin typeface="Century Gothic" panose="020B0502020202020204" pitchFamily="34" charset="0"/>
                <a:ea typeface="MS PGothic" panose="020B0600070205080204" pitchFamily="34" charset="-128"/>
              </a:rPr>
              <a:t>リスク - 機会登録簿テンプレート</a:t>
            </a:r>
          </a:p>
        </p:txBody>
      </p:sp>
      <p:graphicFrame>
        <p:nvGraphicFramePr>
          <p:cNvPr id="2" name="Table 1">
            <a:extLst>
              <a:ext uri="{FF2B5EF4-FFF2-40B4-BE49-F238E27FC236}">
                <a16:creationId xmlns:a16="http://schemas.microsoft.com/office/drawing/2014/main" id="{EFCCC84C-9BA0-F969-668B-A734D7110803}"/>
              </a:ext>
            </a:extLst>
          </p:cNvPr>
          <p:cNvGraphicFramePr>
            <a:graphicFrameLocks noGrp="1"/>
          </p:cNvGraphicFramePr>
          <p:nvPr>
            <p:extLst>
              <p:ext uri="{D42A27DB-BD31-4B8C-83A1-F6EECF244321}">
                <p14:modId xmlns:p14="http://schemas.microsoft.com/office/powerpoint/2010/main" val="4129093414"/>
              </p:ext>
            </p:extLst>
          </p:nvPr>
        </p:nvGraphicFramePr>
        <p:xfrm>
          <a:off x="303926" y="830070"/>
          <a:ext cx="11537552" cy="5562513"/>
        </p:xfrm>
        <a:graphic>
          <a:graphicData uri="http://schemas.openxmlformats.org/drawingml/2006/table">
            <a:tbl>
              <a:tblPr>
                <a:tableStyleId>{5C22544A-7EE6-4342-B048-85BDC9FD1C3A}</a:tableStyleId>
              </a:tblPr>
              <a:tblGrid>
                <a:gridCol w="2134856">
                  <a:extLst>
                    <a:ext uri="{9D8B030D-6E8A-4147-A177-3AD203B41FA5}">
                      <a16:colId xmlns:a16="http://schemas.microsoft.com/office/drawing/2014/main" val="2805350575"/>
                    </a:ext>
                  </a:extLst>
                </a:gridCol>
                <a:gridCol w="2361818">
                  <a:extLst>
                    <a:ext uri="{9D8B030D-6E8A-4147-A177-3AD203B41FA5}">
                      <a16:colId xmlns:a16="http://schemas.microsoft.com/office/drawing/2014/main" val="454506827"/>
                    </a:ext>
                  </a:extLst>
                </a:gridCol>
                <a:gridCol w="1070113">
                  <a:extLst>
                    <a:ext uri="{9D8B030D-6E8A-4147-A177-3AD203B41FA5}">
                      <a16:colId xmlns:a16="http://schemas.microsoft.com/office/drawing/2014/main" val="3039088257"/>
                    </a:ext>
                  </a:extLst>
                </a:gridCol>
                <a:gridCol w="1070113">
                  <a:extLst>
                    <a:ext uri="{9D8B030D-6E8A-4147-A177-3AD203B41FA5}">
                      <a16:colId xmlns:a16="http://schemas.microsoft.com/office/drawing/2014/main" val="11568570"/>
                    </a:ext>
                  </a:extLst>
                </a:gridCol>
                <a:gridCol w="1070113">
                  <a:extLst>
                    <a:ext uri="{9D8B030D-6E8A-4147-A177-3AD203B41FA5}">
                      <a16:colId xmlns:a16="http://schemas.microsoft.com/office/drawing/2014/main" val="2873069235"/>
                    </a:ext>
                  </a:extLst>
                </a:gridCol>
                <a:gridCol w="2673103">
                  <a:extLst>
                    <a:ext uri="{9D8B030D-6E8A-4147-A177-3AD203B41FA5}">
                      <a16:colId xmlns:a16="http://schemas.microsoft.com/office/drawing/2014/main" val="2229967764"/>
                    </a:ext>
                  </a:extLst>
                </a:gridCol>
                <a:gridCol w="1157436">
                  <a:extLst>
                    <a:ext uri="{9D8B030D-6E8A-4147-A177-3AD203B41FA5}">
                      <a16:colId xmlns:a16="http://schemas.microsoft.com/office/drawing/2014/main" val="607476714"/>
                    </a:ext>
                  </a:extLst>
                </a:gridCol>
              </a:tblGrid>
              <a:tr h="548358">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リスクの説明</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影響の説明</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ja-JP" sz="1100" u="none" strike="noStrike" baseline="0" dirty="0">
                          <a:effectLst/>
                          <a:latin typeface="Century Gothic" panose="020B0502020202020204" pitchFamily="34" charset="0"/>
                          <a:ea typeface="MS PGothic" panose="020B0600070205080204" pitchFamily="34" charset="-128"/>
                        </a:rPr>
                        <a:t>影響度</a:t>
                      </a:r>
                      <a:endParaRPr lang="en-US" sz="1100" u="none" strike="noStrike" baseline="0" dirty="0">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確度</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優先度</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機会</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所有者</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708396">
                <a:tc>
                  <a:txBody>
                    <a:bodyPr/>
                    <a:lstStyle/>
                    <a:p>
                      <a:pPr algn="l" rtl="0" fontAlgn="ctr"/>
                      <a:r>
                        <a:rPr lang="ja-JP" sz="900" u="none" strike="noStrike" baseline="0" dirty="0">
                          <a:effectLst/>
                          <a:latin typeface="Century Gothic" panose="020B0502020202020204" pitchFamily="34" charset="0"/>
                          <a:ea typeface="MS PGothic" panose="020B0600070205080204" pitchFamily="34" charset="-128"/>
                        </a:rPr>
                        <a:t>リスクの概要を簡潔に説明します。</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ja-JP" sz="900" u="none" strike="noStrike" baseline="0" dirty="0">
                          <a:effectLst/>
                          <a:latin typeface="Century Gothic" panose="020B0502020202020204" pitchFamily="34" charset="0"/>
                          <a:ea typeface="MS PGothic" panose="020B0600070205080204" pitchFamily="34" charset="-128"/>
                        </a:rPr>
                        <a:t>リスクが軽減または除去されなかった場合、</a:t>
                      </a:r>
                      <a:br>
                        <a:rPr lang="en-US" altLang="ja-JP" sz="900" u="none" strike="noStrike" baseline="0" dirty="0">
                          <a:effectLst/>
                          <a:latin typeface="Century Gothic" panose="020B0502020202020204" pitchFamily="34" charset="0"/>
                          <a:ea typeface="MS PGothic" panose="020B0600070205080204" pitchFamily="34" charset="-128"/>
                        </a:rPr>
                      </a:br>
                      <a:r>
                        <a:rPr lang="ja-JP" sz="900" u="none" strike="noStrike" baseline="0" dirty="0">
                          <a:effectLst/>
                          <a:latin typeface="Century Gothic" panose="020B0502020202020204" pitchFamily="34" charset="0"/>
                          <a:ea typeface="MS PGothic" panose="020B0600070205080204" pitchFamily="34" charset="-128"/>
                        </a:rPr>
                        <a:t>どうなりますか？</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ja-JP" sz="900" u="none" strike="noStrike" baseline="0">
                          <a:effectLst/>
                          <a:latin typeface="Century Gothic" panose="020B0502020202020204" pitchFamily="34" charset="0"/>
                          <a:ea typeface="MS PGothic" panose="020B0600070205080204" pitchFamily="34" charset="-128"/>
                        </a:rPr>
                        <a:t>評価 </a:t>
                      </a:r>
                      <a:br>
                        <a:rPr lang="en-US" sz="900" u="none" strike="noStrike" baseline="0">
                          <a:effectLst/>
                          <a:latin typeface="Century Gothic" panose="020B0502020202020204" pitchFamily="34" charset="0"/>
                          <a:ea typeface="MS PGothic" panose="020B0600070205080204" pitchFamily="34" charset="-128"/>
                        </a:rPr>
                      </a:br>
                      <a:r>
                        <a:rPr lang="ja-JP" sz="900" u="none" strike="noStrike" baseline="0">
                          <a:effectLst/>
                          <a:latin typeface="Century Gothic" panose="020B0502020202020204" pitchFamily="34" charset="0"/>
                          <a:ea typeface="MS PGothic" panose="020B0600070205080204" pitchFamily="34" charset="-128"/>
                        </a:rPr>
                        <a:t>1 (低) ～ </a:t>
                      </a:r>
                      <a:br>
                        <a:rPr lang="en-US" sz="900" u="none" strike="noStrike" baseline="0">
                          <a:effectLst/>
                          <a:latin typeface="Century Gothic" panose="020B0502020202020204" pitchFamily="34" charset="0"/>
                          <a:ea typeface="MS PGothic" panose="020B0600070205080204" pitchFamily="34" charset="-128"/>
                        </a:rPr>
                      </a:br>
                      <a:r>
                        <a:rPr lang="ja-JP" sz="900" u="none" strike="noStrike" baseline="0">
                          <a:effectLst/>
                          <a:latin typeface="Century Gothic" panose="020B0502020202020204" pitchFamily="34" charset="0"/>
                          <a:ea typeface="MS PGothic" panose="020B0600070205080204" pitchFamily="34" charset="-128"/>
                        </a:rPr>
                        <a:t>5 (高)</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ja-JP" sz="900" u="none" strike="noStrike" baseline="0">
                          <a:effectLst/>
                          <a:latin typeface="Century Gothic" panose="020B0502020202020204" pitchFamily="34" charset="0"/>
                          <a:ea typeface="MS PGothic" panose="020B0600070205080204" pitchFamily="34" charset="-128"/>
                        </a:rPr>
                        <a:t>評価 </a:t>
                      </a:r>
                      <a:br>
                        <a:rPr lang="en-US" sz="900" u="none" strike="noStrike" baseline="0" dirty="0">
                          <a:effectLst/>
                          <a:latin typeface="Century Gothic" panose="020B0502020202020204" pitchFamily="34" charset="0"/>
                          <a:ea typeface="MS PGothic" panose="020B0600070205080204" pitchFamily="34" charset="-128"/>
                        </a:rPr>
                      </a:br>
                      <a:r>
                        <a:rPr lang="ja-JP" sz="900" u="none" strike="noStrike" baseline="0">
                          <a:effectLst/>
                          <a:latin typeface="Century Gothic" panose="020B0502020202020204" pitchFamily="34" charset="0"/>
                          <a:ea typeface="MS PGothic" panose="020B0600070205080204" pitchFamily="34" charset="-128"/>
                        </a:rPr>
                        <a:t>1 (低) ～ </a:t>
                      </a:r>
                      <a:br>
                        <a:rPr lang="en-US" sz="900" u="none" strike="noStrike" baseline="0" dirty="0">
                          <a:effectLst/>
                          <a:latin typeface="Century Gothic" panose="020B0502020202020204" pitchFamily="34" charset="0"/>
                          <a:ea typeface="MS PGothic" panose="020B0600070205080204" pitchFamily="34" charset="-128"/>
                        </a:rPr>
                      </a:br>
                      <a:r>
                        <a:rPr lang="ja-JP" sz="900" u="none" strike="noStrike" baseline="0">
                          <a:effectLst/>
                          <a:latin typeface="Century Gothic" panose="020B0502020202020204" pitchFamily="34" charset="0"/>
                          <a:ea typeface="MS PGothic" panose="020B0600070205080204" pitchFamily="34" charset="-128"/>
                        </a:rPr>
                        <a:t>5 (高)</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ja-JP" sz="900" u="none" strike="noStrike" baseline="0">
                          <a:effectLst/>
                          <a:latin typeface="Century Gothic" panose="020B0502020202020204" pitchFamily="34" charset="0"/>
                          <a:ea typeface="MS PGothic" panose="020B0600070205080204" pitchFamily="34" charset="-128"/>
                        </a:rPr>
                        <a:t>(影響 X 確率)</a:t>
                      </a:r>
                      <a:br>
                        <a:rPr lang="en-US" sz="900" u="none" strike="noStrike" baseline="0" dirty="0">
                          <a:effectLst/>
                          <a:latin typeface="Century Gothic" panose="020B0502020202020204" pitchFamily="34" charset="0"/>
                          <a:ea typeface="MS PGothic" panose="020B0600070205080204" pitchFamily="34" charset="-128"/>
                        </a:rPr>
                      </a:br>
                      <a:r>
                        <a:rPr lang="ja-JP" sz="900" u="none" strike="noStrike" baseline="0">
                          <a:effectLst/>
                          <a:latin typeface="Century Gothic" panose="020B0502020202020204" pitchFamily="34" charset="0"/>
                          <a:ea typeface="MS PGothic" panose="020B0600070205080204" pitchFamily="34" charset="-128"/>
                        </a:rPr>
                        <a:t>最も高いものから</a:t>
                      </a:r>
                      <a:br>
                        <a:rPr lang="en-US" sz="900" u="none" strike="noStrike" baseline="0" dirty="0">
                          <a:effectLst/>
                          <a:latin typeface="Century Gothic" panose="020B0502020202020204" pitchFamily="34" charset="0"/>
                          <a:ea typeface="MS PGothic" panose="020B0600070205080204" pitchFamily="34" charset="-128"/>
                        </a:rPr>
                      </a:br>
                      <a:r>
                        <a:rPr lang="ja-JP" sz="900" u="none" strike="noStrike" baseline="0">
                          <a:effectLst/>
                          <a:latin typeface="Century Gothic" panose="020B0502020202020204" pitchFamily="34" charset="0"/>
                          <a:ea typeface="MS PGothic" panose="020B0600070205080204" pitchFamily="34" charset="-128"/>
                        </a:rPr>
                        <a:t>対処します。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ja-JP" sz="900" u="none" strike="noStrike" baseline="0">
                          <a:effectLst/>
                          <a:latin typeface="Century Gothic" panose="020B0502020202020204" pitchFamily="34" charset="0"/>
                          <a:ea typeface="MS PGothic" panose="020B0600070205080204" pitchFamily="34" charset="-128"/>
                        </a:rPr>
                        <a:t>影響度や確度を低減またはなくすための機会にはどのようなものがありますか？</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ja-JP" sz="900" u="none" strike="noStrike" baseline="0" dirty="0">
                          <a:effectLst/>
                          <a:latin typeface="Century Gothic" panose="020B0502020202020204" pitchFamily="34" charset="0"/>
                          <a:ea typeface="MS PGothic" panose="020B0600070205080204" pitchFamily="34" charset="-128"/>
                        </a:rPr>
                        <a:t>責任者は誰ですか？</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648633">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baseline="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9657597"/>
                  </a:ext>
                </a:extLst>
              </a:tr>
              <a:tr h="648633">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baseline="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6272929"/>
                  </a:ext>
                </a:extLst>
              </a:tr>
              <a:tr h="648633">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47282117"/>
                  </a:ext>
                </a:extLst>
              </a:tr>
              <a:tr h="648633">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baseline="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21480327"/>
                  </a:ext>
                </a:extLst>
              </a:tr>
              <a:tr h="648633">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baseline="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32391832"/>
                  </a:ext>
                </a:extLst>
              </a:tr>
              <a:tr h="531297">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baseline="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04559392"/>
                  </a:ext>
                </a:extLst>
              </a:tr>
              <a:tr h="531297">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00149"/>
                  </a:ext>
                </a:extLst>
              </a:tr>
            </a:tbl>
          </a:graphicData>
        </a:graphic>
      </p:graphicFrame>
    </p:spTree>
    <p:extLst>
      <p:ext uri="{BB962C8B-B14F-4D97-AF65-F5344CB8AC3E}">
        <p14:creationId xmlns:p14="http://schemas.microsoft.com/office/powerpoint/2010/main" val="973943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759054281"/>
              </p:ext>
            </p:extLst>
          </p:nvPr>
        </p:nvGraphicFramePr>
        <p:xfrm>
          <a:off x="787790" y="1050352"/>
          <a:ext cx="10460218" cy="2468352"/>
        </p:xfrm>
        <a:graphic>
          <a:graphicData uri="http://schemas.openxmlformats.org/drawingml/2006/table">
            <a:tbl>
              <a:tblPr firstRow="1" firstCol="1" bandRow="1">
                <a:tableStyleId>{5C22544A-7EE6-4342-B048-85BDC9FD1C3A}</a:tableStyleId>
              </a:tblPr>
              <a:tblGrid>
                <a:gridCol w="10460218">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ja-JP" sz="1600" b="1" baseline="0" dirty="0">
                          <a:solidFill>
                            <a:schemeClr val="tx1"/>
                          </a:solidFill>
                          <a:effectLst/>
                          <a:latin typeface="Century Gothic" panose="020B0502020202020204" pitchFamily="34" charset="0"/>
                          <a:ea typeface="MS PGothic" panose="020B0600070205080204" pitchFamily="34" charset="-128"/>
                        </a:rPr>
                        <a:t>免責条項</a:t>
                      </a:r>
                    </a:p>
                    <a:p>
                      <a:pPr marL="0" marR="0" rtl="0">
                        <a:spcBef>
                          <a:spcPts val="0"/>
                        </a:spcBef>
                        <a:spcAft>
                          <a:spcPts val="0"/>
                        </a:spcAft>
                      </a:pPr>
                      <a:r>
                        <a:rPr lang="ja-JP" sz="1200" b="0" baseline="0" dirty="0">
                          <a:solidFill>
                            <a:schemeClr val="tx1"/>
                          </a:solidFill>
                          <a:effectLst/>
                          <a:latin typeface="Century Gothic" panose="020B0502020202020204" pitchFamily="34" charset="0"/>
                          <a:ea typeface="MS PGothic" panose="020B0600070205080204" pitchFamily="34" charset="-128"/>
                        </a:rPr>
                        <a:t> </a:t>
                      </a:r>
                    </a:p>
                    <a:p>
                      <a:pPr marL="0" marR="0" rtl="0">
                        <a:spcBef>
                          <a:spcPts val="0"/>
                        </a:spcBef>
                        <a:spcAft>
                          <a:spcPts val="0"/>
                        </a:spcAft>
                      </a:pPr>
                      <a:r>
                        <a:rPr lang="ja-JP" sz="1400" b="0" baseline="0" dirty="0">
                          <a:solidFill>
                            <a:schemeClr val="tx1"/>
                          </a:solidFill>
                          <a:effectLst/>
                          <a:latin typeface="Century Gothic" panose="020B0502020202020204" pitchFamily="34" charset="0"/>
                          <a:ea typeface="MS PGothic" panose="020B0600070205080204" pitchFamily="34" charset="-128"/>
                        </a:rPr>
                        <a:t>Smartsheet がこの Web サイトに掲載している記事、テンプレート、または情報などは、あくまで参考としてご利用ください。Smartsheet は、情報の最新性および正確性の確保に努めますが、本 Web サイトまたは本 Web サイトに含まれる情報、記事、テンプレート、あるいは関連グラフィックに関する完全性、正確性、信頼性、適合性、または利用可能性について、明示または黙示のいかなる表明または保証も行いません。かかる情報に依拠して生じたいかなる結果についても Smartsheet は一切責任を負いませんので、各自の責任と判断のもとにご利用ください。</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2426</TotalTime>
  <Words>492</Words>
  <Application>Microsoft Office PowerPoint</Application>
  <PresentationFormat>Widescreen</PresentationFormat>
  <Paragraphs>83</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61</cp:revision>
  <cp:lastPrinted>2020-08-31T22:23:58Z</cp:lastPrinted>
  <dcterms:created xsi:type="dcterms:W3CDTF">2021-07-07T23:54:57Z</dcterms:created>
  <dcterms:modified xsi:type="dcterms:W3CDTF">2024-12-09T02:34:24Z</dcterms:modified>
</cp:coreProperties>
</file>