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0"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78249"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pPr rtl="0"/>
            <a:r>
              <a:rPr lang="ja-JP" sz="2600" b="1">
                <a:solidFill>
                  <a:schemeClr val="tx1">
                    <a:lumMod val="65000"/>
                    <a:lumOff val="35000"/>
                  </a:schemeClr>
                </a:solidFill>
                <a:latin typeface="Century Gothic" panose="020B0502020202020204" pitchFamily="34" charset="0"/>
                <a:ea typeface="MS PGothic" panose="020B0600070205080204" pitchFamily="34" charset="-128"/>
              </a:rPr>
              <a:t>リスク - 機会登録簿テンプレート</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1115785621"/>
              </p:ext>
            </p:extLst>
          </p:nvPr>
        </p:nvGraphicFramePr>
        <p:xfrm>
          <a:off x="303926" y="830070"/>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リスクの説明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影響の説明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影響度</a:t>
                      </a:r>
                      <a:endParaRPr lang="en-US" sz="1100" u="none" strike="noStrike" baseline="0" dirty="0">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確度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優先度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機会</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所有者</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リスクの概要を簡潔に説明します。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リスクが軽減または除去されなかった場合、</a:t>
                      </a:r>
                      <a:br>
                        <a:rPr lang="en-US" altLang="ja-JP" sz="900" u="none" strike="noStrike" baseline="0" dirty="0">
                          <a:effectLst/>
                          <a:latin typeface="Century Gothic" panose="020B0502020202020204" pitchFamily="34" charset="0"/>
                          <a:ea typeface="MS PGothic" panose="020B0600070205080204" pitchFamily="34" charset="-128"/>
                        </a:rPr>
                      </a:br>
                      <a:r>
                        <a:rPr lang="ja-JP" sz="900" u="none" strike="noStrike" baseline="0" dirty="0">
                          <a:effectLst/>
                          <a:latin typeface="Century Gothic" panose="020B0502020202020204" pitchFamily="34" charset="0"/>
                          <a:ea typeface="MS PGothic" panose="020B0600070205080204" pitchFamily="34" charset="-128"/>
                        </a:rPr>
                        <a:t>どうなりますか？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 X 確率)</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最も高いものから</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対処します。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影響度や確度を低減またはなくすための機会にはどのようなものがありますか？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責任者は誰ですか？</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1"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1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9" name="Group 8">
            <a:extLst>
              <a:ext uri="{FF2B5EF4-FFF2-40B4-BE49-F238E27FC236}">
                <a16:creationId xmlns:a16="http://schemas.microsoft.com/office/drawing/2014/main" id="{DDFC2C18-1A95-53E3-35D2-D04404440C45}"/>
              </a:ext>
            </a:extLst>
          </p:cNvPr>
          <p:cNvGrpSpPr/>
          <p:nvPr/>
        </p:nvGrpSpPr>
        <p:grpSpPr>
          <a:xfrm>
            <a:off x="9519386" y="4323018"/>
            <a:ext cx="2180122" cy="1948313"/>
            <a:chOff x="9519386" y="4323018"/>
            <a:chExt cx="2180122" cy="1948313"/>
          </a:xfrm>
        </p:grpSpPr>
        <p:sp>
          <p:nvSpPr>
            <p:cNvPr id="5" name="Rectangle 4">
              <a:extLst>
                <a:ext uri="{FF2B5EF4-FFF2-40B4-BE49-F238E27FC236}">
                  <a16:creationId xmlns:a16="http://schemas.microsoft.com/office/drawing/2014/main" id="{01877D34-DEB2-26A4-EDF6-5AD55EC12B90}"/>
                </a:ext>
              </a:extLst>
            </p:cNvPr>
            <p:cNvSpPr/>
            <p:nvPr/>
          </p:nvSpPr>
          <p:spPr>
            <a:xfrm>
              <a:off x="9519386" y="4323018"/>
              <a:ext cx="2180122" cy="1948313"/>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Century Gothic" panose="020B0502020202020204" pitchFamily="34" charset="0"/>
                <a:ea typeface="MS PGothic" panose="020B0600070205080204" pitchFamily="34" charset="-128"/>
              </a:endParaRPr>
            </a:p>
          </p:txBody>
        </p:sp>
        <p:pic>
          <p:nvPicPr>
            <p:cNvPr id="8" name="Picture 7">
              <a:extLst>
                <a:ext uri="{FF2B5EF4-FFF2-40B4-BE49-F238E27FC236}">
                  <a16:creationId xmlns:a16="http://schemas.microsoft.com/office/drawing/2014/main" id="{5CA00D75-9236-CB02-A06F-E100AB18545F}"/>
                </a:ext>
              </a:extLst>
            </p:cNvPr>
            <p:cNvPicPr>
              <a:picLocks/>
            </p:cNvPicPr>
            <p:nvPr/>
          </p:nvPicPr>
          <p:blipFill>
            <a:blip r:embed="rId2"/>
            <a:stretch>
              <a:fillRect/>
            </a:stretch>
          </p:blipFill>
          <p:spPr>
            <a:xfrm>
              <a:off x="9569430" y="4415270"/>
              <a:ext cx="2069783" cy="1817561"/>
            </a:xfrm>
            <a:prstGeom prst="rect">
              <a:avLst/>
            </a:prstGeom>
          </p:spPr>
        </p:pic>
      </p:grpSp>
      <p:pic>
        <p:nvPicPr>
          <p:cNvPr id="7" name="Picture 6">
            <a:hlinkClick r:id="rId3"/>
            <a:extLst>
              <a:ext uri="{FF2B5EF4-FFF2-40B4-BE49-F238E27FC236}">
                <a16:creationId xmlns:a16="http://schemas.microsoft.com/office/drawing/2014/main" id="{F415E53C-A46C-F96E-07A6-0E8984E518B6}"/>
              </a:ext>
            </a:extLst>
          </p:cNvPr>
          <p:cNvPicPr>
            <a:picLocks noChangeAspect="1"/>
          </p:cNvPicPr>
          <p:nvPr/>
        </p:nvPicPr>
        <p:blipFill>
          <a:blip r:embed="rId4"/>
          <a:srcRect/>
          <a:stretch/>
        </p:blipFill>
        <p:spPr>
          <a:xfrm>
            <a:off x="9371411" y="171123"/>
            <a:ext cx="2465822" cy="490440"/>
          </a:xfrm>
          <a:prstGeom prst="rect">
            <a:avLst/>
          </a:prstGeom>
        </p:spPr>
      </p:pic>
    </p:spTree>
    <p:extLst>
      <p:ext uri="{BB962C8B-B14F-4D97-AF65-F5344CB8AC3E}">
        <p14:creationId xmlns:p14="http://schemas.microsoft.com/office/powerpoint/2010/main" val="97394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154817"/>
            <a:ext cx="7918713" cy="492443"/>
          </a:xfrm>
          <a:prstGeom prst="rect">
            <a:avLst/>
          </a:prstGeom>
          <a:noFill/>
        </p:spPr>
        <p:txBody>
          <a:bodyPr wrap="square" rtlCol="0">
            <a:spAutoFit/>
          </a:bodyPr>
          <a:lstStyle/>
          <a:p>
            <a:pPr rtl="0"/>
            <a:r>
              <a:rPr lang="ja-JP" sz="2600" b="1">
                <a:solidFill>
                  <a:schemeClr val="tx1">
                    <a:lumMod val="65000"/>
                    <a:lumOff val="35000"/>
                  </a:schemeClr>
                </a:solidFill>
                <a:latin typeface="Century Gothic" panose="020B0502020202020204" pitchFamily="34" charset="0"/>
                <a:ea typeface="MS PGothic" panose="020B0600070205080204" pitchFamily="34" charset="-128"/>
              </a:rPr>
              <a:t>リスク - 機会登録簿 – サンプル</a:t>
            </a:r>
          </a:p>
        </p:txBody>
      </p:sp>
      <p:graphicFrame>
        <p:nvGraphicFramePr>
          <p:cNvPr id="2" name="Table 1">
            <a:extLst>
              <a:ext uri="{FF2B5EF4-FFF2-40B4-BE49-F238E27FC236}">
                <a16:creationId xmlns:a16="http://schemas.microsoft.com/office/drawing/2014/main" id="{EFCCC84C-9BA0-F969-668B-A734D7110803}"/>
              </a:ext>
            </a:extLst>
          </p:cNvPr>
          <p:cNvGraphicFramePr>
            <a:graphicFrameLocks noGrp="1"/>
          </p:cNvGraphicFramePr>
          <p:nvPr>
            <p:extLst>
              <p:ext uri="{D42A27DB-BD31-4B8C-83A1-F6EECF244321}">
                <p14:modId xmlns:p14="http://schemas.microsoft.com/office/powerpoint/2010/main" val="3490094588"/>
              </p:ext>
            </p:extLst>
          </p:nvPr>
        </p:nvGraphicFramePr>
        <p:xfrm>
          <a:off x="303926" y="830984"/>
          <a:ext cx="11537552" cy="5562513"/>
        </p:xfrm>
        <a:graphic>
          <a:graphicData uri="http://schemas.openxmlformats.org/drawingml/2006/table">
            <a:tbl>
              <a:tblPr>
                <a:tableStyleId>{5C22544A-7EE6-4342-B048-85BDC9FD1C3A}</a:tableStyleId>
              </a:tblPr>
              <a:tblGrid>
                <a:gridCol w="2134856">
                  <a:extLst>
                    <a:ext uri="{9D8B030D-6E8A-4147-A177-3AD203B41FA5}">
                      <a16:colId xmlns:a16="http://schemas.microsoft.com/office/drawing/2014/main" val="2805350575"/>
                    </a:ext>
                  </a:extLst>
                </a:gridCol>
                <a:gridCol w="2361818">
                  <a:extLst>
                    <a:ext uri="{9D8B030D-6E8A-4147-A177-3AD203B41FA5}">
                      <a16:colId xmlns:a16="http://schemas.microsoft.com/office/drawing/2014/main" val="454506827"/>
                    </a:ext>
                  </a:extLst>
                </a:gridCol>
                <a:gridCol w="1070113">
                  <a:extLst>
                    <a:ext uri="{9D8B030D-6E8A-4147-A177-3AD203B41FA5}">
                      <a16:colId xmlns:a16="http://schemas.microsoft.com/office/drawing/2014/main" val="3039088257"/>
                    </a:ext>
                  </a:extLst>
                </a:gridCol>
                <a:gridCol w="1070113">
                  <a:extLst>
                    <a:ext uri="{9D8B030D-6E8A-4147-A177-3AD203B41FA5}">
                      <a16:colId xmlns:a16="http://schemas.microsoft.com/office/drawing/2014/main" val="11568570"/>
                    </a:ext>
                  </a:extLst>
                </a:gridCol>
                <a:gridCol w="1070113">
                  <a:extLst>
                    <a:ext uri="{9D8B030D-6E8A-4147-A177-3AD203B41FA5}">
                      <a16:colId xmlns:a16="http://schemas.microsoft.com/office/drawing/2014/main" val="2873069235"/>
                    </a:ext>
                  </a:extLst>
                </a:gridCol>
                <a:gridCol w="2673103">
                  <a:extLst>
                    <a:ext uri="{9D8B030D-6E8A-4147-A177-3AD203B41FA5}">
                      <a16:colId xmlns:a16="http://schemas.microsoft.com/office/drawing/2014/main" val="2229967764"/>
                    </a:ext>
                  </a:extLst>
                </a:gridCol>
                <a:gridCol w="1157436">
                  <a:extLst>
                    <a:ext uri="{9D8B030D-6E8A-4147-A177-3AD203B41FA5}">
                      <a16:colId xmlns:a16="http://schemas.microsoft.com/office/drawing/2014/main" val="607476714"/>
                    </a:ext>
                  </a:extLst>
                </a:gridCol>
              </a:tblGrid>
              <a:tr h="548358">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リスクの説明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影響の説明</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影響度</a:t>
                      </a:r>
                      <a:endParaRPr lang="en-US" sz="1100" u="none" strike="noStrike" baseline="0" dirty="0">
                        <a:effectLst/>
                        <a:latin typeface="Century Gothic" panose="020B0502020202020204" pitchFamily="34" charset="0"/>
                        <a:ea typeface="MS PGothic" panose="020B0600070205080204" pitchFamily="34" charset="-128"/>
                      </a:endParaRP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確度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優先度</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機会</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所有者</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95053626"/>
                  </a:ext>
                </a:extLst>
              </a:tr>
              <a:tr h="708396">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リスクの概要を簡潔に説明します。</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リスクが軽減または除去されなかった場合、</a:t>
                      </a:r>
                      <a:br>
                        <a:rPr lang="en-US" altLang="ja-JP" sz="900" u="none" strike="noStrike" baseline="0" dirty="0">
                          <a:effectLst/>
                          <a:latin typeface="Century Gothic" panose="020B0502020202020204" pitchFamily="34" charset="0"/>
                          <a:ea typeface="MS PGothic" panose="020B0600070205080204" pitchFamily="34" charset="-128"/>
                        </a:rPr>
                      </a:br>
                      <a:r>
                        <a:rPr lang="ja-JP" sz="900" u="none" strike="noStrike" baseline="0" dirty="0">
                          <a:effectLst/>
                          <a:latin typeface="Century Gothic" panose="020B0502020202020204" pitchFamily="34" charset="0"/>
                          <a:ea typeface="MS PGothic" panose="020B0600070205080204" pitchFamily="34" charset="-128"/>
                        </a:rPr>
                        <a:t>どうなりますか？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評価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1 (低) ～ </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5 (高)</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 X 確率)</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最も高いものから</a:t>
                      </a:r>
                      <a:br>
                        <a:rPr lang="en-US" sz="900" u="none" strike="noStrike" baseline="0" dirty="0">
                          <a:effectLst/>
                          <a:latin typeface="Century Gothic" panose="020B0502020202020204" pitchFamily="34" charset="0"/>
                          <a:ea typeface="MS PGothic" panose="020B0600070205080204" pitchFamily="34" charset="-128"/>
                        </a:rPr>
                      </a:br>
                      <a:r>
                        <a:rPr lang="ja-JP" sz="900" u="none" strike="noStrike" baseline="0">
                          <a:effectLst/>
                          <a:latin typeface="Century Gothic" panose="020B0502020202020204" pitchFamily="34" charset="0"/>
                          <a:ea typeface="MS PGothic" panose="020B0600070205080204" pitchFamily="34" charset="-128"/>
                        </a:rPr>
                        <a:t>対処します。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a:effectLst/>
                          <a:latin typeface="Century Gothic" panose="020B0502020202020204" pitchFamily="34" charset="0"/>
                          <a:ea typeface="MS PGothic" panose="020B0600070205080204" pitchFamily="34" charset="-128"/>
                        </a:rPr>
                        <a:t>影響度や確度を低減またはなくすための機会にはどのようなものがありますか？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900" u="none" strike="noStrike" baseline="0" dirty="0">
                          <a:effectLst/>
                          <a:latin typeface="Century Gothic" panose="020B0502020202020204" pitchFamily="34" charset="0"/>
                          <a:ea typeface="MS PGothic" panose="020B0600070205080204" pitchFamily="34" charset="-128"/>
                        </a:rPr>
                        <a:t>責任者は誰ですか？</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9807988"/>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材料の配送の遅れ</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生産停止</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2</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10</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サプライヤーとの連絡を継続し、代替の</a:t>
                      </a:r>
                      <a:br>
                        <a:rPr lang="en-US" altLang="ja-JP" sz="1100" u="none" strike="noStrike" baseline="0" dirty="0">
                          <a:effectLst/>
                          <a:latin typeface="Century Gothic" panose="020B0502020202020204" pitchFamily="34" charset="0"/>
                          <a:ea typeface="MS PGothic" panose="020B0600070205080204" pitchFamily="34" charset="-128"/>
                        </a:rPr>
                      </a:br>
                      <a:r>
                        <a:rPr lang="ja-JP" sz="1100" u="none" strike="noStrike" baseline="0" dirty="0">
                          <a:effectLst/>
                          <a:latin typeface="Century Gothic" panose="020B0502020202020204" pitchFamily="34" charset="0"/>
                          <a:ea typeface="MS PGothic" panose="020B0600070205080204" pitchFamily="34" charset="-128"/>
                        </a:rPr>
                        <a:t>サプライヤーも確保しておく。</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Hazel Christensen</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9657597"/>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機械の故障</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生産の遅れ</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4</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点検回数を増やす。</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現場にスペア部品を常備しておく。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Jason Desjardins</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6272929"/>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屋根の雨漏りによって床が滑りやすくなっている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滑りや転倒</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3</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15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安全標識を注文する</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手元にモップを置いておく </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屋根を修理する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Luiza Smith</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47282117"/>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保護めがねの不足</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怪我の増加</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生産の遅れ</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保険料の増加</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dirty="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1</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CE659"/>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供給を増やす </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在庫が少なくなった場合に通知する</a:t>
                      </a:r>
                      <a:br>
                        <a:rPr lang="en-US" sz="1100" u="none" strike="noStrike" baseline="0">
                          <a:effectLst/>
                          <a:latin typeface="Century Gothic" panose="020B0502020202020204" pitchFamily="34" charset="0"/>
                          <a:ea typeface="MS PGothic" panose="020B0600070205080204" pitchFamily="34" charset="-128"/>
                        </a:rPr>
                      </a:br>
                      <a:r>
                        <a:rPr lang="ja-JP" sz="1100" u="none" strike="noStrike" baseline="0">
                          <a:effectLst/>
                          <a:latin typeface="Century Gothic" panose="020B0502020202020204" pitchFamily="34" charset="0"/>
                          <a:ea typeface="MS PGothic" panose="020B0600070205080204" pitchFamily="34" charset="-128"/>
                        </a:rPr>
                        <a:t>– 代替のサプライヤーを見つける</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Sheldon Greene</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1480327"/>
                  </a:ext>
                </a:extLst>
              </a:tr>
              <a:tr h="648633">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25</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32391832"/>
                  </a:ext>
                </a:extLst>
              </a:tr>
              <a:tr h="531297">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4559392"/>
                  </a:ext>
                </a:extLst>
              </a:tr>
              <a:tr h="531297">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ja-JP" sz="1200" b="1" u="none" strike="noStrike" baseline="0">
                          <a:effectLst/>
                          <a:latin typeface="Century Gothic" panose="020B0502020202020204" pitchFamily="34" charset="0"/>
                          <a:ea typeface="MS PGothic" panose="020B0600070205080204" pitchFamily="34" charset="-128"/>
                        </a:rPr>
                        <a:t> </a:t>
                      </a:r>
                    </a:p>
                  </a:txBody>
                  <a:tcPr marL="6729"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rtl="0" fontAlgn="ctr"/>
                      <a:r>
                        <a:rPr lang="ja-JP" sz="1100" u="none" strike="noStrike" baseline="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ja-JP" sz="1100" u="none" strike="noStrike" baseline="0" dirty="0">
                          <a:effectLst/>
                          <a:latin typeface="Century Gothic" panose="020B0502020202020204" pitchFamily="34" charset="0"/>
                          <a:ea typeface="MS PGothic" panose="020B0600070205080204" pitchFamily="34" charset="-128"/>
                        </a:rPr>
                        <a:t> </a:t>
                      </a:r>
                    </a:p>
                  </a:txBody>
                  <a:tcPr marR="6729" marT="6729"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149"/>
                  </a:ext>
                </a:extLst>
              </a:tr>
            </a:tbl>
          </a:graphicData>
        </a:graphic>
      </p:graphicFrame>
      <p:grpSp>
        <p:nvGrpSpPr>
          <p:cNvPr id="8" name="Group 7">
            <a:extLst>
              <a:ext uri="{FF2B5EF4-FFF2-40B4-BE49-F238E27FC236}">
                <a16:creationId xmlns:a16="http://schemas.microsoft.com/office/drawing/2014/main" id="{C55DA54D-E974-2A58-D547-6713C841D446}"/>
              </a:ext>
            </a:extLst>
          </p:cNvPr>
          <p:cNvGrpSpPr/>
          <p:nvPr/>
        </p:nvGrpSpPr>
        <p:grpSpPr>
          <a:xfrm>
            <a:off x="1483894" y="3490074"/>
            <a:ext cx="3112170" cy="2781257"/>
            <a:chOff x="1483894" y="3490074"/>
            <a:chExt cx="3112170" cy="2781257"/>
          </a:xfrm>
        </p:grpSpPr>
        <p:grpSp>
          <p:nvGrpSpPr>
            <p:cNvPr id="3" name="Group 2">
              <a:extLst>
                <a:ext uri="{FF2B5EF4-FFF2-40B4-BE49-F238E27FC236}">
                  <a16:creationId xmlns:a16="http://schemas.microsoft.com/office/drawing/2014/main" id="{63687E29-98CB-6AD8-E9E3-E1A79D96DBBC}"/>
                </a:ext>
              </a:extLst>
            </p:cNvPr>
            <p:cNvGrpSpPr/>
            <p:nvPr/>
          </p:nvGrpSpPr>
          <p:grpSpPr>
            <a:xfrm>
              <a:off x="1483894" y="3490074"/>
              <a:ext cx="3112170" cy="2781257"/>
              <a:chOff x="0" y="0"/>
              <a:chExt cx="2369065" cy="2369065"/>
            </a:xfrm>
          </p:grpSpPr>
          <p:sp>
            <p:nvSpPr>
              <p:cNvPr id="4" name="Rectangle 3">
                <a:extLst>
                  <a:ext uri="{FF2B5EF4-FFF2-40B4-BE49-F238E27FC236}">
                    <a16:creationId xmlns:a16="http://schemas.microsoft.com/office/drawing/2014/main" id="{547DF74D-3930-0DCA-A21F-00EC7DC7D18B}"/>
                  </a:ext>
                </a:extLst>
              </p:cNvPr>
              <p:cNvSpPr/>
              <p:nvPr/>
            </p:nvSpPr>
            <p:spPr>
              <a:xfrm>
                <a:off x="0" y="0"/>
                <a:ext cx="2369065" cy="2369065"/>
              </a:xfrm>
              <a:prstGeom prst="rect">
                <a:avLst/>
              </a:prstGeom>
              <a:solidFill>
                <a:schemeClr val="bg1"/>
              </a:solidFill>
              <a:ln>
                <a:noFill/>
              </a:ln>
              <a:effectLst>
                <a:outerShdw blurRad="92271" dist="38100" dir="8100000" sx="102000" sy="102000" algn="tr"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Century Gothic" panose="020B0502020202020204" pitchFamily="34" charset="0"/>
                  <a:ea typeface="MS PGothic" panose="020B0600070205080204" pitchFamily="34" charset="-128"/>
                </a:endParaRPr>
              </a:p>
            </p:txBody>
          </p:sp>
          <p:pic>
            <p:nvPicPr>
              <p:cNvPr id="5" name="Picture 4" descr="中程度の信頼性で自動生成された、数字と記号付きのチャートの説明">
                <a:extLst>
                  <a:ext uri="{FF2B5EF4-FFF2-40B4-BE49-F238E27FC236}">
                    <a16:creationId xmlns:a16="http://schemas.microsoft.com/office/drawing/2014/main" id="{1A3FDCFB-E345-2E4B-90CE-8899479A6D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45" y="125071"/>
                <a:ext cx="2170430" cy="2148205"/>
              </a:xfrm>
              <a:prstGeom prst="rect">
                <a:avLst/>
              </a:prstGeom>
            </p:spPr>
          </p:pic>
        </p:grpSp>
        <p:pic>
          <p:nvPicPr>
            <p:cNvPr id="7" name="Picture 6">
              <a:extLst>
                <a:ext uri="{FF2B5EF4-FFF2-40B4-BE49-F238E27FC236}">
                  <a16:creationId xmlns:a16="http://schemas.microsoft.com/office/drawing/2014/main" id="{6083F3AB-27BB-132D-1C6E-2FD551965B37}"/>
                </a:ext>
              </a:extLst>
            </p:cNvPr>
            <p:cNvPicPr>
              <a:picLocks/>
            </p:cNvPicPr>
            <p:nvPr/>
          </p:nvPicPr>
          <p:blipFill>
            <a:blip r:embed="rId3"/>
            <a:stretch>
              <a:fillRect/>
            </a:stretch>
          </p:blipFill>
          <p:spPr>
            <a:xfrm>
              <a:off x="1533589" y="3593787"/>
              <a:ext cx="2928938" cy="2590991"/>
            </a:xfrm>
            <a:prstGeom prst="rect">
              <a:avLst/>
            </a:prstGeom>
          </p:spPr>
        </p:pic>
      </p:grpSp>
    </p:spTree>
    <p:extLst>
      <p:ext uri="{BB962C8B-B14F-4D97-AF65-F5344CB8AC3E}">
        <p14:creationId xmlns:p14="http://schemas.microsoft.com/office/powerpoint/2010/main" val="120975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421873626"/>
              </p:ext>
            </p:extLst>
          </p:nvPr>
        </p:nvGraphicFramePr>
        <p:xfrm>
          <a:off x="787790" y="1050352"/>
          <a:ext cx="10527910" cy="2468352"/>
        </p:xfrm>
        <a:graphic>
          <a:graphicData uri="http://schemas.openxmlformats.org/drawingml/2006/table">
            <a:tbl>
              <a:tblPr firstRow="1" firstCol="1" bandRow="1">
                <a:tableStyleId>{5C22544A-7EE6-4342-B048-85BDC9FD1C3A}</a:tableStyleId>
              </a:tblPr>
              <a:tblGrid>
                <a:gridCol w="10527910">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2440</TotalTime>
  <Words>492</Words>
  <Application>Microsoft Office PowerPoint</Application>
  <PresentationFormat>Widescreen</PresentationFormat>
  <Paragraphs>83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62</cp:revision>
  <cp:lastPrinted>2020-08-31T22:23:58Z</cp:lastPrinted>
  <dcterms:created xsi:type="dcterms:W3CDTF">2021-07-07T23:54:57Z</dcterms:created>
  <dcterms:modified xsi:type="dcterms:W3CDTF">2024-12-09T02:34:02Z</dcterms:modified>
</cp:coreProperties>
</file>