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809"/>
    <a:srgbClr val="EC5A2E"/>
    <a:srgbClr val="61B1AD"/>
    <a:srgbClr val="B3621C"/>
    <a:srgbClr val="F8B160"/>
    <a:srgbClr val="78DBD7"/>
    <a:srgbClr val="118079"/>
    <a:srgbClr val="75C97F"/>
    <a:srgbClr val="56935D"/>
    <a:srgbClr val="C93A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08" d="100"/>
          <a:sy n="108" d="100"/>
        </p:scale>
        <p:origin x="1272" y="13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jp.smartsheet.com/try-it?trp=78183"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8000">
              <a:schemeClr val="bg1"/>
            </a:gs>
            <a:gs pos="43000">
              <a:schemeClr val="accent4">
                <a:lumMod val="20000"/>
                <a:lumOff val="80000"/>
              </a:schemeClr>
            </a:gs>
            <a:gs pos="84000">
              <a:schemeClr val="accent4"/>
            </a:gs>
          </a:gsLst>
          <a:lin ang="27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pPr rtl="0"/>
            <a:r>
              <a:rPr lang="ja-JP" sz="3200" b="1" dirty="0">
                <a:solidFill>
                  <a:schemeClr val="tx1">
                    <a:lumMod val="65000"/>
                    <a:lumOff val="35000"/>
                  </a:schemeClr>
                </a:solidFill>
                <a:latin typeface="Century Gothic" panose="020B0502020202020204" pitchFamily="34" charset="0"/>
                <a:ea typeface="MS PGothic" panose="020B0600070205080204" pitchFamily="34" charset="-128"/>
              </a:rPr>
              <a:t>PowerPoint 形式のトライアングル フィッシュボーン図テンプレート</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3821624"/>
          </a:xfrm>
          <a:prstGeom prst="rect">
            <a:avLst/>
          </a:prstGeom>
          <a:noFill/>
        </p:spPr>
        <p:txBody>
          <a:bodyPr wrap="square" rtlCol="0">
            <a:spAutoFit/>
          </a:bodyPr>
          <a:lstStyle/>
          <a:p>
            <a:pPr algn="l" rtl="0">
              <a:lnSpc>
                <a:spcPct val="150000"/>
              </a:lnSpc>
              <a:spcBef>
                <a:spcPts val="0"/>
              </a:spcBef>
              <a:spcAft>
                <a:spcPts val="0"/>
              </a:spcAft>
            </a:pPr>
            <a:r>
              <a:rPr lang="ja-JP" sz="1400" b="1" i="0" u="none" strike="noStrike">
                <a:solidFill>
                  <a:srgbClr val="000000"/>
                </a:solidFill>
                <a:effectLst/>
                <a:latin typeface="Century Gothic" panose="020B0502020202020204" pitchFamily="34" charset="0"/>
                <a:ea typeface="MS PGothic" panose="020B0600070205080204" pitchFamily="34" charset="-128"/>
              </a:rPr>
              <a:t>このテンプレートを使用するタイミング: </a:t>
            </a:r>
            <a:r>
              <a:rPr lang="ja-JP" sz="1400" i="0" u="none" strike="noStrike">
                <a:solidFill>
                  <a:srgbClr val="000000"/>
                </a:solidFill>
                <a:effectLst/>
                <a:latin typeface="Century Gothic" panose="020B0502020202020204" pitchFamily="34" charset="0"/>
                <a:ea typeface="MS PGothic" panose="020B0600070205080204" pitchFamily="34" charset="-128"/>
              </a:rPr>
              <a:t>こちらのフィッシュボーン チャートは、プロジェクト管理、戦略的プランニング、プロセス改善に最適です。このテンプレートを使用して、関係者のミーティングやチームの報告会議といった場面で因果関係分析を提示しましょう。</a:t>
            </a:r>
          </a:p>
          <a:p>
            <a:pPr algn="l" rtl="0">
              <a:spcBef>
                <a:spcPts val="0"/>
              </a:spcBef>
              <a:spcAft>
                <a:spcPts val="0"/>
              </a:spcAft>
            </a:pPr>
            <a:r>
              <a:rPr lang="ja-JP" sz="1400" i="0" u="none" strike="noStrike" dirty="0">
                <a:solidFill>
                  <a:srgbClr val="000000"/>
                </a:solidFill>
                <a:effectLst/>
                <a:latin typeface="Century Gothic" panose="020B0502020202020204" pitchFamily="34" charset="0"/>
                <a:ea typeface="MS PGothic" panose="020B0600070205080204" pitchFamily="34" charset="-128"/>
              </a:rPr>
              <a:t>  </a:t>
            </a:r>
          </a:p>
          <a:p>
            <a:pPr algn="l" rtl="0">
              <a:lnSpc>
                <a:spcPct val="150000"/>
              </a:lnSpc>
              <a:spcBef>
                <a:spcPts val="0"/>
              </a:spcBef>
              <a:spcAft>
                <a:spcPts val="0"/>
              </a:spcAft>
            </a:pPr>
            <a:r>
              <a:rPr lang="ja-JP" sz="1400" b="1" i="0" u="none" strike="noStrike" dirty="0">
                <a:solidFill>
                  <a:srgbClr val="000000"/>
                </a:solidFill>
                <a:effectLst/>
                <a:latin typeface="Century Gothic" panose="020B0502020202020204" pitchFamily="34" charset="0"/>
                <a:ea typeface="MS PGothic" panose="020B0600070205080204" pitchFamily="34" charset="-128"/>
              </a:rPr>
              <a:t>テンプレートの注目の機能: </a:t>
            </a:r>
            <a:r>
              <a:rPr lang="ja-JP" sz="1400" i="0" u="none" strike="noStrike" dirty="0">
                <a:solidFill>
                  <a:srgbClr val="000000"/>
                </a:solidFill>
                <a:effectLst/>
                <a:latin typeface="Century Gothic" panose="020B0502020202020204" pitchFamily="34" charset="0"/>
                <a:ea typeface="MS PGothic" panose="020B0600070205080204" pitchFamily="34" charset="-128"/>
              </a:rPr>
              <a:t>この図には三角形が組み込まれており、それによって根本原因内の階層レベルを区別します。この幾何学的なアプローチによって見た目の美しさが加わり、オーディエンスは小さな原因から大きな原因へと情報の流れを辿れます。</a:t>
            </a:r>
          </a:p>
          <a:p>
            <a:pPr algn="l" rtl="0">
              <a:lnSpc>
                <a:spcPct val="150000"/>
              </a:lnSpc>
              <a:spcBef>
                <a:spcPts val="0"/>
              </a:spcBef>
              <a:spcAft>
                <a:spcPts val="0"/>
              </a:spcAft>
            </a:pPr>
            <a:endParaRPr lang="en-US" sz="1400" dirty="0">
              <a:solidFill>
                <a:srgbClr val="000000"/>
              </a:solidFill>
              <a:effectLst/>
              <a:latin typeface="Century Gothic" panose="020B0502020202020204" pitchFamily="34" charset="0"/>
              <a:ea typeface="MS PGothic" panose="020B0600070205080204" pitchFamily="34" charset="-128"/>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94703" y="1588441"/>
            <a:ext cx="6809218" cy="3830185"/>
          </a:xfrm>
          <a:prstGeom prst="rect">
            <a:avLst/>
          </a:prstGeom>
          <a:effectLst>
            <a:outerShdw blurRad="101157" dist="38100" dir="2700000" algn="tl" rotWithShape="0">
              <a:prstClr val="black">
                <a:alpha val="40000"/>
              </a:prstClr>
            </a:outerShdw>
          </a:effectLst>
        </p:spPr>
      </p:pic>
      <p:pic>
        <p:nvPicPr>
          <p:cNvPr id="3" name="Picture 2">
            <a:hlinkClick r:id="rId4"/>
            <a:extLst>
              <a:ext uri="{FF2B5EF4-FFF2-40B4-BE49-F238E27FC236}">
                <a16:creationId xmlns:a16="http://schemas.microsoft.com/office/drawing/2014/main" id="{E41DC6C9-2EF6-F2E4-220B-CA7CA6CC18C8}"/>
              </a:ext>
            </a:extLst>
          </p:cNvPr>
          <p:cNvPicPr>
            <a:picLocks noChangeAspect="1"/>
          </p:cNvPicPr>
          <p:nvPr/>
        </p:nvPicPr>
        <p:blipFill>
          <a:blip r:embed="rId5"/>
          <a:srcRect/>
          <a:stretch/>
        </p:blipFill>
        <p:spPr>
          <a:xfrm>
            <a:off x="8642268" y="298882"/>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Diagonal Corner Rectangle 11">
            <a:extLst>
              <a:ext uri="{FF2B5EF4-FFF2-40B4-BE49-F238E27FC236}">
                <a16:creationId xmlns:a16="http://schemas.microsoft.com/office/drawing/2014/main" id="{A67D0702-A6D0-5455-C96F-9FAA110EFC12}"/>
              </a:ext>
            </a:extLst>
          </p:cNvPr>
          <p:cNvSpPr/>
          <p:nvPr/>
        </p:nvSpPr>
        <p:spPr>
          <a:xfrm>
            <a:off x="346794" y="2465605"/>
            <a:ext cx="2501101" cy="509286"/>
          </a:xfrm>
          <a:prstGeom prst="snip2DiagRect">
            <a:avLst>
              <a:gd name="adj1" fmla="val 0"/>
              <a:gd name="adj2" fmla="val 5000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9" name="Snip Diagonal Corner Rectangle 8">
            <a:extLst>
              <a:ext uri="{FF2B5EF4-FFF2-40B4-BE49-F238E27FC236}">
                <a16:creationId xmlns:a16="http://schemas.microsoft.com/office/drawing/2014/main" id="{870EA7C5-FBD1-9B69-5B77-7D94E65C8633}"/>
              </a:ext>
            </a:extLst>
          </p:cNvPr>
          <p:cNvSpPr/>
          <p:nvPr/>
        </p:nvSpPr>
        <p:spPr>
          <a:xfrm>
            <a:off x="2818486" y="1727295"/>
            <a:ext cx="2501101" cy="509286"/>
          </a:xfrm>
          <a:prstGeom prst="snip2DiagRect">
            <a:avLst>
              <a:gd name="adj1" fmla="val 0"/>
              <a:gd name="adj2" fmla="val 50000"/>
            </a:avLst>
          </a:prstGeom>
          <a:solidFill>
            <a:srgbClr val="F8B1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4" name="Snip Diagonal Corner Rectangle 3">
            <a:extLst>
              <a:ext uri="{FF2B5EF4-FFF2-40B4-BE49-F238E27FC236}">
                <a16:creationId xmlns:a16="http://schemas.microsoft.com/office/drawing/2014/main" id="{F77DBCD4-5090-56A1-9335-40F36B1FE31C}"/>
              </a:ext>
            </a:extLst>
          </p:cNvPr>
          <p:cNvSpPr/>
          <p:nvPr/>
        </p:nvSpPr>
        <p:spPr>
          <a:xfrm flipV="1">
            <a:off x="399617" y="3886448"/>
            <a:ext cx="2506891" cy="509286"/>
          </a:xfrm>
          <a:prstGeom prst="snip2DiagRect">
            <a:avLst>
              <a:gd name="adj1" fmla="val 0"/>
              <a:gd name="adj2" fmla="val 50000"/>
            </a:avLst>
          </a:prstGeom>
          <a:solidFill>
            <a:srgbClr val="78DBD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2" name="Snip Diagonal Corner Rectangle 1">
            <a:extLst>
              <a:ext uri="{FF2B5EF4-FFF2-40B4-BE49-F238E27FC236}">
                <a16:creationId xmlns:a16="http://schemas.microsoft.com/office/drawing/2014/main" id="{655699E6-F760-E395-C821-8DEC6033D1BF}"/>
              </a:ext>
            </a:extLst>
          </p:cNvPr>
          <p:cNvSpPr/>
          <p:nvPr/>
        </p:nvSpPr>
        <p:spPr>
          <a:xfrm flipV="1">
            <a:off x="2812395" y="4614171"/>
            <a:ext cx="2506891" cy="509286"/>
          </a:xfrm>
          <a:prstGeom prst="snip2DiagRect">
            <a:avLst>
              <a:gd name="adj1" fmla="val 0"/>
              <a:gd name="adj2" fmla="val 50000"/>
            </a:avLst>
          </a:pr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27" name="Snip Diagonal Corner Rectangle 26">
            <a:extLst>
              <a:ext uri="{FF2B5EF4-FFF2-40B4-BE49-F238E27FC236}">
                <a16:creationId xmlns:a16="http://schemas.microsoft.com/office/drawing/2014/main" id="{05087813-4960-9B41-87A6-D5266E182922}"/>
              </a:ext>
            </a:extLst>
          </p:cNvPr>
          <p:cNvSpPr/>
          <p:nvPr/>
        </p:nvSpPr>
        <p:spPr>
          <a:xfrm flipV="1">
            <a:off x="5319286" y="5301291"/>
            <a:ext cx="2506891" cy="509286"/>
          </a:xfrm>
          <a:prstGeom prst="snip2DiagRect">
            <a:avLst>
              <a:gd name="adj1" fmla="val 0"/>
              <a:gd name="adj2" fmla="val 50000"/>
            </a:avLst>
          </a:prstGeom>
          <a:solidFill>
            <a:srgbClr val="75C97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25" name="Snip Diagonal Corner Rectangle 24">
            <a:extLst>
              <a:ext uri="{FF2B5EF4-FFF2-40B4-BE49-F238E27FC236}">
                <a16:creationId xmlns:a16="http://schemas.microsoft.com/office/drawing/2014/main" id="{06E7B1E2-E779-F3EC-EB74-00D468BBA3C8}"/>
              </a:ext>
            </a:extLst>
          </p:cNvPr>
          <p:cNvSpPr/>
          <p:nvPr/>
        </p:nvSpPr>
        <p:spPr>
          <a:xfrm>
            <a:off x="5325076" y="1029373"/>
            <a:ext cx="2501101" cy="509286"/>
          </a:xfrm>
          <a:prstGeom prst="snip2DiagRect">
            <a:avLst>
              <a:gd name="adj1" fmla="val 0"/>
              <a:gd name="adj2" fmla="val 50000"/>
            </a:avLst>
          </a:prstGeom>
          <a:solidFill>
            <a:srgbClr val="EC5A2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cxnSp>
        <p:nvCxnSpPr>
          <p:cNvPr id="49" name="Straight Connector 48">
            <a:extLst>
              <a:ext uri="{FF2B5EF4-FFF2-40B4-BE49-F238E27FC236}">
                <a16:creationId xmlns:a16="http://schemas.microsoft.com/office/drawing/2014/main" id="{E35E6780-DCEC-6B7B-775E-DF939074BB19}"/>
              </a:ext>
            </a:extLst>
          </p:cNvPr>
          <p:cNvCxnSpPr>
            <a:cxnSpLocks/>
          </p:cNvCxnSpPr>
          <p:nvPr/>
        </p:nvCxnSpPr>
        <p:spPr>
          <a:xfrm>
            <a:off x="7101215" y="488644"/>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FB1894B-0EA3-9B20-E08D-1E513206FC98}"/>
              </a:ext>
            </a:extLst>
          </p:cNvPr>
          <p:cNvCxnSpPr/>
          <p:nvPr/>
        </p:nvCxnSpPr>
        <p:spPr>
          <a:xfrm>
            <a:off x="3891130" y="490178"/>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67210A83-5CAB-F204-B685-59396D886903}"/>
              </a:ext>
            </a:extLst>
          </p:cNvPr>
          <p:cNvCxnSpPr/>
          <p:nvPr/>
        </p:nvCxnSpPr>
        <p:spPr>
          <a:xfrm>
            <a:off x="670678" y="488644"/>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3E3777FC-9770-BF58-09B8-D81CD5106C7D}"/>
              </a:ext>
            </a:extLst>
          </p:cNvPr>
          <p:cNvCxnSpPr>
            <a:cxnSpLocks/>
          </p:cNvCxnSpPr>
          <p:nvPr/>
        </p:nvCxnSpPr>
        <p:spPr>
          <a:xfrm flipV="1">
            <a:off x="7119281" y="3454442"/>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F9D092A-0C8D-48F1-40B4-6AC9DF53FEC1}"/>
              </a:ext>
            </a:extLst>
          </p:cNvPr>
          <p:cNvCxnSpPr/>
          <p:nvPr/>
        </p:nvCxnSpPr>
        <p:spPr>
          <a:xfrm flipV="1">
            <a:off x="3901118" y="3452908"/>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3B4D86E6-9BD4-83D9-BC42-4769FD581DD0}"/>
              </a:ext>
            </a:extLst>
          </p:cNvPr>
          <p:cNvCxnSpPr/>
          <p:nvPr/>
        </p:nvCxnSpPr>
        <p:spPr>
          <a:xfrm flipV="1">
            <a:off x="682955" y="3454442"/>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0" name="Right Triangle 59">
            <a:extLst>
              <a:ext uri="{FF2B5EF4-FFF2-40B4-BE49-F238E27FC236}">
                <a16:creationId xmlns:a16="http://schemas.microsoft.com/office/drawing/2014/main" id="{8E6D2B3C-20AB-14AD-83E4-E342C51ECEED}"/>
              </a:ext>
            </a:extLst>
          </p:cNvPr>
          <p:cNvSpPr>
            <a:spLocks noChangeAspect="1"/>
          </p:cNvSpPr>
          <p:nvPr/>
        </p:nvSpPr>
        <p:spPr>
          <a:xfrm rot="5400000">
            <a:off x="6740656" y="140104"/>
            <a:ext cx="731520" cy="731520"/>
          </a:xfrm>
          <a:prstGeom prst="rtTriangle">
            <a:avLst/>
          </a:prstGeom>
          <a:solidFill>
            <a:srgbClr val="C93A0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55" name="TextBox 54">
            <a:extLst>
              <a:ext uri="{FF2B5EF4-FFF2-40B4-BE49-F238E27FC236}">
                <a16:creationId xmlns:a16="http://schemas.microsoft.com/office/drawing/2014/main" id="{8C7BD71A-2412-3957-C52F-4260353E64C3}"/>
              </a:ext>
            </a:extLst>
          </p:cNvPr>
          <p:cNvSpPr txBox="1"/>
          <p:nvPr/>
        </p:nvSpPr>
        <p:spPr>
          <a:xfrm>
            <a:off x="5470534" y="1176199"/>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56" name="TextBox 55">
            <a:extLst>
              <a:ext uri="{FF2B5EF4-FFF2-40B4-BE49-F238E27FC236}">
                <a16:creationId xmlns:a16="http://schemas.microsoft.com/office/drawing/2014/main" id="{4C29924B-0EED-4458-F042-7533CB0C16C2}"/>
              </a:ext>
            </a:extLst>
          </p:cNvPr>
          <p:cNvSpPr txBox="1"/>
          <p:nvPr/>
        </p:nvSpPr>
        <p:spPr>
          <a:xfrm>
            <a:off x="6180927" y="1863319"/>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58" name="TextBox 57">
            <a:extLst>
              <a:ext uri="{FF2B5EF4-FFF2-40B4-BE49-F238E27FC236}">
                <a16:creationId xmlns:a16="http://schemas.microsoft.com/office/drawing/2014/main" id="{D0DAB3E5-7504-9A6D-4E14-3607870C11EB}"/>
              </a:ext>
            </a:extLst>
          </p:cNvPr>
          <p:cNvSpPr txBox="1"/>
          <p:nvPr/>
        </p:nvSpPr>
        <p:spPr>
          <a:xfrm>
            <a:off x="6888914" y="2579492"/>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61" name="Right Triangle 60">
            <a:extLst>
              <a:ext uri="{FF2B5EF4-FFF2-40B4-BE49-F238E27FC236}">
                <a16:creationId xmlns:a16="http://schemas.microsoft.com/office/drawing/2014/main" id="{8B7ED5B3-7E57-3236-71CE-0F0952EE3585}"/>
              </a:ext>
            </a:extLst>
          </p:cNvPr>
          <p:cNvSpPr>
            <a:spLocks noChangeAspect="1"/>
          </p:cNvSpPr>
          <p:nvPr/>
        </p:nvSpPr>
        <p:spPr>
          <a:xfrm rot="5400000">
            <a:off x="3524339" y="140104"/>
            <a:ext cx="731520" cy="731520"/>
          </a:xfrm>
          <a:prstGeom prst="rtTriangle">
            <a:avLst/>
          </a:prstGeom>
          <a:solidFill>
            <a:srgbClr val="B362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62" name="Right Triangle 61">
            <a:extLst>
              <a:ext uri="{FF2B5EF4-FFF2-40B4-BE49-F238E27FC236}">
                <a16:creationId xmlns:a16="http://schemas.microsoft.com/office/drawing/2014/main" id="{00CFA292-B088-E040-EF7B-D372B53C3F2A}"/>
              </a:ext>
            </a:extLst>
          </p:cNvPr>
          <p:cNvSpPr>
            <a:spLocks noChangeAspect="1"/>
          </p:cNvSpPr>
          <p:nvPr/>
        </p:nvSpPr>
        <p:spPr>
          <a:xfrm rot="5400000">
            <a:off x="320722" y="140104"/>
            <a:ext cx="731520" cy="731520"/>
          </a:xfrm>
          <a:prstGeom prst="rtTriangle">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63" name="Right Triangle 62">
            <a:extLst>
              <a:ext uri="{FF2B5EF4-FFF2-40B4-BE49-F238E27FC236}">
                <a16:creationId xmlns:a16="http://schemas.microsoft.com/office/drawing/2014/main" id="{F4DC6787-3067-75D4-9413-4A70462650FB}"/>
              </a:ext>
            </a:extLst>
          </p:cNvPr>
          <p:cNvSpPr>
            <a:spLocks noChangeAspect="1"/>
          </p:cNvSpPr>
          <p:nvPr/>
        </p:nvSpPr>
        <p:spPr>
          <a:xfrm>
            <a:off x="6740656" y="6013228"/>
            <a:ext cx="731520" cy="731520"/>
          </a:xfrm>
          <a:prstGeom prst="rtTriangle">
            <a:avLst/>
          </a:prstGeom>
          <a:solidFill>
            <a:srgbClr val="56935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64" name="Right Triangle 63">
            <a:extLst>
              <a:ext uri="{FF2B5EF4-FFF2-40B4-BE49-F238E27FC236}">
                <a16:creationId xmlns:a16="http://schemas.microsoft.com/office/drawing/2014/main" id="{FC3B50E6-5004-5AD7-C838-2F7DEF58BB5B}"/>
              </a:ext>
            </a:extLst>
          </p:cNvPr>
          <p:cNvSpPr>
            <a:spLocks noChangeAspect="1"/>
          </p:cNvSpPr>
          <p:nvPr/>
        </p:nvSpPr>
        <p:spPr>
          <a:xfrm>
            <a:off x="3524339" y="6012006"/>
            <a:ext cx="731520" cy="731520"/>
          </a:xfrm>
          <a:prstGeom prst="rtTriangle">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65" name="Right Triangle 64">
            <a:extLst>
              <a:ext uri="{FF2B5EF4-FFF2-40B4-BE49-F238E27FC236}">
                <a16:creationId xmlns:a16="http://schemas.microsoft.com/office/drawing/2014/main" id="{000D07F1-BB38-79BE-CEB2-0E1639D58D41}"/>
              </a:ext>
            </a:extLst>
          </p:cNvPr>
          <p:cNvSpPr>
            <a:spLocks noChangeAspect="1"/>
          </p:cNvSpPr>
          <p:nvPr/>
        </p:nvSpPr>
        <p:spPr>
          <a:xfrm>
            <a:off x="320722" y="6012006"/>
            <a:ext cx="731520" cy="731520"/>
          </a:xfrm>
          <a:prstGeom prst="rtTriangle">
            <a:avLst/>
          </a:prstGeom>
          <a:solidFill>
            <a:srgbClr val="11807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70" name="TextBox 69">
            <a:extLst>
              <a:ext uri="{FF2B5EF4-FFF2-40B4-BE49-F238E27FC236}">
                <a16:creationId xmlns:a16="http://schemas.microsoft.com/office/drawing/2014/main" id="{A3A18558-2690-884A-3199-47858BFDDAFF}"/>
              </a:ext>
            </a:extLst>
          </p:cNvPr>
          <p:cNvSpPr txBox="1"/>
          <p:nvPr/>
        </p:nvSpPr>
        <p:spPr>
          <a:xfrm>
            <a:off x="2216116" y="1177733"/>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71" name="TextBox 70">
            <a:extLst>
              <a:ext uri="{FF2B5EF4-FFF2-40B4-BE49-F238E27FC236}">
                <a16:creationId xmlns:a16="http://schemas.microsoft.com/office/drawing/2014/main" id="{D5725808-7267-5A3C-69B8-7384F5C4ADCD}"/>
              </a:ext>
            </a:extLst>
          </p:cNvPr>
          <p:cNvSpPr txBox="1"/>
          <p:nvPr/>
        </p:nvSpPr>
        <p:spPr>
          <a:xfrm>
            <a:off x="2926509" y="1864853"/>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72" name="TextBox 71">
            <a:extLst>
              <a:ext uri="{FF2B5EF4-FFF2-40B4-BE49-F238E27FC236}">
                <a16:creationId xmlns:a16="http://schemas.microsoft.com/office/drawing/2014/main" id="{76E49127-AC1B-311F-3A81-070189FD1A62}"/>
              </a:ext>
            </a:extLst>
          </p:cNvPr>
          <p:cNvSpPr txBox="1"/>
          <p:nvPr/>
        </p:nvSpPr>
        <p:spPr>
          <a:xfrm>
            <a:off x="3634496" y="2581026"/>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77" name="TextBox 76">
            <a:extLst>
              <a:ext uri="{FF2B5EF4-FFF2-40B4-BE49-F238E27FC236}">
                <a16:creationId xmlns:a16="http://schemas.microsoft.com/office/drawing/2014/main" id="{EF35F95C-CF2B-DCD3-0808-38AA745DCE8F}"/>
              </a:ext>
            </a:extLst>
          </p:cNvPr>
          <p:cNvSpPr txBox="1"/>
          <p:nvPr/>
        </p:nvSpPr>
        <p:spPr>
          <a:xfrm>
            <a:off x="-1068675" y="1176199"/>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78" name="TextBox 77">
            <a:extLst>
              <a:ext uri="{FF2B5EF4-FFF2-40B4-BE49-F238E27FC236}">
                <a16:creationId xmlns:a16="http://schemas.microsoft.com/office/drawing/2014/main" id="{CB1200BB-8112-1900-F861-59A9A1EEE78C}"/>
              </a:ext>
            </a:extLst>
          </p:cNvPr>
          <p:cNvSpPr txBox="1"/>
          <p:nvPr/>
        </p:nvSpPr>
        <p:spPr>
          <a:xfrm>
            <a:off x="-358282" y="1863319"/>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79" name="TextBox 78">
            <a:extLst>
              <a:ext uri="{FF2B5EF4-FFF2-40B4-BE49-F238E27FC236}">
                <a16:creationId xmlns:a16="http://schemas.microsoft.com/office/drawing/2014/main" id="{996A07B3-319B-FDC4-E939-BB5AAD107B42}"/>
              </a:ext>
            </a:extLst>
          </p:cNvPr>
          <p:cNvSpPr txBox="1"/>
          <p:nvPr/>
        </p:nvSpPr>
        <p:spPr>
          <a:xfrm>
            <a:off x="349705" y="2579492"/>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86" name="TextBox 85">
            <a:extLst>
              <a:ext uri="{FF2B5EF4-FFF2-40B4-BE49-F238E27FC236}">
                <a16:creationId xmlns:a16="http://schemas.microsoft.com/office/drawing/2014/main" id="{AABCC653-5E0D-1548-A5E0-000A3CC364A3}"/>
              </a:ext>
            </a:extLst>
          </p:cNvPr>
          <p:cNvSpPr txBox="1"/>
          <p:nvPr/>
        </p:nvSpPr>
        <p:spPr>
          <a:xfrm rot="10800000" flipV="1">
            <a:off x="5464745" y="5434357"/>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87" name="TextBox 86">
            <a:extLst>
              <a:ext uri="{FF2B5EF4-FFF2-40B4-BE49-F238E27FC236}">
                <a16:creationId xmlns:a16="http://schemas.microsoft.com/office/drawing/2014/main" id="{1D4F84B0-1D1B-E4CA-CA21-25C43B291C0C}"/>
              </a:ext>
            </a:extLst>
          </p:cNvPr>
          <p:cNvSpPr txBox="1"/>
          <p:nvPr/>
        </p:nvSpPr>
        <p:spPr>
          <a:xfrm rot="10800000" flipV="1">
            <a:off x="6175138" y="4747237"/>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6883125" y="4031064"/>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93" name="TextBox 92">
            <a:extLst>
              <a:ext uri="{FF2B5EF4-FFF2-40B4-BE49-F238E27FC236}">
                <a16:creationId xmlns:a16="http://schemas.microsoft.com/office/drawing/2014/main" id="{258D869E-E066-6C0E-5DD2-98482F016054}"/>
              </a:ext>
            </a:extLst>
          </p:cNvPr>
          <p:cNvSpPr txBox="1"/>
          <p:nvPr/>
        </p:nvSpPr>
        <p:spPr>
          <a:xfrm rot="10800000" flipV="1">
            <a:off x="2210327" y="5432823"/>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94" name="TextBox 93">
            <a:extLst>
              <a:ext uri="{FF2B5EF4-FFF2-40B4-BE49-F238E27FC236}">
                <a16:creationId xmlns:a16="http://schemas.microsoft.com/office/drawing/2014/main" id="{3589DB05-2E29-AA0A-C783-4451014399A7}"/>
              </a:ext>
            </a:extLst>
          </p:cNvPr>
          <p:cNvSpPr txBox="1"/>
          <p:nvPr/>
        </p:nvSpPr>
        <p:spPr>
          <a:xfrm rot="10800000" flipV="1">
            <a:off x="2920720" y="4745703"/>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95" name="TextBox 94">
            <a:extLst>
              <a:ext uri="{FF2B5EF4-FFF2-40B4-BE49-F238E27FC236}">
                <a16:creationId xmlns:a16="http://schemas.microsoft.com/office/drawing/2014/main" id="{A3AB1D6C-823F-D800-1546-2E95F29A457E}"/>
              </a:ext>
            </a:extLst>
          </p:cNvPr>
          <p:cNvSpPr txBox="1"/>
          <p:nvPr/>
        </p:nvSpPr>
        <p:spPr>
          <a:xfrm rot="10800000" flipV="1">
            <a:off x="3628707" y="4029530"/>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100" name="TextBox 99">
            <a:extLst>
              <a:ext uri="{FF2B5EF4-FFF2-40B4-BE49-F238E27FC236}">
                <a16:creationId xmlns:a16="http://schemas.microsoft.com/office/drawing/2014/main" id="{D4ECA409-E72F-9CBC-F272-61E8D9C63875}"/>
              </a:ext>
            </a:extLst>
          </p:cNvPr>
          <p:cNvSpPr txBox="1"/>
          <p:nvPr/>
        </p:nvSpPr>
        <p:spPr>
          <a:xfrm rot="10800000" flipV="1">
            <a:off x="-1074464" y="5434357"/>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101" name="TextBox 100">
            <a:extLst>
              <a:ext uri="{FF2B5EF4-FFF2-40B4-BE49-F238E27FC236}">
                <a16:creationId xmlns:a16="http://schemas.microsoft.com/office/drawing/2014/main" id="{BAF9985C-792B-0459-A44B-A98C2E2AC010}"/>
              </a:ext>
            </a:extLst>
          </p:cNvPr>
          <p:cNvSpPr txBox="1"/>
          <p:nvPr/>
        </p:nvSpPr>
        <p:spPr>
          <a:xfrm rot="10800000" flipV="1">
            <a:off x="-364071" y="4747237"/>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343916" y="4031064"/>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cxnSp>
        <p:nvCxnSpPr>
          <p:cNvPr id="3" name="Straight Connector 2">
            <a:extLst>
              <a:ext uri="{FF2B5EF4-FFF2-40B4-BE49-F238E27FC236}">
                <a16:creationId xmlns:a16="http://schemas.microsoft.com/office/drawing/2014/main" id="{60DA1C39-E503-1BC5-98F5-686E2625E2B4}"/>
              </a:ext>
            </a:extLst>
          </p:cNvPr>
          <p:cNvCxnSpPr>
            <a:cxnSpLocks/>
          </p:cNvCxnSpPr>
          <p:nvPr/>
        </p:nvCxnSpPr>
        <p:spPr>
          <a:xfrm>
            <a:off x="682955" y="3435350"/>
            <a:ext cx="9545286" cy="0"/>
          </a:xfrm>
          <a:prstGeom prst="line">
            <a:avLst/>
          </a:prstGeom>
          <a:ln w="63500" cap="rnd">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7" name="Graphic 4">
            <a:extLst>
              <a:ext uri="{FF2B5EF4-FFF2-40B4-BE49-F238E27FC236}">
                <a16:creationId xmlns:a16="http://schemas.microsoft.com/office/drawing/2014/main" id="{B68450EE-7FA4-C559-BCE0-D82123949659}"/>
              </a:ext>
            </a:extLst>
          </p:cNvPr>
          <p:cNvSpPr/>
          <p:nvPr/>
        </p:nvSpPr>
        <p:spPr>
          <a:xfrm>
            <a:off x="95376" y="2691035"/>
            <a:ext cx="739201" cy="1478814"/>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chemeClr val="tx1">
              <a:lumMod val="65000"/>
              <a:lumOff val="35000"/>
            </a:schemeClr>
          </a:solidFill>
          <a:ln w="8096"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8" name="Graphic 4">
            <a:extLst>
              <a:ext uri="{FF2B5EF4-FFF2-40B4-BE49-F238E27FC236}">
                <a16:creationId xmlns:a16="http://schemas.microsoft.com/office/drawing/2014/main" id="{8395B132-D390-2030-2EEE-FD4706B80773}"/>
              </a:ext>
            </a:extLst>
          </p:cNvPr>
          <p:cNvSpPr/>
          <p:nvPr/>
        </p:nvSpPr>
        <p:spPr>
          <a:xfrm>
            <a:off x="11218716" y="2553828"/>
            <a:ext cx="884505" cy="1769503"/>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C93A0B"/>
          </a:solidFill>
          <a:ln w="8096"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0" name="Graphic 4">
            <a:extLst>
              <a:ext uri="{FF2B5EF4-FFF2-40B4-BE49-F238E27FC236}">
                <a16:creationId xmlns:a16="http://schemas.microsoft.com/office/drawing/2014/main" id="{648B5550-7687-FD9E-004F-FBC66142F7B6}"/>
              </a:ext>
            </a:extLst>
          </p:cNvPr>
          <p:cNvSpPr/>
          <p:nvPr/>
        </p:nvSpPr>
        <p:spPr>
          <a:xfrm>
            <a:off x="10334211" y="3439153"/>
            <a:ext cx="884505" cy="1769503"/>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118079"/>
          </a:solidFill>
          <a:ln w="8096"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1" name="Graphic 4">
            <a:extLst>
              <a:ext uri="{FF2B5EF4-FFF2-40B4-BE49-F238E27FC236}">
                <a16:creationId xmlns:a16="http://schemas.microsoft.com/office/drawing/2014/main" id="{DD60D1CB-7DEB-39DC-47C7-DF8352B045F0}"/>
              </a:ext>
            </a:extLst>
          </p:cNvPr>
          <p:cNvSpPr/>
          <p:nvPr/>
        </p:nvSpPr>
        <p:spPr>
          <a:xfrm>
            <a:off x="10334211" y="1669077"/>
            <a:ext cx="884505" cy="1769503"/>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C98107"/>
          </a:solidFill>
          <a:ln w="8096"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7" name="Graphic 4">
            <a:extLst>
              <a:ext uri="{FF2B5EF4-FFF2-40B4-BE49-F238E27FC236}">
                <a16:creationId xmlns:a16="http://schemas.microsoft.com/office/drawing/2014/main" id="{0D2915AE-1A74-5107-0255-4568F1E4B57F}"/>
              </a:ext>
            </a:extLst>
          </p:cNvPr>
          <p:cNvSpPr/>
          <p:nvPr/>
        </p:nvSpPr>
        <p:spPr>
          <a:xfrm>
            <a:off x="165602" y="2853824"/>
            <a:ext cx="575302" cy="1150925"/>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chemeClr val="tx1">
              <a:lumMod val="50000"/>
              <a:lumOff val="50000"/>
            </a:schemeClr>
          </a:solidFill>
          <a:ln w="8096"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9" name="TextBox 18">
            <a:extLst>
              <a:ext uri="{FF2B5EF4-FFF2-40B4-BE49-F238E27FC236}">
                <a16:creationId xmlns:a16="http://schemas.microsoft.com/office/drawing/2014/main" id="{9CBAB4E2-215C-6E0F-5051-9B3065A6E868}"/>
              </a:ext>
            </a:extLst>
          </p:cNvPr>
          <p:cNvSpPr txBox="1"/>
          <p:nvPr/>
        </p:nvSpPr>
        <p:spPr>
          <a:xfrm>
            <a:off x="320722" y="163416"/>
            <a:ext cx="513855" cy="369332"/>
          </a:xfrm>
          <a:prstGeom prst="rect">
            <a:avLst/>
          </a:prstGeom>
          <a:noFill/>
        </p:spPr>
        <p:txBody>
          <a:bodyPr wrap="square" lIns="0" tIns="0" rIns="91440" bIns="0" rtlCol="0">
            <a:spAutoFit/>
          </a:bodyPr>
          <a:lstStyle/>
          <a:p>
            <a:pPr algn="ctr" rtl="0"/>
            <a:r>
              <a:rPr lang="ja-JP" sz="2400">
                <a:solidFill>
                  <a:schemeClr val="bg1"/>
                </a:solidFill>
                <a:latin typeface="Century Gothic" panose="020B0502020202020204" pitchFamily="34" charset="0"/>
                <a:ea typeface="MS PGothic" panose="020B0600070205080204" pitchFamily="34" charset="-128"/>
              </a:rPr>
              <a:t>1</a:t>
            </a:r>
          </a:p>
        </p:txBody>
      </p:sp>
      <p:sp>
        <p:nvSpPr>
          <p:cNvPr id="20" name="TextBox 19">
            <a:extLst>
              <a:ext uri="{FF2B5EF4-FFF2-40B4-BE49-F238E27FC236}">
                <a16:creationId xmlns:a16="http://schemas.microsoft.com/office/drawing/2014/main" id="{8783DC70-BB67-58E8-1C36-FC6ABA820BAD}"/>
              </a:ext>
            </a:extLst>
          </p:cNvPr>
          <p:cNvSpPr txBox="1"/>
          <p:nvPr/>
        </p:nvSpPr>
        <p:spPr>
          <a:xfrm>
            <a:off x="3522710" y="141742"/>
            <a:ext cx="513855" cy="369332"/>
          </a:xfrm>
          <a:prstGeom prst="rect">
            <a:avLst/>
          </a:prstGeom>
          <a:noFill/>
        </p:spPr>
        <p:txBody>
          <a:bodyPr wrap="square" lIns="0" tIns="0" rIns="91440" bIns="0" rtlCol="0">
            <a:spAutoFit/>
          </a:bodyPr>
          <a:lstStyle/>
          <a:p>
            <a:pPr algn="ctr" rtl="0"/>
            <a:r>
              <a:rPr lang="ja-JP" sz="2400">
                <a:solidFill>
                  <a:schemeClr val="bg1"/>
                </a:solidFill>
                <a:latin typeface="Century Gothic" panose="020B0502020202020204" pitchFamily="34" charset="0"/>
                <a:ea typeface="MS PGothic" panose="020B0600070205080204" pitchFamily="34" charset="-128"/>
              </a:rPr>
              <a:t>2</a:t>
            </a:r>
          </a:p>
        </p:txBody>
      </p:sp>
      <p:sp>
        <p:nvSpPr>
          <p:cNvPr id="21" name="TextBox 20">
            <a:extLst>
              <a:ext uri="{FF2B5EF4-FFF2-40B4-BE49-F238E27FC236}">
                <a16:creationId xmlns:a16="http://schemas.microsoft.com/office/drawing/2014/main" id="{70FB04C8-CB29-FF2F-C3E6-57638F8AD414}"/>
              </a:ext>
            </a:extLst>
          </p:cNvPr>
          <p:cNvSpPr txBox="1"/>
          <p:nvPr/>
        </p:nvSpPr>
        <p:spPr>
          <a:xfrm>
            <a:off x="6743162" y="163416"/>
            <a:ext cx="513855" cy="369332"/>
          </a:xfrm>
          <a:prstGeom prst="rect">
            <a:avLst/>
          </a:prstGeom>
          <a:noFill/>
        </p:spPr>
        <p:txBody>
          <a:bodyPr wrap="square" lIns="0" tIns="0" rIns="91440" bIns="0" rtlCol="0">
            <a:spAutoFit/>
          </a:bodyPr>
          <a:lstStyle/>
          <a:p>
            <a:pPr algn="ctr" rtl="0"/>
            <a:r>
              <a:rPr lang="ja-JP" sz="2400">
                <a:solidFill>
                  <a:schemeClr val="bg1"/>
                </a:solidFill>
                <a:latin typeface="Century Gothic" panose="020B0502020202020204" pitchFamily="34" charset="0"/>
                <a:ea typeface="MS PGothic" panose="020B0600070205080204" pitchFamily="34" charset="-128"/>
              </a:rPr>
              <a:t>3</a:t>
            </a:r>
          </a:p>
        </p:txBody>
      </p:sp>
      <p:sp>
        <p:nvSpPr>
          <p:cNvPr id="22" name="TextBox 21">
            <a:extLst>
              <a:ext uri="{FF2B5EF4-FFF2-40B4-BE49-F238E27FC236}">
                <a16:creationId xmlns:a16="http://schemas.microsoft.com/office/drawing/2014/main" id="{6BB4C141-F76B-E27A-9874-CA30B5522893}"/>
              </a:ext>
            </a:extLst>
          </p:cNvPr>
          <p:cNvSpPr txBox="1"/>
          <p:nvPr/>
        </p:nvSpPr>
        <p:spPr>
          <a:xfrm>
            <a:off x="320722" y="6341084"/>
            <a:ext cx="513855" cy="369332"/>
          </a:xfrm>
          <a:prstGeom prst="rect">
            <a:avLst/>
          </a:prstGeom>
          <a:noFill/>
        </p:spPr>
        <p:txBody>
          <a:bodyPr wrap="square" lIns="0" tIns="0" rIns="91440" bIns="0" rtlCol="0">
            <a:spAutoFit/>
          </a:bodyPr>
          <a:lstStyle/>
          <a:p>
            <a:pPr algn="ctr" rtl="0"/>
            <a:r>
              <a:rPr lang="ja-JP" sz="2400">
                <a:solidFill>
                  <a:schemeClr val="bg1"/>
                </a:solidFill>
                <a:latin typeface="Century Gothic" panose="020B0502020202020204" pitchFamily="34" charset="0"/>
                <a:ea typeface="MS PGothic" panose="020B0600070205080204" pitchFamily="34" charset="-128"/>
              </a:rPr>
              <a:t>4</a:t>
            </a:r>
          </a:p>
        </p:txBody>
      </p:sp>
      <p:sp>
        <p:nvSpPr>
          <p:cNvPr id="23" name="TextBox 22">
            <a:extLst>
              <a:ext uri="{FF2B5EF4-FFF2-40B4-BE49-F238E27FC236}">
                <a16:creationId xmlns:a16="http://schemas.microsoft.com/office/drawing/2014/main" id="{88780465-69AA-3DF8-3F0F-C910664238E1}"/>
              </a:ext>
            </a:extLst>
          </p:cNvPr>
          <p:cNvSpPr txBox="1"/>
          <p:nvPr/>
        </p:nvSpPr>
        <p:spPr>
          <a:xfrm>
            <a:off x="3522710" y="6319410"/>
            <a:ext cx="513855" cy="369332"/>
          </a:xfrm>
          <a:prstGeom prst="rect">
            <a:avLst/>
          </a:prstGeom>
          <a:noFill/>
        </p:spPr>
        <p:txBody>
          <a:bodyPr wrap="square" lIns="0" tIns="0" rIns="91440" bIns="0" rtlCol="0">
            <a:spAutoFit/>
          </a:bodyPr>
          <a:lstStyle/>
          <a:p>
            <a:pPr algn="ctr" rtl="0"/>
            <a:r>
              <a:rPr lang="ja-JP" sz="2400">
                <a:solidFill>
                  <a:schemeClr val="bg1"/>
                </a:solidFill>
                <a:latin typeface="Century Gothic" panose="020B0502020202020204" pitchFamily="34" charset="0"/>
                <a:ea typeface="MS PGothic" panose="020B0600070205080204" pitchFamily="34" charset="-128"/>
              </a:rPr>
              <a:t>5</a:t>
            </a:r>
          </a:p>
        </p:txBody>
      </p:sp>
      <p:sp>
        <p:nvSpPr>
          <p:cNvPr id="24" name="TextBox 23">
            <a:extLst>
              <a:ext uri="{FF2B5EF4-FFF2-40B4-BE49-F238E27FC236}">
                <a16:creationId xmlns:a16="http://schemas.microsoft.com/office/drawing/2014/main" id="{4515DFB8-4EA8-DD8C-691D-E17450D76025}"/>
              </a:ext>
            </a:extLst>
          </p:cNvPr>
          <p:cNvSpPr txBox="1"/>
          <p:nvPr/>
        </p:nvSpPr>
        <p:spPr>
          <a:xfrm>
            <a:off x="6743162" y="6341084"/>
            <a:ext cx="513855" cy="369332"/>
          </a:xfrm>
          <a:prstGeom prst="rect">
            <a:avLst/>
          </a:prstGeom>
          <a:noFill/>
        </p:spPr>
        <p:txBody>
          <a:bodyPr wrap="square" lIns="0" tIns="0" rIns="91440" bIns="0" rtlCol="0">
            <a:spAutoFit/>
          </a:bodyPr>
          <a:lstStyle/>
          <a:p>
            <a:pPr algn="ctr" rtl="0"/>
            <a:r>
              <a:rPr lang="ja-JP" sz="2400">
                <a:solidFill>
                  <a:schemeClr val="bg1"/>
                </a:solidFill>
                <a:latin typeface="Century Gothic" panose="020B0502020202020204" pitchFamily="34" charset="0"/>
                <a:ea typeface="MS PGothic" panose="020B0600070205080204" pitchFamily="34" charset="-128"/>
              </a:rPr>
              <a:t>6</a:t>
            </a:r>
          </a:p>
        </p:txBody>
      </p:sp>
      <p:sp>
        <p:nvSpPr>
          <p:cNvPr id="13" name="Graphic 4">
            <a:extLst>
              <a:ext uri="{FF2B5EF4-FFF2-40B4-BE49-F238E27FC236}">
                <a16:creationId xmlns:a16="http://schemas.microsoft.com/office/drawing/2014/main" id="{D01DF0FB-4378-C5CB-224D-0BE7C26CF580}"/>
              </a:ext>
            </a:extLst>
          </p:cNvPr>
          <p:cNvSpPr/>
          <p:nvPr/>
        </p:nvSpPr>
        <p:spPr>
          <a:xfrm>
            <a:off x="10413591" y="1842177"/>
            <a:ext cx="711452" cy="1423301"/>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chemeClr val="accent4"/>
          </a:solidFill>
          <a:ln w="8096"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4" name="Graphic 4">
            <a:extLst>
              <a:ext uri="{FF2B5EF4-FFF2-40B4-BE49-F238E27FC236}">
                <a16:creationId xmlns:a16="http://schemas.microsoft.com/office/drawing/2014/main" id="{40A05DC5-D977-B475-B6F5-2DDFB987BCA1}"/>
              </a:ext>
            </a:extLst>
          </p:cNvPr>
          <p:cNvSpPr/>
          <p:nvPr/>
        </p:nvSpPr>
        <p:spPr>
          <a:xfrm>
            <a:off x="10420738" y="3611680"/>
            <a:ext cx="711452" cy="1423301"/>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61B1AD"/>
          </a:solidFill>
          <a:ln w="8096"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5" name="Graphic 4">
            <a:extLst>
              <a:ext uri="{FF2B5EF4-FFF2-40B4-BE49-F238E27FC236}">
                <a16:creationId xmlns:a16="http://schemas.microsoft.com/office/drawing/2014/main" id="{54BF9993-5748-E158-31A1-14911C2BCBC4}"/>
              </a:ext>
            </a:extLst>
          </p:cNvPr>
          <p:cNvSpPr/>
          <p:nvPr/>
        </p:nvSpPr>
        <p:spPr>
          <a:xfrm>
            <a:off x="11298096" y="2720102"/>
            <a:ext cx="711452" cy="1423301"/>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FF5809"/>
          </a:solidFill>
          <a:ln w="8096"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950171199"/>
              </p:ext>
            </p:extLst>
          </p:nvPr>
        </p:nvGraphicFramePr>
        <p:xfrm>
          <a:off x="787791" y="1050352"/>
          <a:ext cx="10406952" cy="2468352"/>
        </p:xfrm>
        <a:graphic>
          <a:graphicData uri="http://schemas.openxmlformats.org/drawingml/2006/table">
            <a:tbl>
              <a:tblPr firstRow="1" firstCol="1" bandRow="1">
                <a:tableStyleId>{5C22544A-7EE6-4342-B048-85BDC9FD1C3A}</a:tableStyleId>
              </a:tblPr>
              <a:tblGrid>
                <a:gridCol w="10406952">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ja-JP" sz="1600" b="1" baseline="0" dirty="0">
                          <a:solidFill>
                            <a:schemeClr val="tx1"/>
                          </a:solidFill>
                          <a:effectLst/>
                          <a:latin typeface="Century Gothic" panose="020B0502020202020204" pitchFamily="34" charset="0"/>
                          <a:ea typeface="MS PGothic" panose="020B0600070205080204" pitchFamily="34" charset="-128"/>
                        </a:rPr>
                        <a:t>免責条項</a:t>
                      </a:r>
                    </a:p>
                    <a:p>
                      <a:pPr marL="0" marR="0" rtl="0">
                        <a:spcBef>
                          <a:spcPts val="0"/>
                        </a:spcBef>
                        <a:spcAft>
                          <a:spcPts val="0"/>
                        </a:spcAft>
                      </a:pPr>
                      <a:r>
                        <a:rPr lang="ja-JP" sz="1200" b="0" baseline="0" dirty="0">
                          <a:solidFill>
                            <a:schemeClr val="tx1"/>
                          </a:solidFill>
                          <a:effectLst/>
                          <a:latin typeface="Century Gothic" panose="020B0502020202020204" pitchFamily="34" charset="0"/>
                          <a:ea typeface="MS PGothic" panose="020B0600070205080204" pitchFamily="34" charset="-128"/>
                        </a:rPr>
                        <a:t> </a:t>
                      </a:r>
                    </a:p>
                    <a:p>
                      <a:pPr marL="0" marR="0" rtl="0">
                        <a:spcBef>
                          <a:spcPts val="0"/>
                        </a:spcBef>
                        <a:spcAft>
                          <a:spcPts val="0"/>
                        </a:spcAft>
                      </a:pPr>
                      <a:r>
                        <a:rPr lang="ja-JP" sz="1400" b="0" baseline="0" dirty="0">
                          <a:solidFill>
                            <a:schemeClr val="tx1"/>
                          </a:solidFill>
                          <a:effectLst/>
                          <a:latin typeface="Century Gothic" panose="020B0502020202020204" pitchFamily="34" charset="0"/>
                          <a:ea typeface="MS PGothic" panose="020B0600070205080204" pitchFamily="34" charset="-128"/>
                        </a:rPr>
                        <a:t>Smartsheet がこの Web サイトに掲載している記事、テンプレート、または情報などは、あくまで参考としてご利用ください。Smartsheet は、情報の最新性および正確性の確保に努めますが、本 Web サイトまたは本 Web サイトに含まれる情報、記事、テンプレート、あるいは関連グラフィックに関する完全性、正確性、信頼性、適合性、または利用可能性について、明示または黙示のいかなる表明または保証も行いません。これらの情報に依拠して生じたいかなる結果についても Smartsheet は一切責任を負いませんので、各自の責任と判断のもとにご利用ください。</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12475</TotalTime>
  <Words>263</Words>
  <Application>Microsoft Office PowerPoint</Application>
  <PresentationFormat>Widescreen</PresentationFormat>
  <Paragraphs>34</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186</cp:revision>
  <cp:lastPrinted>2024-02-20T23:48:17Z</cp:lastPrinted>
  <dcterms:created xsi:type="dcterms:W3CDTF">2021-07-07T23:54:57Z</dcterms:created>
  <dcterms:modified xsi:type="dcterms:W3CDTF">2024-10-25T13:09:40Z</dcterms:modified>
</cp:coreProperties>
</file>