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809"/>
    <a:srgbClr val="EC5A2E"/>
    <a:srgbClr val="61B1AD"/>
    <a:srgbClr val="B3621C"/>
    <a:srgbClr val="F8B160"/>
    <a:srgbClr val="78DBD7"/>
    <a:srgbClr val="118079"/>
    <a:srgbClr val="75C97F"/>
    <a:srgbClr val="56935D"/>
    <a:srgbClr val="C93A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jp.smartsheet.com/try-it?trp=7818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000">
              <a:schemeClr val="bg1"/>
            </a:gs>
            <a:gs pos="43000">
              <a:schemeClr val="accent4">
                <a:lumMod val="20000"/>
                <a:lumOff val="80000"/>
              </a:schemeClr>
            </a:gs>
            <a:gs pos="84000">
              <a:schemeClr val="accent4"/>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PowerPoint 形式のトライアングル フィッシュボーン図テンプレート</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3821624"/>
          </a:xfrm>
          <a:prstGeom prst="rect">
            <a:avLst/>
          </a:prstGeom>
          <a:noFill/>
        </p:spPr>
        <p:txBody>
          <a:bodyPr wrap="square" rtlCol="0">
            <a:spAutoFit/>
          </a:bodyPr>
          <a:lstStyle/>
          <a:p>
            <a:pPr algn="l" rtl="0">
              <a:lnSpc>
                <a:spcPct val="150000"/>
              </a:lnSpc>
              <a:spcBef>
                <a:spcPts val="0"/>
              </a:spcBef>
              <a:spcAft>
                <a:spcPts val="0"/>
              </a:spcAft>
            </a:pPr>
            <a:r>
              <a:rPr lang="ja-JP" sz="1400" b="1" i="0" u="none" strike="noStrike">
                <a:solidFill>
                  <a:srgbClr val="000000"/>
                </a:solidFill>
                <a:effectLst/>
                <a:latin typeface="Century Gothic" panose="020B0502020202020204" pitchFamily="34" charset="0"/>
                <a:ea typeface="MS PGothic" panose="020B0600070205080204" pitchFamily="34" charset="-128"/>
              </a:rPr>
              <a:t>このテンプレートを使用するタイミング: </a:t>
            </a:r>
            <a:r>
              <a:rPr lang="ja-JP" sz="1400" i="0" u="none" strike="noStrike">
                <a:solidFill>
                  <a:srgbClr val="000000"/>
                </a:solidFill>
                <a:effectLst/>
                <a:latin typeface="Century Gothic" panose="020B0502020202020204" pitchFamily="34" charset="0"/>
                <a:ea typeface="MS PGothic" panose="020B0600070205080204" pitchFamily="34" charset="-128"/>
              </a:rPr>
              <a:t>こちらのフィッシュボーン チャートは、プロジェクト管理、戦略的プランニング、プロセス改善に最適です。このテンプレートを使用して、関係者のミーティングやチームの報告会議といった場面で因果関係分析を提示しましょう。</a:t>
            </a:r>
          </a:p>
          <a:p>
            <a:pPr algn="l" rtl="0">
              <a:spcBef>
                <a:spcPts val="0"/>
              </a:spcBef>
              <a:spcAft>
                <a:spcPts val="0"/>
              </a:spcAft>
            </a:pPr>
            <a:r>
              <a:rPr lang="ja-JP" sz="1400" i="0" u="none" strike="noStrike" dirty="0">
                <a:solidFill>
                  <a:srgbClr val="000000"/>
                </a:solidFill>
                <a:effectLst/>
                <a:latin typeface="Century Gothic" panose="020B0502020202020204" pitchFamily="34" charset="0"/>
                <a:ea typeface="MS PGothic" panose="020B0600070205080204" pitchFamily="34" charset="-128"/>
              </a:rPr>
              <a:t>  </a:t>
            </a:r>
          </a:p>
          <a:p>
            <a:pPr algn="l" rtl="0">
              <a:lnSpc>
                <a:spcPct val="150000"/>
              </a:lnSpc>
              <a:spcBef>
                <a:spcPts val="0"/>
              </a:spcBef>
              <a:spcAft>
                <a:spcPts val="0"/>
              </a:spcAft>
            </a:pPr>
            <a:r>
              <a:rPr lang="ja-JP" sz="1400" b="1" i="0" u="none" strike="noStrike" dirty="0">
                <a:solidFill>
                  <a:srgbClr val="000000"/>
                </a:solidFill>
                <a:effectLst/>
                <a:latin typeface="Century Gothic" panose="020B0502020202020204" pitchFamily="34" charset="0"/>
                <a:ea typeface="MS PGothic" panose="020B0600070205080204" pitchFamily="34" charset="-128"/>
              </a:rPr>
              <a:t>テンプレートの注目の機能: </a:t>
            </a:r>
            <a:r>
              <a:rPr lang="ja-JP" sz="1400" i="0" u="none" strike="noStrike" dirty="0">
                <a:solidFill>
                  <a:srgbClr val="000000"/>
                </a:solidFill>
                <a:effectLst/>
                <a:latin typeface="Century Gothic" panose="020B0502020202020204" pitchFamily="34" charset="0"/>
                <a:ea typeface="MS PGothic" panose="020B0600070205080204" pitchFamily="34" charset="-128"/>
              </a:rPr>
              <a:t>この図には三角形が組み込まれており、それによって根本原因内の階層レベルを区別します。この幾何学的なアプローチによって見た目の美しさが加わり、オーディエンスは小さな原因から大きな原因へと情報の流れを辿れます。</a:t>
            </a:r>
          </a:p>
          <a:p>
            <a:pPr algn="l" rtl="0">
              <a:lnSpc>
                <a:spcPct val="150000"/>
              </a:lnSpc>
              <a:spcBef>
                <a:spcPts val="0"/>
              </a:spcBef>
              <a:spcAft>
                <a:spcPts val="0"/>
              </a:spcAft>
            </a:pPr>
            <a:endParaRPr lang="en-US" sz="1400" dirty="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4703" y="1588441"/>
            <a:ext cx="6809218" cy="3830185"/>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E41DC6C9-2EF6-F2E4-220B-CA7CA6CC18C8}"/>
              </a:ext>
            </a:extLst>
          </p:cNvPr>
          <p:cNvPicPr>
            <a:picLocks noChangeAspect="1"/>
          </p:cNvPicPr>
          <p:nvPr/>
        </p:nvPicPr>
        <p:blipFill>
          <a:blip r:embed="rId5"/>
          <a:srcRect/>
          <a:stretch/>
        </p:blipFill>
        <p:spPr>
          <a:xfrm>
            <a:off x="8642268"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Diagonal Corner Rectangle 11">
            <a:extLst>
              <a:ext uri="{FF2B5EF4-FFF2-40B4-BE49-F238E27FC236}">
                <a16:creationId xmlns:a16="http://schemas.microsoft.com/office/drawing/2014/main" id="{A67D0702-A6D0-5455-C96F-9FAA110EFC12}"/>
              </a:ext>
            </a:extLst>
          </p:cNvPr>
          <p:cNvSpPr/>
          <p:nvPr/>
        </p:nvSpPr>
        <p:spPr>
          <a:xfrm>
            <a:off x="346794" y="2465605"/>
            <a:ext cx="2501101" cy="509286"/>
          </a:xfrm>
          <a:prstGeom prst="snip2DiagRect">
            <a:avLst>
              <a:gd name="adj1" fmla="val 0"/>
              <a:gd name="adj2"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9" name="Snip Diagonal Corner Rectangle 8">
            <a:extLst>
              <a:ext uri="{FF2B5EF4-FFF2-40B4-BE49-F238E27FC236}">
                <a16:creationId xmlns:a16="http://schemas.microsoft.com/office/drawing/2014/main" id="{870EA7C5-FBD1-9B69-5B77-7D94E65C8633}"/>
              </a:ext>
            </a:extLst>
          </p:cNvPr>
          <p:cNvSpPr/>
          <p:nvPr/>
        </p:nvSpPr>
        <p:spPr>
          <a:xfrm>
            <a:off x="2818486" y="1727295"/>
            <a:ext cx="2501101" cy="509286"/>
          </a:xfrm>
          <a:prstGeom prst="snip2DiagRect">
            <a:avLst>
              <a:gd name="adj1" fmla="val 0"/>
              <a:gd name="adj2" fmla="val 50000"/>
            </a:avLst>
          </a:prstGeom>
          <a:solidFill>
            <a:srgbClr val="F8B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4" name="Snip Diagonal Corner Rectangle 3">
            <a:extLst>
              <a:ext uri="{FF2B5EF4-FFF2-40B4-BE49-F238E27FC236}">
                <a16:creationId xmlns:a16="http://schemas.microsoft.com/office/drawing/2014/main" id="{F77DBCD4-5090-56A1-9335-40F36B1FE31C}"/>
              </a:ext>
            </a:extLst>
          </p:cNvPr>
          <p:cNvSpPr/>
          <p:nvPr/>
        </p:nvSpPr>
        <p:spPr>
          <a:xfrm flipV="1">
            <a:off x="399617" y="3886448"/>
            <a:ext cx="2506891" cy="509286"/>
          </a:xfrm>
          <a:prstGeom prst="snip2DiagRect">
            <a:avLst>
              <a:gd name="adj1" fmla="val 0"/>
              <a:gd name="adj2" fmla="val 50000"/>
            </a:avLst>
          </a:prstGeom>
          <a:solidFill>
            <a:srgbClr val="78DB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2" name="Snip Diagonal Corner Rectangle 1">
            <a:extLst>
              <a:ext uri="{FF2B5EF4-FFF2-40B4-BE49-F238E27FC236}">
                <a16:creationId xmlns:a16="http://schemas.microsoft.com/office/drawing/2014/main" id="{655699E6-F760-E395-C821-8DEC6033D1BF}"/>
              </a:ext>
            </a:extLst>
          </p:cNvPr>
          <p:cNvSpPr/>
          <p:nvPr/>
        </p:nvSpPr>
        <p:spPr>
          <a:xfrm flipV="1">
            <a:off x="2812395" y="4614171"/>
            <a:ext cx="2506891" cy="509286"/>
          </a:xfrm>
          <a:prstGeom prst="snip2DiagRect">
            <a:avLst>
              <a:gd name="adj1" fmla="val 0"/>
              <a:gd name="adj2" fmla="val 50000"/>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27" name="Snip Diagonal Corner Rectangle 26">
            <a:extLst>
              <a:ext uri="{FF2B5EF4-FFF2-40B4-BE49-F238E27FC236}">
                <a16:creationId xmlns:a16="http://schemas.microsoft.com/office/drawing/2014/main" id="{05087813-4960-9B41-87A6-D5266E182922}"/>
              </a:ext>
            </a:extLst>
          </p:cNvPr>
          <p:cNvSpPr/>
          <p:nvPr/>
        </p:nvSpPr>
        <p:spPr>
          <a:xfrm flipV="1">
            <a:off x="5319286" y="5301291"/>
            <a:ext cx="2506891" cy="509286"/>
          </a:xfrm>
          <a:prstGeom prst="snip2DiagRect">
            <a:avLst>
              <a:gd name="adj1" fmla="val 0"/>
              <a:gd name="adj2" fmla="val 50000"/>
            </a:avLst>
          </a:prstGeom>
          <a:solidFill>
            <a:srgbClr val="75C97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25" name="Snip Diagonal Corner Rectangle 24">
            <a:extLst>
              <a:ext uri="{FF2B5EF4-FFF2-40B4-BE49-F238E27FC236}">
                <a16:creationId xmlns:a16="http://schemas.microsoft.com/office/drawing/2014/main" id="{06E7B1E2-E779-F3EC-EB74-00D468BBA3C8}"/>
              </a:ext>
            </a:extLst>
          </p:cNvPr>
          <p:cNvSpPr/>
          <p:nvPr/>
        </p:nvSpPr>
        <p:spPr>
          <a:xfrm>
            <a:off x="5325076" y="1029373"/>
            <a:ext cx="2501101" cy="509286"/>
          </a:xfrm>
          <a:prstGeom prst="snip2DiagRect">
            <a:avLst>
              <a:gd name="adj1" fmla="val 0"/>
              <a:gd name="adj2" fmla="val 50000"/>
            </a:avLst>
          </a:prstGeom>
          <a:solidFill>
            <a:srgbClr val="EC5A2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7101215"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p:nvPr/>
        </p:nvCxnSpPr>
        <p:spPr>
          <a:xfrm>
            <a:off x="3891130" y="49017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p:nvPr/>
        </p:nvCxnSpPr>
        <p:spPr>
          <a:xfrm>
            <a:off x="670678"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E3777FC-9770-BF58-09B8-D81CD5106C7D}"/>
              </a:ext>
            </a:extLst>
          </p:cNvPr>
          <p:cNvCxnSpPr>
            <a:cxnSpLocks/>
          </p:cNvCxnSpPr>
          <p:nvPr/>
        </p:nvCxnSpPr>
        <p:spPr>
          <a:xfrm flipV="1">
            <a:off x="7119281"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3901118" y="345290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682955"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0" name="Right Triangle 59">
            <a:extLst>
              <a:ext uri="{FF2B5EF4-FFF2-40B4-BE49-F238E27FC236}">
                <a16:creationId xmlns:a16="http://schemas.microsoft.com/office/drawing/2014/main" id="{8E6D2B3C-20AB-14AD-83E4-E342C51ECEED}"/>
              </a:ext>
            </a:extLst>
          </p:cNvPr>
          <p:cNvSpPr>
            <a:spLocks noChangeAspect="1"/>
          </p:cNvSpPr>
          <p:nvPr/>
        </p:nvSpPr>
        <p:spPr>
          <a:xfrm rot="5400000">
            <a:off x="6740656" y="140104"/>
            <a:ext cx="731520" cy="731520"/>
          </a:xfrm>
          <a:prstGeom prst="rtTriangle">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5" name="TextBox 54">
            <a:extLst>
              <a:ext uri="{FF2B5EF4-FFF2-40B4-BE49-F238E27FC236}">
                <a16:creationId xmlns:a16="http://schemas.microsoft.com/office/drawing/2014/main" id="{8C7BD71A-2412-3957-C52F-4260353E64C3}"/>
              </a:ext>
            </a:extLst>
          </p:cNvPr>
          <p:cNvSpPr txBox="1"/>
          <p:nvPr/>
        </p:nvSpPr>
        <p:spPr>
          <a:xfrm>
            <a:off x="5470534" y="1176199"/>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56" name="TextBox 55">
            <a:extLst>
              <a:ext uri="{FF2B5EF4-FFF2-40B4-BE49-F238E27FC236}">
                <a16:creationId xmlns:a16="http://schemas.microsoft.com/office/drawing/2014/main" id="{4C29924B-0EED-4458-F042-7533CB0C16C2}"/>
              </a:ext>
            </a:extLst>
          </p:cNvPr>
          <p:cNvSpPr txBox="1"/>
          <p:nvPr/>
        </p:nvSpPr>
        <p:spPr>
          <a:xfrm>
            <a:off x="6180927" y="1863319"/>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58" name="TextBox 57">
            <a:extLst>
              <a:ext uri="{FF2B5EF4-FFF2-40B4-BE49-F238E27FC236}">
                <a16:creationId xmlns:a16="http://schemas.microsoft.com/office/drawing/2014/main" id="{D0DAB3E5-7504-9A6D-4E14-3607870C11EB}"/>
              </a:ext>
            </a:extLst>
          </p:cNvPr>
          <p:cNvSpPr txBox="1"/>
          <p:nvPr/>
        </p:nvSpPr>
        <p:spPr>
          <a:xfrm>
            <a:off x="6888914" y="2579492"/>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61" name="Right Triangle 60">
            <a:extLst>
              <a:ext uri="{FF2B5EF4-FFF2-40B4-BE49-F238E27FC236}">
                <a16:creationId xmlns:a16="http://schemas.microsoft.com/office/drawing/2014/main" id="{8B7ED5B3-7E57-3236-71CE-0F0952EE3585}"/>
              </a:ext>
            </a:extLst>
          </p:cNvPr>
          <p:cNvSpPr>
            <a:spLocks noChangeAspect="1"/>
          </p:cNvSpPr>
          <p:nvPr/>
        </p:nvSpPr>
        <p:spPr>
          <a:xfrm rot="5400000">
            <a:off x="3524339" y="140104"/>
            <a:ext cx="731520" cy="731520"/>
          </a:xfrm>
          <a:prstGeom prst="rtTriangle">
            <a:avLst/>
          </a:prstGeom>
          <a:solidFill>
            <a:srgbClr val="B362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62" name="Right Triangle 61">
            <a:extLst>
              <a:ext uri="{FF2B5EF4-FFF2-40B4-BE49-F238E27FC236}">
                <a16:creationId xmlns:a16="http://schemas.microsoft.com/office/drawing/2014/main" id="{00CFA292-B088-E040-EF7B-D372B53C3F2A}"/>
              </a:ext>
            </a:extLst>
          </p:cNvPr>
          <p:cNvSpPr>
            <a:spLocks noChangeAspect="1"/>
          </p:cNvSpPr>
          <p:nvPr/>
        </p:nvSpPr>
        <p:spPr>
          <a:xfrm rot="5400000">
            <a:off x="320722" y="140104"/>
            <a:ext cx="731520" cy="731520"/>
          </a:xfrm>
          <a:prstGeom prst="r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63" name="Right Triangle 62">
            <a:extLst>
              <a:ext uri="{FF2B5EF4-FFF2-40B4-BE49-F238E27FC236}">
                <a16:creationId xmlns:a16="http://schemas.microsoft.com/office/drawing/2014/main" id="{F4DC6787-3067-75D4-9413-4A70462650FB}"/>
              </a:ext>
            </a:extLst>
          </p:cNvPr>
          <p:cNvSpPr>
            <a:spLocks noChangeAspect="1"/>
          </p:cNvSpPr>
          <p:nvPr/>
        </p:nvSpPr>
        <p:spPr>
          <a:xfrm>
            <a:off x="6740656" y="6013228"/>
            <a:ext cx="731520" cy="731520"/>
          </a:xfrm>
          <a:prstGeom prst="rtTriangle">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64" name="Right Triangle 63">
            <a:extLst>
              <a:ext uri="{FF2B5EF4-FFF2-40B4-BE49-F238E27FC236}">
                <a16:creationId xmlns:a16="http://schemas.microsoft.com/office/drawing/2014/main" id="{FC3B50E6-5004-5AD7-C838-2F7DEF58BB5B}"/>
              </a:ext>
            </a:extLst>
          </p:cNvPr>
          <p:cNvSpPr>
            <a:spLocks noChangeAspect="1"/>
          </p:cNvSpPr>
          <p:nvPr/>
        </p:nvSpPr>
        <p:spPr>
          <a:xfrm>
            <a:off x="3524339" y="6012006"/>
            <a:ext cx="731520" cy="731520"/>
          </a:xfrm>
          <a:prstGeom prst="rtTriangle">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65" name="Right Triangle 64">
            <a:extLst>
              <a:ext uri="{FF2B5EF4-FFF2-40B4-BE49-F238E27FC236}">
                <a16:creationId xmlns:a16="http://schemas.microsoft.com/office/drawing/2014/main" id="{000D07F1-BB38-79BE-CEB2-0E1639D58D41}"/>
              </a:ext>
            </a:extLst>
          </p:cNvPr>
          <p:cNvSpPr>
            <a:spLocks noChangeAspect="1"/>
          </p:cNvSpPr>
          <p:nvPr/>
        </p:nvSpPr>
        <p:spPr>
          <a:xfrm>
            <a:off x="320722" y="6012006"/>
            <a:ext cx="731520" cy="731520"/>
          </a:xfrm>
          <a:prstGeom prst="rtTriangle">
            <a:avLst/>
          </a:prstGeom>
          <a:solidFill>
            <a:srgbClr val="1180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70" name="TextBox 69">
            <a:extLst>
              <a:ext uri="{FF2B5EF4-FFF2-40B4-BE49-F238E27FC236}">
                <a16:creationId xmlns:a16="http://schemas.microsoft.com/office/drawing/2014/main" id="{A3A18558-2690-884A-3199-47858BFDDAFF}"/>
              </a:ext>
            </a:extLst>
          </p:cNvPr>
          <p:cNvSpPr txBox="1"/>
          <p:nvPr/>
        </p:nvSpPr>
        <p:spPr>
          <a:xfrm>
            <a:off x="2216116" y="1177733"/>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1" name="TextBox 70">
            <a:extLst>
              <a:ext uri="{FF2B5EF4-FFF2-40B4-BE49-F238E27FC236}">
                <a16:creationId xmlns:a16="http://schemas.microsoft.com/office/drawing/2014/main" id="{D5725808-7267-5A3C-69B8-7384F5C4ADCD}"/>
              </a:ext>
            </a:extLst>
          </p:cNvPr>
          <p:cNvSpPr txBox="1"/>
          <p:nvPr/>
        </p:nvSpPr>
        <p:spPr>
          <a:xfrm>
            <a:off x="2926509" y="1864853"/>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2" name="TextBox 71">
            <a:extLst>
              <a:ext uri="{FF2B5EF4-FFF2-40B4-BE49-F238E27FC236}">
                <a16:creationId xmlns:a16="http://schemas.microsoft.com/office/drawing/2014/main" id="{76E49127-AC1B-311F-3A81-070189FD1A62}"/>
              </a:ext>
            </a:extLst>
          </p:cNvPr>
          <p:cNvSpPr txBox="1"/>
          <p:nvPr/>
        </p:nvSpPr>
        <p:spPr>
          <a:xfrm>
            <a:off x="3634496" y="2581026"/>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068675" y="1176199"/>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8" name="TextBox 77">
            <a:extLst>
              <a:ext uri="{FF2B5EF4-FFF2-40B4-BE49-F238E27FC236}">
                <a16:creationId xmlns:a16="http://schemas.microsoft.com/office/drawing/2014/main" id="{CB1200BB-8112-1900-F861-59A9A1EEE78C}"/>
              </a:ext>
            </a:extLst>
          </p:cNvPr>
          <p:cNvSpPr txBox="1"/>
          <p:nvPr/>
        </p:nvSpPr>
        <p:spPr>
          <a:xfrm>
            <a:off x="-358282" y="1863319"/>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9" name="TextBox 78">
            <a:extLst>
              <a:ext uri="{FF2B5EF4-FFF2-40B4-BE49-F238E27FC236}">
                <a16:creationId xmlns:a16="http://schemas.microsoft.com/office/drawing/2014/main" id="{996A07B3-319B-FDC4-E939-BB5AAD107B42}"/>
              </a:ext>
            </a:extLst>
          </p:cNvPr>
          <p:cNvSpPr txBox="1"/>
          <p:nvPr/>
        </p:nvSpPr>
        <p:spPr>
          <a:xfrm>
            <a:off x="349705" y="2579492"/>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5464745" y="5434357"/>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6175138" y="4747237"/>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6883125" y="4031064"/>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2210327" y="5432823"/>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2920720" y="4745703"/>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3628707" y="4029530"/>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074464" y="5434357"/>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364071" y="4747237"/>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343916" y="4031064"/>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cxnSp>
        <p:nvCxnSpPr>
          <p:cNvPr id="3" name="Straight Connector 2">
            <a:extLst>
              <a:ext uri="{FF2B5EF4-FFF2-40B4-BE49-F238E27FC236}">
                <a16:creationId xmlns:a16="http://schemas.microsoft.com/office/drawing/2014/main" id="{60DA1C39-E503-1BC5-98F5-686E2625E2B4}"/>
              </a:ext>
            </a:extLst>
          </p:cNvPr>
          <p:cNvCxnSpPr>
            <a:cxnSpLocks/>
          </p:cNvCxnSpPr>
          <p:nvPr/>
        </p:nvCxnSpPr>
        <p:spPr>
          <a:xfrm>
            <a:off x="682955" y="3435350"/>
            <a:ext cx="9545286" cy="0"/>
          </a:xfrm>
          <a:prstGeom prst="line">
            <a:avLst/>
          </a:prstGeom>
          <a:ln w="63500" cap="rnd">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Graphic 4">
            <a:extLst>
              <a:ext uri="{FF2B5EF4-FFF2-40B4-BE49-F238E27FC236}">
                <a16:creationId xmlns:a16="http://schemas.microsoft.com/office/drawing/2014/main" id="{B68450EE-7FA4-C559-BCE0-D82123949659}"/>
              </a:ext>
            </a:extLst>
          </p:cNvPr>
          <p:cNvSpPr/>
          <p:nvPr/>
        </p:nvSpPr>
        <p:spPr>
          <a:xfrm>
            <a:off x="95376" y="2691035"/>
            <a:ext cx="739201" cy="1478814"/>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65000"/>
              <a:lumOff val="35000"/>
            </a:schemeClr>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8" name="Graphic 4">
            <a:extLst>
              <a:ext uri="{FF2B5EF4-FFF2-40B4-BE49-F238E27FC236}">
                <a16:creationId xmlns:a16="http://schemas.microsoft.com/office/drawing/2014/main" id="{8395B132-D390-2030-2EEE-FD4706B80773}"/>
              </a:ext>
            </a:extLst>
          </p:cNvPr>
          <p:cNvSpPr/>
          <p:nvPr/>
        </p:nvSpPr>
        <p:spPr>
          <a:xfrm>
            <a:off x="11218716" y="2553828"/>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3A0B"/>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0" name="Graphic 4">
            <a:extLst>
              <a:ext uri="{FF2B5EF4-FFF2-40B4-BE49-F238E27FC236}">
                <a16:creationId xmlns:a16="http://schemas.microsoft.com/office/drawing/2014/main" id="{648B5550-7687-FD9E-004F-FBC66142F7B6}"/>
              </a:ext>
            </a:extLst>
          </p:cNvPr>
          <p:cNvSpPr/>
          <p:nvPr/>
        </p:nvSpPr>
        <p:spPr>
          <a:xfrm>
            <a:off x="10334211" y="3439153"/>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118079"/>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1" name="Graphic 4">
            <a:extLst>
              <a:ext uri="{FF2B5EF4-FFF2-40B4-BE49-F238E27FC236}">
                <a16:creationId xmlns:a16="http://schemas.microsoft.com/office/drawing/2014/main" id="{DD60D1CB-7DEB-39DC-47C7-DF8352B045F0}"/>
              </a:ext>
            </a:extLst>
          </p:cNvPr>
          <p:cNvSpPr/>
          <p:nvPr/>
        </p:nvSpPr>
        <p:spPr>
          <a:xfrm>
            <a:off x="10334211" y="1669077"/>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8107"/>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7" name="Graphic 4">
            <a:extLst>
              <a:ext uri="{FF2B5EF4-FFF2-40B4-BE49-F238E27FC236}">
                <a16:creationId xmlns:a16="http://schemas.microsoft.com/office/drawing/2014/main" id="{0D2915AE-1A74-5107-0255-4568F1E4B57F}"/>
              </a:ext>
            </a:extLst>
          </p:cNvPr>
          <p:cNvSpPr/>
          <p:nvPr/>
        </p:nvSpPr>
        <p:spPr>
          <a:xfrm>
            <a:off x="165602" y="2853824"/>
            <a:ext cx="575302" cy="1150925"/>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50000"/>
              <a:lumOff val="50000"/>
            </a:schemeClr>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 name="TextBox 18">
            <a:extLst>
              <a:ext uri="{FF2B5EF4-FFF2-40B4-BE49-F238E27FC236}">
                <a16:creationId xmlns:a16="http://schemas.microsoft.com/office/drawing/2014/main" id="{9CBAB4E2-215C-6E0F-5051-9B3065A6E868}"/>
              </a:ext>
            </a:extLst>
          </p:cNvPr>
          <p:cNvSpPr txBox="1"/>
          <p:nvPr/>
        </p:nvSpPr>
        <p:spPr>
          <a:xfrm>
            <a:off x="320722" y="163416"/>
            <a:ext cx="513855" cy="369332"/>
          </a:xfrm>
          <a:prstGeom prst="rect">
            <a:avLst/>
          </a:prstGeom>
          <a:noFill/>
        </p:spPr>
        <p:txBody>
          <a:bodyPr wrap="square" lIns="0" tIns="0" rIns="91440" bIns="0" rtlCol="0">
            <a:spAutoFit/>
          </a:bodyPr>
          <a:lstStyle/>
          <a:p>
            <a:pPr algn="ctr" rtl="0"/>
            <a:r>
              <a:rPr lang="ja-JP" sz="2400">
                <a:solidFill>
                  <a:schemeClr val="bg1"/>
                </a:solidFill>
                <a:latin typeface="Century Gothic" panose="020B0502020202020204" pitchFamily="34" charset="0"/>
                <a:ea typeface="MS PGothic" panose="020B0600070205080204" pitchFamily="34" charset="-128"/>
              </a:rPr>
              <a:t>1</a:t>
            </a:r>
          </a:p>
        </p:txBody>
      </p:sp>
      <p:sp>
        <p:nvSpPr>
          <p:cNvPr id="20" name="TextBox 19">
            <a:extLst>
              <a:ext uri="{FF2B5EF4-FFF2-40B4-BE49-F238E27FC236}">
                <a16:creationId xmlns:a16="http://schemas.microsoft.com/office/drawing/2014/main" id="{8783DC70-BB67-58E8-1C36-FC6ABA820BAD}"/>
              </a:ext>
            </a:extLst>
          </p:cNvPr>
          <p:cNvSpPr txBox="1"/>
          <p:nvPr/>
        </p:nvSpPr>
        <p:spPr>
          <a:xfrm>
            <a:off x="3522710" y="141742"/>
            <a:ext cx="513855" cy="369332"/>
          </a:xfrm>
          <a:prstGeom prst="rect">
            <a:avLst/>
          </a:prstGeom>
          <a:noFill/>
        </p:spPr>
        <p:txBody>
          <a:bodyPr wrap="square" lIns="0" tIns="0" rIns="91440" bIns="0" rtlCol="0">
            <a:spAutoFit/>
          </a:bodyPr>
          <a:lstStyle/>
          <a:p>
            <a:pPr algn="ctr" rtl="0"/>
            <a:r>
              <a:rPr lang="ja-JP" sz="2400">
                <a:solidFill>
                  <a:schemeClr val="bg1"/>
                </a:solidFill>
                <a:latin typeface="Century Gothic" panose="020B0502020202020204" pitchFamily="34" charset="0"/>
                <a:ea typeface="MS PGothic" panose="020B0600070205080204" pitchFamily="34" charset="-128"/>
              </a:rPr>
              <a:t>2</a:t>
            </a:r>
          </a:p>
        </p:txBody>
      </p:sp>
      <p:sp>
        <p:nvSpPr>
          <p:cNvPr id="21" name="TextBox 20">
            <a:extLst>
              <a:ext uri="{FF2B5EF4-FFF2-40B4-BE49-F238E27FC236}">
                <a16:creationId xmlns:a16="http://schemas.microsoft.com/office/drawing/2014/main" id="{70FB04C8-CB29-FF2F-C3E6-57638F8AD414}"/>
              </a:ext>
            </a:extLst>
          </p:cNvPr>
          <p:cNvSpPr txBox="1"/>
          <p:nvPr/>
        </p:nvSpPr>
        <p:spPr>
          <a:xfrm>
            <a:off x="6743162" y="163416"/>
            <a:ext cx="513855" cy="369332"/>
          </a:xfrm>
          <a:prstGeom prst="rect">
            <a:avLst/>
          </a:prstGeom>
          <a:noFill/>
        </p:spPr>
        <p:txBody>
          <a:bodyPr wrap="square" lIns="0" tIns="0" rIns="91440" bIns="0" rtlCol="0">
            <a:spAutoFit/>
          </a:bodyPr>
          <a:lstStyle/>
          <a:p>
            <a:pPr algn="ctr" rtl="0"/>
            <a:r>
              <a:rPr lang="ja-JP" sz="2400">
                <a:solidFill>
                  <a:schemeClr val="bg1"/>
                </a:solidFill>
                <a:latin typeface="Century Gothic" panose="020B0502020202020204" pitchFamily="34" charset="0"/>
                <a:ea typeface="MS PGothic" panose="020B0600070205080204" pitchFamily="34" charset="-128"/>
              </a:rPr>
              <a:t>3</a:t>
            </a:r>
          </a:p>
        </p:txBody>
      </p:sp>
      <p:sp>
        <p:nvSpPr>
          <p:cNvPr id="22" name="TextBox 21">
            <a:extLst>
              <a:ext uri="{FF2B5EF4-FFF2-40B4-BE49-F238E27FC236}">
                <a16:creationId xmlns:a16="http://schemas.microsoft.com/office/drawing/2014/main" id="{6BB4C141-F76B-E27A-9874-CA30B5522893}"/>
              </a:ext>
            </a:extLst>
          </p:cNvPr>
          <p:cNvSpPr txBox="1"/>
          <p:nvPr/>
        </p:nvSpPr>
        <p:spPr>
          <a:xfrm>
            <a:off x="320722" y="6341084"/>
            <a:ext cx="513855" cy="369332"/>
          </a:xfrm>
          <a:prstGeom prst="rect">
            <a:avLst/>
          </a:prstGeom>
          <a:noFill/>
        </p:spPr>
        <p:txBody>
          <a:bodyPr wrap="square" lIns="0" tIns="0" rIns="91440" bIns="0" rtlCol="0">
            <a:spAutoFit/>
          </a:bodyPr>
          <a:lstStyle/>
          <a:p>
            <a:pPr algn="ctr" rtl="0"/>
            <a:r>
              <a:rPr lang="ja-JP" sz="2400">
                <a:solidFill>
                  <a:schemeClr val="bg1"/>
                </a:solidFill>
                <a:latin typeface="Century Gothic" panose="020B0502020202020204" pitchFamily="34" charset="0"/>
                <a:ea typeface="MS PGothic" panose="020B0600070205080204" pitchFamily="34" charset="-128"/>
              </a:rPr>
              <a:t>4</a:t>
            </a:r>
          </a:p>
        </p:txBody>
      </p:sp>
      <p:sp>
        <p:nvSpPr>
          <p:cNvPr id="23" name="TextBox 22">
            <a:extLst>
              <a:ext uri="{FF2B5EF4-FFF2-40B4-BE49-F238E27FC236}">
                <a16:creationId xmlns:a16="http://schemas.microsoft.com/office/drawing/2014/main" id="{88780465-69AA-3DF8-3F0F-C910664238E1}"/>
              </a:ext>
            </a:extLst>
          </p:cNvPr>
          <p:cNvSpPr txBox="1"/>
          <p:nvPr/>
        </p:nvSpPr>
        <p:spPr>
          <a:xfrm>
            <a:off x="3522710" y="6319410"/>
            <a:ext cx="513855" cy="369332"/>
          </a:xfrm>
          <a:prstGeom prst="rect">
            <a:avLst/>
          </a:prstGeom>
          <a:noFill/>
        </p:spPr>
        <p:txBody>
          <a:bodyPr wrap="square" lIns="0" tIns="0" rIns="91440" bIns="0" rtlCol="0">
            <a:spAutoFit/>
          </a:bodyPr>
          <a:lstStyle/>
          <a:p>
            <a:pPr algn="ctr" rtl="0"/>
            <a:r>
              <a:rPr lang="ja-JP" sz="2400">
                <a:solidFill>
                  <a:schemeClr val="bg1"/>
                </a:solidFill>
                <a:latin typeface="Century Gothic" panose="020B0502020202020204" pitchFamily="34" charset="0"/>
                <a:ea typeface="MS PGothic" panose="020B0600070205080204" pitchFamily="34" charset="-128"/>
              </a:rPr>
              <a:t>5</a:t>
            </a:r>
          </a:p>
        </p:txBody>
      </p:sp>
      <p:sp>
        <p:nvSpPr>
          <p:cNvPr id="24" name="TextBox 23">
            <a:extLst>
              <a:ext uri="{FF2B5EF4-FFF2-40B4-BE49-F238E27FC236}">
                <a16:creationId xmlns:a16="http://schemas.microsoft.com/office/drawing/2014/main" id="{4515DFB8-4EA8-DD8C-691D-E17450D76025}"/>
              </a:ext>
            </a:extLst>
          </p:cNvPr>
          <p:cNvSpPr txBox="1"/>
          <p:nvPr/>
        </p:nvSpPr>
        <p:spPr>
          <a:xfrm>
            <a:off x="6743162" y="6341084"/>
            <a:ext cx="513855" cy="369332"/>
          </a:xfrm>
          <a:prstGeom prst="rect">
            <a:avLst/>
          </a:prstGeom>
          <a:noFill/>
        </p:spPr>
        <p:txBody>
          <a:bodyPr wrap="square" lIns="0" tIns="0" rIns="91440" bIns="0" rtlCol="0">
            <a:spAutoFit/>
          </a:bodyPr>
          <a:lstStyle/>
          <a:p>
            <a:pPr algn="ctr" rtl="0"/>
            <a:r>
              <a:rPr lang="ja-JP" sz="2400">
                <a:solidFill>
                  <a:schemeClr val="bg1"/>
                </a:solidFill>
                <a:latin typeface="Century Gothic" panose="020B0502020202020204" pitchFamily="34" charset="0"/>
                <a:ea typeface="MS PGothic" panose="020B0600070205080204" pitchFamily="34" charset="-128"/>
              </a:rPr>
              <a:t>6</a:t>
            </a:r>
          </a:p>
        </p:txBody>
      </p:sp>
      <p:sp>
        <p:nvSpPr>
          <p:cNvPr id="13" name="Graphic 4">
            <a:extLst>
              <a:ext uri="{FF2B5EF4-FFF2-40B4-BE49-F238E27FC236}">
                <a16:creationId xmlns:a16="http://schemas.microsoft.com/office/drawing/2014/main" id="{D01DF0FB-4378-C5CB-224D-0BE7C26CF580}"/>
              </a:ext>
            </a:extLst>
          </p:cNvPr>
          <p:cNvSpPr/>
          <p:nvPr/>
        </p:nvSpPr>
        <p:spPr>
          <a:xfrm>
            <a:off x="10413591" y="1842177"/>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accent4"/>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4" name="Graphic 4">
            <a:extLst>
              <a:ext uri="{FF2B5EF4-FFF2-40B4-BE49-F238E27FC236}">
                <a16:creationId xmlns:a16="http://schemas.microsoft.com/office/drawing/2014/main" id="{40A05DC5-D977-B475-B6F5-2DDFB987BCA1}"/>
              </a:ext>
            </a:extLst>
          </p:cNvPr>
          <p:cNvSpPr/>
          <p:nvPr/>
        </p:nvSpPr>
        <p:spPr>
          <a:xfrm>
            <a:off x="10420738" y="3611680"/>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61B1AD"/>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5" name="Graphic 4">
            <a:extLst>
              <a:ext uri="{FF2B5EF4-FFF2-40B4-BE49-F238E27FC236}">
                <a16:creationId xmlns:a16="http://schemas.microsoft.com/office/drawing/2014/main" id="{54BF9993-5748-E158-31A1-14911C2BCBC4}"/>
              </a:ext>
            </a:extLst>
          </p:cNvPr>
          <p:cNvSpPr/>
          <p:nvPr/>
        </p:nvSpPr>
        <p:spPr>
          <a:xfrm>
            <a:off x="11298096" y="2720102"/>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FF5809"/>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950171199"/>
              </p:ext>
            </p:extLst>
          </p:nvPr>
        </p:nvGraphicFramePr>
        <p:xfrm>
          <a:off x="787791" y="1050352"/>
          <a:ext cx="10406952" cy="2468352"/>
        </p:xfrm>
        <a:graphic>
          <a:graphicData uri="http://schemas.openxmlformats.org/drawingml/2006/table">
            <a:tbl>
              <a:tblPr firstRow="1" firstCol="1" bandRow="1">
                <a:tableStyleId>{5C22544A-7EE6-4342-B048-85BDC9FD1C3A}</a:tableStyleId>
              </a:tblPr>
              <a:tblGrid>
                <a:gridCol w="10406952">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12475</TotalTime>
  <Words>263</Words>
  <Application>Microsoft Office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186</cp:revision>
  <cp:lastPrinted>2024-02-20T23:48:17Z</cp:lastPrinted>
  <dcterms:created xsi:type="dcterms:W3CDTF">2021-07-07T23:54:57Z</dcterms:created>
  <dcterms:modified xsi:type="dcterms:W3CDTF">2024-10-25T13:09:40Z</dcterms:modified>
</cp:coreProperties>
</file>