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8D8CA7"/>
    <a:srgbClr val="3F385F"/>
    <a:srgbClr val="118079"/>
    <a:srgbClr val="F5F5F5"/>
    <a:srgbClr val="DAE5ED"/>
    <a:srgbClr val="CBE5E9"/>
    <a:srgbClr val="CFD1EC"/>
    <a:srgbClr val="A3D3CD"/>
    <a:srgbClr val="200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jp.smartsheet.com/try-it?trp=7818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0">
              <a:schemeClr val="bg1"/>
            </a:gs>
            <a:gs pos="100000">
              <a:schemeClr val="bg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形式の従来型の</a:t>
            </a:r>
            <a:br>
              <a:rPr lang="en-US" altLang="ja-JP" sz="3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石川図</a:t>
            </a:r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335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こちらの石川図は、製造やソフトウェア開発などにおける、品質管理シナリオでの根本原因分析に適しています。また、教育の場で問題解決手法を教える教員にとっても効果的なツールです。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では、主な原因と二次的な原因が分岐線で表示され、目の前の問題に対する多層的な視点を提供します。これにより、チームは詳細をさらに掘り下げ、困難な問題を体系的に分解できます。また、この図は中心的な問題にも注意を向けるため、チームの議論中に的を絞った明確な分析を促します。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3BB15B3D-3EA0-C6D6-1F9A-70A16277DE8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69000">
              <a:schemeClr val="bg1"/>
            </a:gs>
            <a:gs pos="38000">
              <a:schemeClr val="bg1"/>
            </a:gs>
            <a:gs pos="100000">
              <a:schemeClr val="bg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D9B935E4-A827-231F-6983-93CC0BDE777F}"/>
              </a:ext>
            </a:extLst>
          </p:cNvPr>
          <p:cNvSpPr/>
          <p:nvPr/>
        </p:nvSpPr>
        <p:spPr>
          <a:xfrm>
            <a:off x="9853184" y="2359205"/>
            <a:ext cx="2178289" cy="2098693"/>
          </a:xfrm>
          <a:prstGeom prst="roundRect">
            <a:avLst>
              <a:gd name="adj" fmla="val 8615"/>
            </a:avLst>
          </a:prstGeom>
          <a:gradFill>
            <a:gsLst>
              <a:gs pos="0">
                <a:srgbClr val="F5F5F5"/>
              </a:gs>
              <a:gs pos="100000">
                <a:srgbClr val="CBE5E9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462395" y="968576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5433266" y="970110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2442421" y="968576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>
            <a:cxnSpLocks/>
          </p:cNvCxnSpPr>
          <p:nvPr/>
        </p:nvCxnSpPr>
        <p:spPr>
          <a:xfrm flipV="1">
            <a:off x="8461043" y="3573264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431914" y="3571730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441069" y="3573264"/>
            <a:ext cx="548640" cy="2314937"/>
          </a:xfrm>
          <a:prstGeom prst="line">
            <a:avLst/>
          </a:prstGeom>
          <a:ln w="31750">
            <a:gradFill>
              <a:gsLst>
                <a:gs pos="0">
                  <a:srgbClr val="8D8CA7"/>
                </a:gs>
                <a:gs pos="100000">
                  <a:srgbClr val="118079"/>
                </a:gs>
              </a:gsLst>
              <a:lin ang="5400000" scaled="1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8BAF83F6-DB20-994D-9D9E-02AD5850F864}"/>
              </a:ext>
            </a:extLst>
          </p:cNvPr>
          <p:cNvSpPr/>
          <p:nvPr/>
        </p:nvSpPr>
        <p:spPr>
          <a:xfrm>
            <a:off x="156706" y="231242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425574F5-A29F-2777-2B85-AD54DD44C437}"/>
              </a:ext>
            </a:extLst>
          </p:cNvPr>
          <p:cNvSpPr/>
          <p:nvPr/>
        </p:nvSpPr>
        <p:spPr>
          <a:xfrm flipV="1">
            <a:off x="156706" y="5839176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77B8889-78B3-5720-8832-DC3EA7F73B39}"/>
              </a:ext>
            </a:extLst>
          </p:cNvPr>
          <p:cNvCxnSpPr>
            <a:cxnSpLocks/>
          </p:cNvCxnSpPr>
          <p:nvPr/>
        </p:nvCxnSpPr>
        <p:spPr>
          <a:xfrm flipV="1">
            <a:off x="156706" y="156620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0938F8A-A22C-30B4-7781-8D0B12A418EA}"/>
              </a:ext>
            </a:extLst>
          </p:cNvPr>
          <p:cNvCxnSpPr>
            <a:cxnSpLocks/>
          </p:cNvCxnSpPr>
          <p:nvPr/>
        </p:nvCxnSpPr>
        <p:spPr>
          <a:xfrm flipV="1">
            <a:off x="320067" y="225697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920764-1800-0A28-1214-2B69537FC7EE}"/>
              </a:ext>
            </a:extLst>
          </p:cNvPr>
          <p:cNvCxnSpPr>
            <a:cxnSpLocks/>
          </p:cNvCxnSpPr>
          <p:nvPr/>
        </p:nvCxnSpPr>
        <p:spPr>
          <a:xfrm flipV="1">
            <a:off x="424676" y="294775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140EC33-5608-9A54-C5BD-B646817314C1}"/>
              </a:ext>
            </a:extLst>
          </p:cNvPr>
          <p:cNvSpPr txBox="1"/>
          <p:nvPr/>
        </p:nvSpPr>
        <p:spPr>
          <a:xfrm>
            <a:off x="156706" y="126085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3ECED9-4C54-EFC1-91FE-B3D1F7C4C277}"/>
              </a:ext>
            </a:extLst>
          </p:cNvPr>
          <p:cNvSpPr txBox="1"/>
          <p:nvPr/>
        </p:nvSpPr>
        <p:spPr>
          <a:xfrm>
            <a:off x="320067" y="194797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A9A5EE-29F2-7B92-84A3-A95E2A2D034A}"/>
              </a:ext>
            </a:extLst>
          </p:cNvPr>
          <p:cNvSpPr txBox="1"/>
          <p:nvPr/>
        </p:nvSpPr>
        <p:spPr>
          <a:xfrm>
            <a:off x="424676" y="263874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DA4D7B-8EB1-60FB-C7C2-EE990B683286}"/>
              </a:ext>
            </a:extLst>
          </p:cNvPr>
          <p:cNvSpPr txBox="1"/>
          <p:nvPr/>
        </p:nvSpPr>
        <p:spPr>
          <a:xfrm>
            <a:off x="244374" y="501467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 sz="2000">
                <a:solidFill>
                  <a:srgbClr val="3F385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6F4875-9835-F023-B393-16FA52473D35}"/>
              </a:ext>
            </a:extLst>
          </p:cNvPr>
          <p:cNvSpPr txBox="1"/>
          <p:nvPr/>
        </p:nvSpPr>
        <p:spPr>
          <a:xfrm>
            <a:off x="244373" y="6111882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 sz="2000">
                <a:solidFill>
                  <a:srgbClr val="3F385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D15B1F-B6FC-566A-4459-08DE6200F5BD}"/>
              </a:ext>
            </a:extLst>
          </p:cNvPr>
          <p:cNvCxnSpPr>
            <a:cxnSpLocks/>
          </p:cNvCxnSpPr>
          <p:nvPr/>
        </p:nvCxnSpPr>
        <p:spPr>
          <a:xfrm>
            <a:off x="156706" y="547426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D02177B-7AC1-B8C5-BB03-D956CCD9A8B6}"/>
              </a:ext>
            </a:extLst>
          </p:cNvPr>
          <p:cNvCxnSpPr>
            <a:cxnSpLocks/>
          </p:cNvCxnSpPr>
          <p:nvPr/>
        </p:nvCxnSpPr>
        <p:spPr>
          <a:xfrm>
            <a:off x="320067" y="478348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298403E-9B55-2495-2F83-3B9AF9CEDF68}"/>
              </a:ext>
            </a:extLst>
          </p:cNvPr>
          <p:cNvCxnSpPr>
            <a:cxnSpLocks/>
          </p:cNvCxnSpPr>
          <p:nvPr/>
        </p:nvCxnSpPr>
        <p:spPr>
          <a:xfrm>
            <a:off x="424676" y="409271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7094EAD-E86C-1E97-052A-B50BB5C8E1E0}"/>
              </a:ext>
            </a:extLst>
          </p:cNvPr>
          <p:cNvSpPr txBox="1"/>
          <p:nvPr/>
        </p:nvSpPr>
        <p:spPr>
          <a:xfrm rot="10800000" flipV="1">
            <a:off x="156706" y="514770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A7388E7-1810-0F73-6A98-132909B2A832}"/>
              </a:ext>
            </a:extLst>
          </p:cNvPr>
          <p:cNvSpPr txBox="1"/>
          <p:nvPr/>
        </p:nvSpPr>
        <p:spPr>
          <a:xfrm rot="10800000" flipV="1">
            <a:off x="320067" y="447328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CBA8CD4-54D3-2812-AAAF-0D17D25695D1}"/>
              </a:ext>
            </a:extLst>
          </p:cNvPr>
          <p:cNvSpPr txBox="1"/>
          <p:nvPr/>
        </p:nvSpPr>
        <p:spPr>
          <a:xfrm rot="10800000" flipV="1">
            <a:off x="424676" y="378251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8A15841-DA58-AE6F-BE84-14917FA303A1}"/>
              </a:ext>
            </a:extLst>
          </p:cNvPr>
          <p:cNvSpPr/>
          <p:nvPr/>
        </p:nvSpPr>
        <p:spPr>
          <a:xfrm>
            <a:off x="3167619" y="231242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3FFA301-FA2D-DB1D-E78B-A2AF86A4504A}"/>
              </a:ext>
            </a:extLst>
          </p:cNvPr>
          <p:cNvSpPr/>
          <p:nvPr/>
        </p:nvSpPr>
        <p:spPr>
          <a:xfrm flipV="1">
            <a:off x="3167619" y="5839176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387A6-7029-EEB4-AA75-FE92D46812D3}"/>
              </a:ext>
            </a:extLst>
          </p:cNvPr>
          <p:cNvCxnSpPr>
            <a:cxnSpLocks/>
          </p:cNvCxnSpPr>
          <p:nvPr/>
        </p:nvCxnSpPr>
        <p:spPr>
          <a:xfrm flipV="1">
            <a:off x="3167619" y="156620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695B68-53BD-BE59-044D-CD45D8384996}"/>
              </a:ext>
            </a:extLst>
          </p:cNvPr>
          <p:cNvCxnSpPr>
            <a:cxnSpLocks/>
          </p:cNvCxnSpPr>
          <p:nvPr/>
        </p:nvCxnSpPr>
        <p:spPr>
          <a:xfrm flipV="1">
            <a:off x="3330980" y="225697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AAEDBC-0F99-A0E2-C158-DB786491EB2A}"/>
              </a:ext>
            </a:extLst>
          </p:cNvPr>
          <p:cNvCxnSpPr>
            <a:cxnSpLocks/>
          </p:cNvCxnSpPr>
          <p:nvPr/>
        </p:nvCxnSpPr>
        <p:spPr>
          <a:xfrm flipV="1">
            <a:off x="3435589" y="294775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97F4226-F5FE-DC53-2027-127E9E914A00}"/>
              </a:ext>
            </a:extLst>
          </p:cNvPr>
          <p:cNvSpPr txBox="1"/>
          <p:nvPr/>
        </p:nvSpPr>
        <p:spPr>
          <a:xfrm>
            <a:off x="3167619" y="126085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9933F0-0870-59A0-246C-00242E539A44}"/>
              </a:ext>
            </a:extLst>
          </p:cNvPr>
          <p:cNvSpPr txBox="1"/>
          <p:nvPr/>
        </p:nvSpPr>
        <p:spPr>
          <a:xfrm>
            <a:off x="3330980" y="194797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49F748-EA96-03E8-0FC7-2A4C4A98EA17}"/>
              </a:ext>
            </a:extLst>
          </p:cNvPr>
          <p:cNvSpPr txBox="1"/>
          <p:nvPr/>
        </p:nvSpPr>
        <p:spPr>
          <a:xfrm>
            <a:off x="3435589" y="263874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8CA59D-7104-0B71-D5DE-8CD6BB6ACFD9}"/>
              </a:ext>
            </a:extLst>
          </p:cNvPr>
          <p:cNvSpPr txBox="1"/>
          <p:nvPr/>
        </p:nvSpPr>
        <p:spPr>
          <a:xfrm>
            <a:off x="3255287" y="501467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 sz="2000">
                <a:solidFill>
                  <a:srgbClr val="3F385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1C2FC8-4BF7-43ED-0FC1-6148A168FA1E}"/>
              </a:ext>
            </a:extLst>
          </p:cNvPr>
          <p:cNvSpPr txBox="1"/>
          <p:nvPr/>
        </p:nvSpPr>
        <p:spPr>
          <a:xfrm>
            <a:off x="3255286" y="6111882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 sz="2000">
                <a:solidFill>
                  <a:srgbClr val="3F385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19B0DA-98E8-9C76-8F65-2CD56B0665CB}"/>
              </a:ext>
            </a:extLst>
          </p:cNvPr>
          <p:cNvCxnSpPr>
            <a:cxnSpLocks/>
          </p:cNvCxnSpPr>
          <p:nvPr/>
        </p:nvCxnSpPr>
        <p:spPr>
          <a:xfrm>
            <a:off x="3167619" y="547426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6251AE-3533-BF7E-BD80-EF210CFFAEE6}"/>
              </a:ext>
            </a:extLst>
          </p:cNvPr>
          <p:cNvCxnSpPr>
            <a:cxnSpLocks/>
          </p:cNvCxnSpPr>
          <p:nvPr/>
        </p:nvCxnSpPr>
        <p:spPr>
          <a:xfrm>
            <a:off x="3330980" y="478348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8FAE8D-9AE7-A72C-0375-C8DB715F0F8D}"/>
              </a:ext>
            </a:extLst>
          </p:cNvPr>
          <p:cNvCxnSpPr>
            <a:cxnSpLocks/>
          </p:cNvCxnSpPr>
          <p:nvPr/>
        </p:nvCxnSpPr>
        <p:spPr>
          <a:xfrm>
            <a:off x="3435589" y="409271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132D8D8-38C2-C5C3-A766-906595A3B534}"/>
              </a:ext>
            </a:extLst>
          </p:cNvPr>
          <p:cNvSpPr txBox="1"/>
          <p:nvPr/>
        </p:nvSpPr>
        <p:spPr>
          <a:xfrm rot="10800000" flipV="1">
            <a:off x="3167619" y="514770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4630A3-766F-A0ED-08B7-672FE57CCD8E}"/>
              </a:ext>
            </a:extLst>
          </p:cNvPr>
          <p:cNvSpPr txBox="1"/>
          <p:nvPr/>
        </p:nvSpPr>
        <p:spPr>
          <a:xfrm rot="10800000" flipV="1">
            <a:off x="3330980" y="447328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C826D6-FA45-88D0-91C9-1EC8A849E3DA}"/>
              </a:ext>
            </a:extLst>
          </p:cNvPr>
          <p:cNvSpPr txBox="1"/>
          <p:nvPr/>
        </p:nvSpPr>
        <p:spPr>
          <a:xfrm rot="10800000" flipV="1">
            <a:off x="3435589" y="378251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162879" y="231242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0" y="2988144"/>
            <a:ext cx="9749580" cy="893257"/>
          </a:xfrm>
          <a:prstGeom prst="rightArrow">
            <a:avLst>
              <a:gd name="adj1" fmla="val 14358"/>
              <a:gd name="adj2" fmla="val 48746"/>
            </a:avLst>
          </a:prstGeom>
          <a:gradFill>
            <a:gsLst>
              <a:gs pos="35000">
                <a:srgbClr val="61B1AD"/>
              </a:gs>
              <a:gs pos="0">
                <a:srgbClr val="CBE5E9"/>
              </a:gs>
              <a:gs pos="89000">
                <a:srgbClr val="11807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162879" y="5839176"/>
            <a:ext cx="2560320" cy="822960"/>
          </a:xfrm>
          <a:prstGeom prst="roundRect">
            <a:avLst/>
          </a:prstGeom>
          <a:gradFill>
            <a:gsLst>
              <a:gs pos="0">
                <a:srgbClr val="F5F5F5"/>
              </a:gs>
              <a:gs pos="100000">
                <a:srgbClr val="CFD1EC"/>
              </a:gs>
            </a:gsLst>
            <a:lin ang="3600000" scaled="0"/>
          </a:gradFill>
          <a:ln>
            <a:noFill/>
          </a:ln>
          <a:effectLst>
            <a:innerShdw blurRad="63500" dist="25400" dir="13500000">
              <a:srgbClr val="3F385F">
                <a:alpha val="50196"/>
              </a:srgb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12EC001-00BB-D1AB-AA25-48C3CD4C805F}"/>
              </a:ext>
            </a:extLst>
          </p:cNvPr>
          <p:cNvCxnSpPr>
            <a:cxnSpLocks/>
          </p:cNvCxnSpPr>
          <p:nvPr/>
        </p:nvCxnSpPr>
        <p:spPr>
          <a:xfrm flipV="1">
            <a:off x="6162879" y="156620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12CC18F-D40C-8E02-C078-DFE4E9932476}"/>
              </a:ext>
            </a:extLst>
          </p:cNvPr>
          <p:cNvCxnSpPr>
            <a:cxnSpLocks/>
          </p:cNvCxnSpPr>
          <p:nvPr/>
        </p:nvCxnSpPr>
        <p:spPr>
          <a:xfrm flipV="1">
            <a:off x="6326240" y="225697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EFE71A5-5B64-A318-6BB8-AE90A2AB6693}"/>
              </a:ext>
            </a:extLst>
          </p:cNvPr>
          <p:cNvCxnSpPr>
            <a:cxnSpLocks/>
          </p:cNvCxnSpPr>
          <p:nvPr/>
        </p:nvCxnSpPr>
        <p:spPr>
          <a:xfrm flipV="1">
            <a:off x="6430849" y="294775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162879" y="126085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6326240" y="194797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6430849" y="263874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250547" y="501467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 sz="2000">
                <a:solidFill>
                  <a:srgbClr val="3F385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250546" y="6111882"/>
            <a:ext cx="237744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 sz="2000">
                <a:solidFill>
                  <a:srgbClr val="3F385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E12EC87-98D5-42FF-1855-7D2380ABE946}"/>
              </a:ext>
            </a:extLst>
          </p:cNvPr>
          <p:cNvCxnSpPr>
            <a:cxnSpLocks/>
          </p:cNvCxnSpPr>
          <p:nvPr/>
        </p:nvCxnSpPr>
        <p:spPr>
          <a:xfrm>
            <a:off x="6162879" y="5474261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212710E-3545-2C01-66A5-82B6BC7831B3}"/>
              </a:ext>
            </a:extLst>
          </p:cNvPr>
          <p:cNvCxnSpPr>
            <a:cxnSpLocks/>
          </p:cNvCxnSpPr>
          <p:nvPr/>
        </p:nvCxnSpPr>
        <p:spPr>
          <a:xfrm>
            <a:off x="6326240" y="4783488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AA9D3F7-FCB3-E8F9-8906-D414AD12EEA3}"/>
              </a:ext>
            </a:extLst>
          </p:cNvPr>
          <p:cNvCxnSpPr>
            <a:cxnSpLocks/>
          </p:cNvCxnSpPr>
          <p:nvPr/>
        </p:nvCxnSpPr>
        <p:spPr>
          <a:xfrm>
            <a:off x="6430849" y="4092715"/>
            <a:ext cx="2194560" cy="0"/>
          </a:xfrm>
          <a:prstGeom prst="line">
            <a:avLst/>
          </a:prstGeom>
          <a:ln w="19050">
            <a:gradFill>
              <a:gsLst>
                <a:gs pos="80000">
                  <a:srgbClr val="8D8CA7"/>
                </a:gs>
                <a:gs pos="0">
                  <a:srgbClr val="3F385F"/>
                </a:gs>
              </a:gsLst>
              <a:lin ang="0" scaled="0"/>
            </a:gra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162879" y="514770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6326240" y="4473286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6430849" y="3782513"/>
            <a:ext cx="210312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rtl="0"/>
            <a:r>
              <a:rPr lang="ja-JP"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2" name="Half Frame 31">
            <a:extLst>
              <a:ext uri="{FF2B5EF4-FFF2-40B4-BE49-F238E27FC236}">
                <a16:creationId xmlns:a16="http://schemas.microsoft.com/office/drawing/2014/main" id="{FBB3DFCE-F835-F324-8607-659A9804408E}"/>
              </a:ext>
            </a:extLst>
          </p:cNvPr>
          <p:cNvSpPr/>
          <p:nvPr/>
        </p:nvSpPr>
        <p:spPr>
          <a:xfrm rot="8099458">
            <a:off x="9055940" y="3161510"/>
            <a:ext cx="548640" cy="548640"/>
          </a:xfrm>
          <a:prstGeom prst="halfFrame">
            <a:avLst>
              <a:gd name="adj1" fmla="val 32842"/>
              <a:gd name="adj2" fmla="val 33806"/>
            </a:avLst>
          </a:prstGeom>
          <a:gradFill>
            <a:gsLst>
              <a:gs pos="48000">
                <a:srgbClr val="A3D3CD"/>
              </a:gs>
              <a:gs pos="0">
                <a:srgbClr val="118079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5E612E-43D6-B6A0-6D77-2380CFC0AC4B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0" y="3434773"/>
            <a:ext cx="9169400" cy="0"/>
          </a:xfrm>
          <a:prstGeom prst="line">
            <a:avLst/>
          </a:prstGeom>
          <a:ln w="19050">
            <a:solidFill>
              <a:srgbClr val="11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6F6DE210-7C69-FE71-AA0E-95A878B04842}"/>
              </a:ext>
            </a:extLst>
          </p:cNvPr>
          <p:cNvSpPr txBox="1"/>
          <p:nvPr/>
        </p:nvSpPr>
        <p:spPr>
          <a:xfrm>
            <a:off x="9945976" y="3254662"/>
            <a:ext cx="1977197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 sz="2000">
                <a:solidFill>
                  <a:srgbClr val="118079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941443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12482</TotalTime>
  <Words>301</Words>
  <Application>Microsoft Office PowerPoint</Application>
  <PresentationFormat>Widescreen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177</cp:revision>
  <cp:lastPrinted>2024-02-20T23:48:17Z</cp:lastPrinted>
  <dcterms:created xsi:type="dcterms:W3CDTF">2021-07-07T23:54:57Z</dcterms:created>
  <dcterms:modified xsi:type="dcterms:W3CDTF">2024-10-25T13:09:29Z</dcterms:modified>
</cp:coreProperties>
</file>