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18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170134" y="396497"/>
            <a:ext cx="6190909" cy="1077218"/>
          </a:xfrm>
          <a:prstGeom prst="rect">
            <a:avLst/>
          </a:prstGeom>
          <a:noFill/>
          <a:effectLst/>
        </p:spPr>
        <p:txBody>
          <a:bodyPr wrap="square" rtlCol="0">
            <a:spAutoFit/>
          </a:bodyPr>
          <a:lstStyle/>
          <a:p>
            <a:pPr rtl="0"/>
            <a:r>
              <a:rPr lang="ja-JP" sz="3200" b="1">
                <a:solidFill>
                  <a:schemeClr val="tx1">
                    <a:lumMod val="65000"/>
                    <a:lumOff val="35000"/>
                  </a:schemeClr>
                </a:solidFill>
                <a:latin typeface="Century Gothic" panose="020B0502020202020204" pitchFamily="34" charset="0"/>
                <a:ea typeface="MS PGothic" panose="020B0600070205080204" pitchFamily="34" charset="-128"/>
              </a:rPr>
              <a:t>PowerPoint 形式のシンプルなフィッシュボーン図テンプレート</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255460"/>
          </a:xfrm>
          <a:prstGeom prst="rect">
            <a:avLst/>
          </a:prstGeom>
          <a:noFill/>
        </p:spPr>
        <p:txBody>
          <a:bodyPr wrap="square" rtlCol="0">
            <a:spAutoFit/>
          </a:bodyPr>
          <a:lstStyle/>
          <a:p>
            <a:pPr algn="l" rtl="0">
              <a:lnSpc>
                <a:spcPct val="150000"/>
              </a:lnSpc>
              <a:spcBef>
                <a:spcPts val="0"/>
              </a:spcBef>
              <a:spcAft>
                <a:spcPts val="0"/>
              </a:spcAft>
            </a:pPr>
            <a:r>
              <a:rPr lang="ja-JP" sz="1300" b="1" i="0" u="none" strike="noStrike" dirty="0">
                <a:solidFill>
                  <a:srgbClr val="000000"/>
                </a:solidFill>
                <a:effectLst/>
                <a:latin typeface="Century Gothic" panose="020B0502020202020204" pitchFamily="34" charset="0"/>
                <a:ea typeface="MS PGothic" panose="020B0600070205080204" pitchFamily="34" charset="-128"/>
              </a:rPr>
              <a:t>このテンプレートを使用するタイミング: </a:t>
            </a:r>
            <a:r>
              <a:rPr lang="ja-JP" sz="1300" i="0" u="none" strike="noStrike" dirty="0">
                <a:solidFill>
                  <a:srgbClr val="000000"/>
                </a:solidFill>
                <a:effectLst/>
                <a:latin typeface="Century Gothic" panose="020B0502020202020204" pitchFamily="34" charset="0"/>
                <a:ea typeface="MS PGothic" panose="020B0600070205080204" pitchFamily="34" charset="-128"/>
              </a:rPr>
              <a:t>問題の原因を明瞭かつ印象的なプレゼンテーションで伝えたい場合は、こちらのフィッシュボーン デザインを選択しましょう。最小限のテキストを使用して、ビジネスや教育に関連するシナリオ、パフォーマンス面の障害、および業務の非効率性に寄与する要因を強調できます。</a:t>
            </a:r>
          </a:p>
          <a:p>
            <a:pPr algn="l" rtl="0">
              <a:lnSpc>
                <a:spcPct val="150000"/>
              </a:lnSpc>
              <a:spcBef>
                <a:spcPts val="0"/>
              </a:spcBef>
              <a:spcAft>
                <a:spcPts val="0"/>
              </a:spcAft>
            </a:pPr>
            <a:r>
              <a:rPr lang="ja-JP" sz="1300" i="0" u="none" strike="noStrike" dirty="0">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3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 </a:t>
            </a:r>
            <a:r>
              <a:rPr lang="ja-JP" sz="1300" i="0" u="none" strike="noStrike" dirty="0">
                <a:solidFill>
                  <a:srgbClr val="000000"/>
                </a:solidFill>
                <a:effectLst/>
                <a:latin typeface="Century Gothic" panose="020B0502020202020204" pitchFamily="34" charset="0"/>
                <a:ea typeface="MS PGothic" panose="020B0600070205080204" pitchFamily="34" charset="-128"/>
              </a:rPr>
              <a:t>この図は、的を絞った明快なプレゼンテーションを行えるように簡素化されており、プレゼン担当者が重要なポイントを強調できるようになっています。フィッシュボーンの各セグメントは自然に目を引き、記されている内容にオーディエンスの注意を向けます。これにより、オーディエンスは重要な情報やさまざまな要素間の関係をすばやく把握でき</a:t>
            </a:r>
            <a:br>
              <a:rPr lang="en-US" altLang="ja-JP" sz="1300" i="0" u="none" strike="noStrike" dirty="0">
                <a:solidFill>
                  <a:srgbClr val="000000"/>
                </a:solidFill>
                <a:effectLst/>
                <a:latin typeface="Century Gothic" panose="020B0502020202020204" pitchFamily="34" charset="0"/>
                <a:ea typeface="MS PGothic" panose="020B0600070205080204" pitchFamily="34" charset="-128"/>
              </a:rPr>
            </a:br>
            <a:r>
              <a:rPr lang="ja-JP" sz="1300" i="0" u="none" strike="noStrike" dirty="0">
                <a:solidFill>
                  <a:srgbClr val="000000"/>
                </a:solidFill>
                <a:effectLst/>
                <a:latin typeface="Century Gothic" panose="020B0502020202020204" pitchFamily="34" charset="0"/>
                <a:ea typeface="MS PGothic" panose="020B0600070205080204" pitchFamily="34" charset="-128"/>
              </a:rPr>
              <a:t>ます。</a:t>
            </a:r>
          </a:p>
          <a:p>
            <a:pPr algn="l" rtl="0">
              <a:lnSpc>
                <a:spcPct val="150000"/>
              </a:lnSpc>
              <a:spcBef>
                <a:spcPts val="0"/>
              </a:spcBef>
              <a:spcAft>
                <a:spcPts val="0"/>
              </a:spcAft>
            </a:pPr>
            <a:endParaRPr lang="en-US" sz="1300" i="0" u="none" strike="noStrike" dirty="0">
              <a:solidFill>
                <a:srgbClr val="000000"/>
              </a:solidFill>
              <a:effectLst/>
              <a:latin typeface="Century Gothic" panose="020B0502020202020204" pitchFamily="34" charset="0"/>
              <a:ea typeface="MS PGothic" panose="020B0600070205080204" pitchFamily="34" charset="-128"/>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3994" y="1588040"/>
            <a:ext cx="6810637" cy="3830983"/>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E9D55C8B-E5A7-A29C-9DC0-76745B6E83F6}"/>
              </a:ext>
            </a:extLst>
          </p:cNvPr>
          <p:cNvPicPr>
            <a:picLocks noChangeAspect="1"/>
          </p:cNvPicPr>
          <p:nvPr/>
        </p:nvPicPr>
        <p:blipFill>
          <a:blip r:embed="rId5"/>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1</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2</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5</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6</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3</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1659034"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4</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7</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pPr rtl="0"/>
            <a:r>
              <a:rPr lang="ja-JP" sz="2200">
                <a:latin typeface="Century Gothic" panose="020B0502020202020204" pitchFamily="34" charset="0"/>
                <a:ea typeface="MS PGothic" panose="020B0600070205080204" pitchFamily="34" charset="-128"/>
              </a:rPr>
              <a:t>文字列 8</a:t>
            </a:r>
          </a:p>
        </p:txBody>
      </p:sp>
      <p:sp>
        <p:nvSpPr>
          <p:cNvPr id="31" name="TextBox 30">
            <a:extLst>
              <a:ext uri="{FF2B5EF4-FFF2-40B4-BE49-F238E27FC236}">
                <a16:creationId xmlns:a16="http://schemas.microsoft.com/office/drawing/2014/main" id="{AC708014-FFBE-A871-4F93-536B57AFEC4C}"/>
              </a:ext>
            </a:extLst>
          </p:cNvPr>
          <p:cNvSpPr txBox="1"/>
          <p:nvPr/>
        </p:nvSpPr>
        <p:spPr>
          <a:xfrm>
            <a:off x="-90093" y="-664419"/>
            <a:ext cx="12359033" cy="646331"/>
          </a:xfrm>
          <a:prstGeom prst="rect">
            <a:avLst/>
          </a:prstGeom>
          <a:noFill/>
          <a:effectLst/>
        </p:spPr>
        <p:txBody>
          <a:bodyPr wrap="square" rtlCol="0">
            <a:spAutoFit/>
          </a:bodyPr>
          <a:lstStyle/>
          <a:p>
            <a:pPr rtl="0"/>
            <a:r>
              <a:rPr lang="ja-JP" sz="3600" b="1" dirty="0">
                <a:solidFill>
                  <a:srgbClr val="2E75B6"/>
                </a:solidFill>
                <a:latin typeface="Century Gothic" panose="020B0502020202020204" pitchFamily="34" charset="0"/>
                <a:ea typeface="MS PGothic" panose="020B0600070205080204" pitchFamily="34" charset="-128"/>
              </a:rPr>
              <a:t>PowerPoint 形式のシンプルなフィッシュボーン図テンプレート</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282481122"/>
              </p:ext>
            </p:extLst>
          </p:nvPr>
        </p:nvGraphicFramePr>
        <p:xfrm>
          <a:off x="787790" y="1050352"/>
          <a:ext cx="10451340" cy="2468352"/>
        </p:xfrm>
        <a:graphic>
          <a:graphicData uri="http://schemas.openxmlformats.org/drawingml/2006/table">
            <a:tbl>
              <a:tblPr firstRow="1" firstCol="1" bandRow="1">
                <a:tableStyleId>{5C22544A-7EE6-4342-B048-85BDC9FD1C3A}</a:tableStyleId>
              </a:tblPr>
              <a:tblGrid>
                <a:gridCol w="10451340">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12619</TotalTime>
  <Words>299</Words>
  <Application>Microsoft Office PowerPoint</Application>
  <PresentationFormat>Widescreen</PresentationFormat>
  <Paragraphs>19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195</cp:revision>
  <cp:lastPrinted>2024-02-20T23:48:17Z</cp:lastPrinted>
  <dcterms:created xsi:type="dcterms:W3CDTF">2021-07-07T23:54:57Z</dcterms:created>
  <dcterms:modified xsi:type="dcterms:W3CDTF">2024-10-25T13:08:58Z</dcterms:modified>
</cp:coreProperties>
</file>