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1B1AD"/>
    <a:srgbClr val="CBE5E9"/>
    <a:srgbClr val="118079"/>
    <a:srgbClr val="C98107"/>
    <a:srgbClr val="817B56"/>
    <a:srgbClr val="56935D"/>
    <a:srgbClr val="416E46"/>
    <a:srgbClr val="C93A0B"/>
    <a:srgbClr val="8F5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3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83"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ja-JP" sz="3200" b="1">
                <a:solidFill>
                  <a:schemeClr val="tx1">
                    <a:lumMod val="65000"/>
                    <a:lumOff val="35000"/>
                  </a:schemeClr>
                </a:solidFill>
                <a:latin typeface="Century Gothic" panose="020B0502020202020204" pitchFamily="34" charset="0"/>
                <a:ea typeface="MS PGothic" panose="020B0600070205080204" pitchFamily="34" charset="-128"/>
              </a:rPr>
              <a:t>PowerPoint 形式の矢印フィッシュボーン図テンプレート</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455515"/>
          </a:xfrm>
          <a:prstGeom prst="rect">
            <a:avLst/>
          </a:prstGeom>
          <a:noFill/>
        </p:spPr>
        <p:txBody>
          <a:bodyPr wrap="square" rtlCol="0">
            <a:spAutoFit/>
          </a:bodyPr>
          <a:lstStyle/>
          <a:p>
            <a:pPr algn="l" rtl="0">
              <a:lnSpc>
                <a:spcPct val="150000"/>
              </a:lnSpc>
              <a:spcBef>
                <a:spcPts val="0"/>
              </a:spcBef>
              <a:spcAft>
                <a:spcPts val="0"/>
              </a:spcAft>
            </a:pPr>
            <a:r>
              <a:rPr lang="ja-JP" sz="1300" b="1" i="0" u="none" strike="noStrike" dirty="0">
                <a:solidFill>
                  <a:srgbClr val="000000"/>
                </a:solidFill>
                <a:effectLst/>
                <a:latin typeface="Century Gothic" panose="020B0502020202020204" pitchFamily="34" charset="0"/>
                <a:ea typeface="MS PGothic" panose="020B0600070205080204" pitchFamily="34" charset="-128"/>
              </a:rPr>
              <a:t>このテンプレートを使用するタイミング: </a:t>
            </a:r>
            <a:r>
              <a:rPr lang="ja-JP" sz="1300" i="0" u="none" strike="noStrike" dirty="0">
                <a:solidFill>
                  <a:srgbClr val="000000"/>
                </a:solidFill>
                <a:effectLst/>
                <a:latin typeface="Century Gothic" panose="020B0502020202020204" pitchFamily="34" charset="0"/>
                <a:ea typeface="MS PGothic" panose="020B0600070205080204" pitchFamily="34" charset="-128"/>
              </a:rPr>
              <a:t>プロジェクト マネージャーとチーム リーダーは、ブレインストーミング セッション中にこちらのフィッシュボーン図テンプレートを使用して、問題の潜在的な原因を特定できます。このテンプレートは、問題に寄与している要因を分類するチームのための、視覚的な補助ツールとなります。また、コンサルタントが組織の診断やプロセスの改善を行う際にも役立ちます。</a:t>
            </a:r>
          </a:p>
          <a:p>
            <a:pPr algn="l" rtl="0">
              <a:spcBef>
                <a:spcPts val="0"/>
              </a:spcBef>
              <a:spcAft>
                <a:spcPts val="0"/>
              </a:spcAft>
            </a:pPr>
            <a:r>
              <a:rPr lang="ja-JP" sz="1300" i="0" u="none" strike="noStrike" dirty="0">
                <a:solidFill>
                  <a:srgbClr val="000000"/>
                </a:solidFill>
                <a:effectLst/>
                <a:latin typeface="Century Gothic" panose="020B0502020202020204" pitchFamily="34" charset="0"/>
                <a:ea typeface="MS PGothic" panose="020B0600070205080204" pitchFamily="34" charset="-128"/>
              </a:rPr>
              <a:t>  </a:t>
            </a:r>
          </a:p>
          <a:p>
            <a:pPr algn="l" rtl="0">
              <a:lnSpc>
                <a:spcPct val="150000"/>
              </a:lnSpc>
              <a:spcBef>
                <a:spcPts val="0"/>
              </a:spcBef>
              <a:spcAft>
                <a:spcPts val="0"/>
              </a:spcAft>
            </a:pPr>
            <a:r>
              <a:rPr lang="ja-JP" sz="1300" b="1" i="0" u="none" strike="noStrike" dirty="0">
                <a:solidFill>
                  <a:srgbClr val="000000"/>
                </a:solidFill>
                <a:effectLst/>
                <a:latin typeface="Century Gothic" panose="020B0502020202020204" pitchFamily="34" charset="0"/>
                <a:ea typeface="MS PGothic" panose="020B0600070205080204" pitchFamily="34" charset="-128"/>
              </a:rPr>
              <a:t>テンプレートの注目の機能: </a:t>
            </a:r>
            <a:r>
              <a:rPr lang="ja-JP" sz="1300" i="0" u="none" strike="noStrike" dirty="0">
                <a:solidFill>
                  <a:srgbClr val="000000"/>
                </a:solidFill>
                <a:effectLst/>
                <a:latin typeface="Century Gothic" panose="020B0502020202020204" pitchFamily="34" charset="0"/>
                <a:ea typeface="MS PGothic" panose="020B0600070205080204" pitchFamily="34" charset="-128"/>
              </a:rPr>
              <a:t>このテンプレートは、視覚的構成によって主要な問題の記述や目標に注意を向ける、ダイナミックな矢印形のデザインが特徴です。詳細な説明を記入する複数のテキスト ボックスがあります。また、色分けされたセクションによって簡単にカテゴリを区別できるため、チームは直感的に議論を追い、それに参加することができます。</a:t>
            </a:r>
          </a:p>
          <a:p>
            <a:pPr algn="l" rtl="0">
              <a:lnSpc>
                <a:spcPct val="150000"/>
              </a:lnSpc>
              <a:spcBef>
                <a:spcPts val="0"/>
              </a:spcBef>
              <a:spcAft>
                <a:spcPts val="0"/>
              </a:spcAft>
            </a:pPr>
            <a:endParaRPr lang="en-US" sz="1300" dirty="0">
              <a:solidFill>
                <a:srgbClr val="00000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47CA1702-62BE-9F24-28B4-0909108803B8}"/>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CBE5E9"/>
            </a:gs>
          </a:gsLst>
          <a:lin ang="3600000" scaled="0"/>
        </a:gradFill>
        <a:effectLst/>
      </p:bgPr>
    </p:bg>
    <p:spTree>
      <p:nvGrpSpPr>
        <p:cNvPr id="1" name=""/>
        <p:cNvGrpSpPr/>
        <p:nvPr/>
      </p:nvGrpSpPr>
      <p:grpSpPr>
        <a:xfrm>
          <a:off x="0" y="0"/>
          <a:ext cx="0" cy="0"/>
          <a:chOff x="0" y="0"/>
          <a:chExt cx="0" cy="0"/>
        </a:xfrm>
      </p:grpSpPr>
      <p:sp>
        <p:nvSpPr>
          <p:cNvPr id="45" name="Snip Single Corner Rectangle 44">
            <a:extLst>
              <a:ext uri="{FF2B5EF4-FFF2-40B4-BE49-F238E27FC236}">
                <a16:creationId xmlns:a16="http://schemas.microsoft.com/office/drawing/2014/main" id="{51F1A4AE-7731-B4D5-4E6B-E970799ED27C}"/>
              </a:ext>
            </a:extLst>
          </p:cNvPr>
          <p:cNvSpPr/>
          <p:nvPr/>
        </p:nvSpPr>
        <p:spPr>
          <a:xfrm>
            <a:off x="6670880" y="370390"/>
            <a:ext cx="2963119" cy="509286"/>
          </a:xfrm>
          <a:prstGeom prst="snip1Rect">
            <a:avLst>
              <a:gd name="adj" fmla="val 50000"/>
            </a:avLst>
          </a:prstGeom>
          <a:solidFill>
            <a:srgbClr val="3A8F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0" name="Right Triangle 59">
            <a:extLst>
              <a:ext uri="{FF2B5EF4-FFF2-40B4-BE49-F238E27FC236}">
                <a16:creationId xmlns:a16="http://schemas.microsoft.com/office/drawing/2014/main" id="{8E6D2B3C-20AB-14AD-83E4-E342C51ECEED}"/>
              </a:ext>
            </a:extLst>
          </p:cNvPr>
          <p:cNvSpPr/>
          <p:nvPr/>
        </p:nvSpPr>
        <p:spPr>
          <a:xfrm>
            <a:off x="6670878" y="370390"/>
            <a:ext cx="509286" cy="509285"/>
          </a:xfrm>
          <a:prstGeom prst="rtTriangle">
            <a:avLst/>
          </a:prstGeom>
          <a:solidFill>
            <a:srgbClr val="255C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2" name="Snip Single Corner Rectangle 41">
            <a:extLst>
              <a:ext uri="{FF2B5EF4-FFF2-40B4-BE49-F238E27FC236}">
                <a16:creationId xmlns:a16="http://schemas.microsoft.com/office/drawing/2014/main" id="{6F10979A-941C-9B54-650F-BB83575B7D57}"/>
              </a:ext>
            </a:extLst>
          </p:cNvPr>
          <p:cNvSpPr/>
          <p:nvPr/>
        </p:nvSpPr>
        <p:spPr>
          <a:xfrm>
            <a:off x="3416462" y="370390"/>
            <a:ext cx="2963119" cy="509286"/>
          </a:xfrm>
          <a:prstGeom prst="snip1Rect">
            <a:avLst>
              <a:gd name="adj" fmla="val 5000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 name="Right Arrow 5">
            <a:extLst>
              <a:ext uri="{FF2B5EF4-FFF2-40B4-BE49-F238E27FC236}">
                <a16:creationId xmlns:a16="http://schemas.microsoft.com/office/drawing/2014/main" id="{7B6859D5-09CB-6BBA-3ABC-C3F978496DEF}"/>
              </a:ext>
            </a:extLst>
          </p:cNvPr>
          <p:cNvSpPr/>
          <p:nvPr/>
        </p:nvSpPr>
        <p:spPr>
          <a:xfrm>
            <a:off x="0" y="2466854"/>
            <a:ext cx="12060819" cy="1924291"/>
          </a:xfrm>
          <a:prstGeom prst="rightArrow">
            <a:avLst>
              <a:gd name="adj1" fmla="val 24688"/>
              <a:gd name="adj2" fmla="val 51774"/>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18" name="TextBox 17">
            <a:extLst>
              <a:ext uri="{FF2B5EF4-FFF2-40B4-BE49-F238E27FC236}">
                <a16:creationId xmlns:a16="http://schemas.microsoft.com/office/drawing/2014/main" id="{0FFFD815-5B22-DFB9-CCA0-66851BE79852}"/>
              </a:ext>
            </a:extLst>
          </p:cNvPr>
          <p:cNvSpPr txBox="1"/>
          <p:nvPr/>
        </p:nvSpPr>
        <p:spPr>
          <a:xfrm>
            <a:off x="1" y="3217764"/>
            <a:ext cx="11053822" cy="430887"/>
          </a:xfrm>
          <a:prstGeom prst="rect">
            <a:avLst/>
          </a:prstGeom>
          <a:noFill/>
        </p:spPr>
        <p:txBody>
          <a:bodyPr wrap="square" lIns="0" tIns="0" rIns="0" bIns="0" rtlCol="0">
            <a:spAutoFit/>
          </a:bodyPr>
          <a:lstStyle/>
          <a:p>
            <a:pPr algn="r" rtl="0"/>
            <a:r>
              <a:rPr lang="ja-JP" sz="2800">
                <a:solidFill>
                  <a:schemeClr val="bg1"/>
                </a:solidFill>
                <a:latin typeface="Century Gothic" panose="020B0502020202020204" pitchFamily="34" charset="0"/>
                <a:ea typeface="MS PGothic" panose="020B0600070205080204" pitchFamily="34" charset="-128"/>
              </a:rPr>
              <a:t>文字列</a:t>
            </a:r>
          </a:p>
        </p:txBody>
      </p:sp>
      <p:sp>
        <p:nvSpPr>
          <p:cNvPr id="32" name="Half Frame 31">
            <a:extLst>
              <a:ext uri="{FF2B5EF4-FFF2-40B4-BE49-F238E27FC236}">
                <a16:creationId xmlns:a16="http://schemas.microsoft.com/office/drawing/2014/main" id="{FBB3DFCE-F835-F324-8607-659A9804408E}"/>
              </a:ext>
            </a:extLst>
          </p:cNvPr>
          <p:cNvSpPr/>
          <p:nvPr/>
        </p:nvSpPr>
        <p:spPr>
          <a:xfrm rot="8100000">
            <a:off x="10597978" y="2880819"/>
            <a:ext cx="1096362" cy="1096360"/>
          </a:xfrm>
          <a:prstGeom prst="halfFrame">
            <a:avLst/>
          </a:prstGeom>
          <a:gradFill>
            <a:gsLst>
              <a:gs pos="19000">
                <a:srgbClr val="61B1AD"/>
              </a:gs>
              <a:gs pos="7300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latin typeface="Century Gothic" panose="020B0502020202020204" pitchFamily="34" charset="0"/>
              <a:ea typeface="MS PGothic" panose="020B0600070205080204" pitchFamily="34" charset="-128"/>
            </a:endParaRPr>
          </a:p>
        </p:txBody>
      </p:sp>
      <p:sp>
        <p:nvSpPr>
          <p:cNvPr id="34" name="Snip Single Corner Rectangle 33">
            <a:extLst>
              <a:ext uri="{FF2B5EF4-FFF2-40B4-BE49-F238E27FC236}">
                <a16:creationId xmlns:a16="http://schemas.microsoft.com/office/drawing/2014/main" id="{62DB82EC-ED07-32E9-768D-4ADA67D46C20}"/>
              </a:ext>
            </a:extLst>
          </p:cNvPr>
          <p:cNvSpPr/>
          <p:nvPr/>
        </p:nvSpPr>
        <p:spPr>
          <a:xfrm>
            <a:off x="162046" y="370390"/>
            <a:ext cx="2963119" cy="509286"/>
          </a:xfrm>
          <a:prstGeom prst="snip1Rect">
            <a:avLst>
              <a:gd name="adj" fmla="val 50000"/>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8" name="Snip Single Corner Rectangle 37">
            <a:extLst>
              <a:ext uri="{FF2B5EF4-FFF2-40B4-BE49-F238E27FC236}">
                <a16:creationId xmlns:a16="http://schemas.microsoft.com/office/drawing/2014/main" id="{1B559353-1AEE-4A06-D3F2-38D4986FC1EA}"/>
              </a:ext>
            </a:extLst>
          </p:cNvPr>
          <p:cNvSpPr/>
          <p:nvPr/>
        </p:nvSpPr>
        <p:spPr>
          <a:xfrm flipV="1">
            <a:off x="162045" y="5978324"/>
            <a:ext cx="2963119" cy="509286"/>
          </a:xfrm>
          <a:prstGeom prst="snip1Rect">
            <a:avLst>
              <a:gd name="adj" fmla="val 50000"/>
            </a:avLst>
          </a:prstGeom>
          <a:solidFill>
            <a:srgbClr val="C981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9" name="Snip Single Corner Rectangle 38">
            <a:extLst>
              <a:ext uri="{FF2B5EF4-FFF2-40B4-BE49-F238E27FC236}">
                <a16:creationId xmlns:a16="http://schemas.microsoft.com/office/drawing/2014/main" id="{6FA3427B-E334-30AF-C6F7-841836E05147}"/>
              </a:ext>
            </a:extLst>
          </p:cNvPr>
          <p:cNvSpPr/>
          <p:nvPr/>
        </p:nvSpPr>
        <p:spPr>
          <a:xfrm flipV="1">
            <a:off x="3416462" y="5978324"/>
            <a:ext cx="2963119" cy="509286"/>
          </a:xfrm>
          <a:prstGeom prst="snip1Rect">
            <a:avLst>
              <a:gd name="adj" fmla="val 50000"/>
            </a:avLst>
          </a:prstGeom>
          <a:solidFill>
            <a:srgbClr val="817B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0" name="Snip Single Corner Rectangle 39">
            <a:extLst>
              <a:ext uri="{FF2B5EF4-FFF2-40B4-BE49-F238E27FC236}">
                <a16:creationId xmlns:a16="http://schemas.microsoft.com/office/drawing/2014/main" id="{F32B9A55-2FBC-D031-DA6A-8485F0201CD5}"/>
              </a:ext>
            </a:extLst>
          </p:cNvPr>
          <p:cNvSpPr/>
          <p:nvPr/>
        </p:nvSpPr>
        <p:spPr>
          <a:xfrm flipV="1">
            <a:off x="6670878" y="5978324"/>
            <a:ext cx="2963119" cy="509286"/>
          </a:xfrm>
          <a:prstGeom prst="snip1Rect">
            <a:avLst>
              <a:gd name="adj" fmla="val 50000"/>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cxnSp>
        <p:nvCxnSpPr>
          <p:cNvPr id="49" name="Straight Connector 48">
            <a:extLst>
              <a:ext uri="{FF2B5EF4-FFF2-40B4-BE49-F238E27FC236}">
                <a16:creationId xmlns:a16="http://schemas.microsoft.com/office/drawing/2014/main" id="{E35E6780-DCEC-6B7B-775E-DF939074BB19}"/>
              </a:ext>
            </a:extLst>
          </p:cNvPr>
          <p:cNvCxnSpPr/>
          <p:nvPr/>
        </p:nvCxnSpPr>
        <p:spPr>
          <a:xfrm>
            <a:off x="8734062" y="879676"/>
            <a:ext cx="2314937" cy="231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702708" y="1481551"/>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7413101" y="2197724"/>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8121088" y="2913897"/>
            <a:ext cx="2641921" cy="1457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702708" y="117619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413101" y="186331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58" name="TextBox 57">
            <a:extLst>
              <a:ext uri="{FF2B5EF4-FFF2-40B4-BE49-F238E27FC236}">
                <a16:creationId xmlns:a16="http://schemas.microsoft.com/office/drawing/2014/main" id="{D0DAB3E5-7504-9A6D-4E14-3607870C11EB}"/>
              </a:ext>
            </a:extLst>
          </p:cNvPr>
          <p:cNvSpPr txBox="1"/>
          <p:nvPr/>
        </p:nvSpPr>
        <p:spPr>
          <a:xfrm>
            <a:off x="8121088" y="2579492"/>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61" name="Right Triangle 60">
            <a:extLst>
              <a:ext uri="{FF2B5EF4-FFF2-40B4-BE49-F238E27FC236}">
                <a16:creationId xmlns:a16="http://schemas.microsoft.com/office/drawing/2014/main" id="{8B7ED5B3-7E57-3236-71CE-0F0952EE3585}"/>
              </a:ext>
            </a:extLst>
          </p:cNvPr>
          <p:cNvSpPr/>
          <p:nvPr/>
        </p:nvSpPr>
        <p:spPr>
          <a:xfrm>
            <a:off x="3416460" y="369168"/>
            <a:ext cx="509286" cy="509285"/>
          </a:xfrm>
          <a:prstGeom prst="rtTriangl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2" name="Right Triangle 61">
            <a:extLst>
              <a:ext uri="{FF2B5EF4-FFF2-40B4-BE49-F238E27FC236}">
                <a16:creationId xmlns:a16="http://schemas.microsoft.com/office/drawing/2014/main" id="{00CFA292-B088-E040-EF7B-D372B53C3F2A}"/>
              </a:ext>
            </a:extLst>
          </p:cNvPr>
          <p:cNvSpPr/>
          <p:nvPr/>
        </p:nvSpPr>
        <p:spPr>
          <a:xfrm>
            <a:off x="162044" y="369168"/>
            <a:ext cx="509286" cy="509285"/>
          </a:xfrm>
          <a:prstGeom prst="rtTriangle">
            <a:avLst/>
          </a:prstGeom>
          <a:solidFill>
            <a:srgbClr val="8325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37" name="TextBox 36">
            <a:extLst>
              <a:ext uri="{FF2B5EF4-FFF2-40B4-BE49-F238E27FC236}">
                <a16:creationId xmlns:a16="http://schemas.microsoft.com/office/drawing/2014/main" id="{8B67434E-2833-5FC7-9A7C-6D46C02CC30C}"/>
              </a:ext>
            </a:extLst>
          </p:cNvPr>
          <p:cNvSpPr txBox="1"/>
          <p:nvPr/>
        </p:nvSpPr>
        <p:spPr>
          <a:xfrm>
            <a:off x="162045" y="455756"/>
            <a:ext cx="2696901" cy="338554"/>
          </a:xfrm>
          <a:prstGeom prst="rect">
            <a:avLst/>
          </a:prstGeom>
          <a:noFill/>
        </p:spPr>
        <p:txBody>
          <a:bodyPr wrap="square" lIns="0" tIns="0" rIns="0" bIns="0" rtlCol="0">
            <a:spAutoFit/>
          </a:bodyPr>
          <a:lstStyle/>
          <a:p>
            <a:pPr algn="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16461" y="455756"/>
            <a:ext cx="2696901" cy="338554"/>
          </a:xfrm>
          <a:prstGeom prst="rect">
            <a:avLst/>
          </a:prstGeom>
          <a:noFill/>
        </p:spPr>
        <p:txBody>
          <a:bodyPr wrap="square" lIns="0" tIns="0" rIns="0" bIns="0" rtlCol="0">
            <a:spAutoFit/>
          </a:bodyPr>
          <a:lstStyle/>
          <a:p>
            <a:pPr algn="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70879" y="455756"/>
            <a:ext cx="2696901" cy="338554"/>
          </a:xfrm>
          <a:prstGeom prst="rect">
            <a:avLst/>
          </a:prstGeom>
          <a:noFill/>
        </p:spPr>
        <p:txBody>
          <a:bodyPr wrap="square" lIns="0" tIns="0" rIns="0" bIns="0" rtlCol="0">
            <a:spAutoFit/>
          </a:bodyPr>
          <a:lstStyle/>
          <a:p>
            <a:pPr algn="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63" name="Right Triangle 62">
            <a:extLst>
              <a:ext uri="{FF2B5EF4-FFF2-40B4-BE49-F238E27FC236}">
                <a16:creationId xmlns:a16="http://schemas.microsoft.com/office/drawing/2014/main" id="{F4DC6787-3067-75D4-9413-4A70462650FB}"/>
              </a:ext>
            </a:extLst>
          </p:cNvPr>
          <p:cNvSpPr/>
          <p:nvPr/>
        </p:nvSpPr>
        <p:spPr>
          <a:xfrm rot="5400000">
            <a:off x="6670878" y="5978323"/>
            <a:ext cx="509286" cy="509285"/>
          </a:xfrm>
          <a:prstGeom prst="rtTriangle">
            <a:avLst/>
          </a:prstGeom>
          <a:solidFill>
            <a:srgbClr val="416E4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4" name="Right Triangle 63">
            <a:extLst>
              <a:ext uri="{FF2B5EF4-FFF2-40B4-BE49-F238E27FC236}">
                <a16:creationId xmlns:a16="http://schemas.microsoft.com/office/drawing/2014/main" id="{FC3B50E6-5004-5AD7-C838-2F7DEF58BB5B}"/>
              </a:ext>
            </a:extLst>
          </p:cNvPr>
          <p:cNvSpPr/>
          <p:nvPr/>
        </p:nvSpPr>
        <p:spPr>
          <a:xfrm rot="5400000">
            <a:off x="3416460" y="5977101"/>
            <a:ext cx="509286" cy="509285"/>
          </a:xfrm>
          <a:prstGeom prst="rtTriangle">
            <a:avLst/>
          </a:prstGeom>
          <a:solidFill>
            <a:srgbClr val="5A56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65" name="Right Triangle 64">
            <a:extLst>
              <a:ext uri="{FF2B5EF4-FFF2-40B4-BE49-F238E27FC236}">
                <a16:creationId xmlns:a16="http://schemas.microsoft.com/office/drawing/2014/main" id="{000D07F1-BB38-79BE-CEB2-0E1639D58D41}"/>
              </a:ext>
            </a:extLst>
          </p:cNvPr>
          <p:cNvSpPr/>
          <p:nvPr/>
        </p:nvSpPr>
        <p:spPr>
          <a:xfrm rot="5400000">
            <a:off x="162044" y="5977101"/>
            <a:ext cx="509286" cy="509285"/>
          </a:xfrm>
          <a:prstGeom prst="rtTriangle">
            <a:avLst/>
          </a:prstGeom>
          <a:solidFill>
            <a:srgbClr val="8F5C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a typeface="MS PGothic" panose="020B0600070205080204" pitchFamily="34" charset="-128"/>
            </a:endParaRPr>
          </a:p>
        </p:txBody>
      </p:sp>
      <p:sp>
        <p:nvSpPr>
          <p:cNvPr id="41" name="TextBox 40">
            <a:extLst>
              <a:ext uri="{FF2B5EF4-FFF2-40B4-BE49-F238E27FC236}">
                <a16:creationId xmlns:a16="http://schemas.microsoft.com/office/drawing/2014/main" id="{97FD14BA-8341-4F57-F499-D472EA1B0A84}"/>
              </a:ext>
            </a:extLst>
          </p:cNvPr>
          <p:cNvSpPr txBox="1"/>
          <p:nvPr/>
        </p:nvSpPr>
        <p:spPr>
          <a:xfrm>
            <a:off x="162044" y="6063690"/>
            <a:ext cx="2696901" cy="338554"/>
          </a:xfrm>
          <a:prstGeom prst="rect">
            <a:avLst/>
          </a:prstGeom>
          <a:noFill/>
        </p:spPr>
        <p:txBody>
          <a:bodyPr wrap="square" lIns="0" tIns="0" rIns="0" bIns="0" rtlCol="0">
            <a:spAutoFit/>
          </a:bodyPr>
          <a:lstStyle/>
          <a:p>
            <a:pPr algn="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16460" y="6063690"/>
            <a:ext cx="2696901" cy="338554"/>
          </a:xfrm>
          <a:prstGeom prst="rect">
            <a:avLst/>
          </a:prstGeom>
          <a:noFill/>
        </p:spPr>
        <p:txBody>
          <a:bodyPr wrap="square" lIns="0" tIns="0" rIns="0" bIns="0" rtlCol="0">
            <a:spAutoFit/>
          </a:bodyPr>
          <a:lstStyle/>
          <a:p>
            <a:pPr algn="r" rtl="0"/>
            <a:r>
              <a:rPr lang="ja-JP" sz="2200">
                <a:solidFill>
                  <a:schemeClr val="bg1"/>
                </a:solidFill>
                <a:latin typeface="Century Gothic" panose="020B0502020202020204" pitchFamily="34" charset="0"/>
                <a:ea typeface="MS PGothic" panose="020B0600070205080204" pitchFamily="34" charset="-128"/>
              </a:rPr>
              <a:t>文字列</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70878" y="6063690"/>
            <a:ext cx="2696901" cy="338554"/>
          </a:xfrm>
          <a:prstGeom prst="rect">
            <a:avLst/>
          </a:prstGeom>
          <a:noFill/>
        </p:spPr>
        <p:txBody>
          <a:bodyPr wrap="square" lIns="0" tIns="0" rIns="0" bIns="0" rtlCol="0">
            <a:spAutoFit/>
          </a:bodyPr>
          <a:lstStyle/>
          <a:p>
            <a:pPr algn="r" rtl="0"/>
            <a:r>
              <a:rPr lang="ja-JP" sz="2200">
                <a:solidFill>
                  <a:schemeClr val="bg1"/>
                </a:solidFill>
                <a:latin typeface="Century Gothic" panose="020B0502020202020204" pitchFamily="34" charset="0"/>
                <a:ea typeface="MS PGothic" panose="020B0600070205080204" pitchFamily="34" charset="-128"/>
              </a:rPr>
              <a:t>文字列</a:t>
            </a:r>
          </a:p>
        </p:txBody>
      </p:sp>
      <p:cxnSp>
        <p:nvCxnSpPr>
          <p:cNvPr id="66" name="Straight Connector 65">
            <a:extLst>
              <a:ext uri="{FF2B5EF4-FFF2-40B4-BE49-F238E27FC236}">
                <a16:creationId xmlns:a16="http://schemas.microsoft.com/office/drawing/2014/main" id="{0FB1894B-0EA3-9B20-E08D-1E513206FC98}"/>
              </a:ext>
            </a:extLst>
          </p:cNvPr>
          <p:cNvCxnSpPr/>
          <p:nvPr/>
        </p:nvCxnSpPr>
        <p:spPr>
          <a:xfrm>
            <a:off x="5479644" y="881210"/>
            <a:ext cx="2314937" cy="2314937"/>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348EF2-D36D-095A-0021-B5C91B2B4507}"/>
              </a:ext>
            </a:extLst>
          </p:cNvPr>
          <p:cNvCxnSpPr>
            <a:cxnSpLocks/>
          </p:cNvCxnSpPr>
          <p:nvPr/>
        </p:nvCxnSpPr>
        <p:spPr>
          <a:xfrm flipV="1">
            <a:off x="3448290" y="1483085"/>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900574F-90DF-6BAD-7D72-65C1910DEBB2}"/>
              </a:ext>
            </a:extLst>
          </p:cNvPr>
          <p:cNvCxnSpPr>
            <a:cxnSpLocks/>
          </p:cNvCxnSpPr>
          <p:nvPr/>
        </p:nvCxnSpPr>
        <p:spPr>
          <a:xfrm flipV="1">
            <a:off x="4158683" y="2199258"/>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6CD465D-CBDF-024F-C381-A720BE73F1BC}"/>
              </a:ext>
            </a:extLst>
          </p:cNvPr>
          <p:cNvCxnSpPr>
            <a:cxnSpLocks/>
          </p:cNvCxnSpPr>
          <p:nvPr/>
        </p:nvCxnSpPr>
        <p:spPr>
          <a:xfrm flipV="1">
            <a:off x="4866670" y="2915431"/>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A3A18558-2690-884A-3199-47858BFDDAFF}"/>
              </a:ext>
            </a:extLst>
          </p:cNvPr>
          <p:cNvSpPr txBox="1"/>
          <p:nvPr/>
        </p:nvSpPr>
        <p:spPr>
          <a:xfrm>
            <a:off x="3448290" y="117773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158683" y="186485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866670" y="2581026"/>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cxnSp>
        <p:nvCxnSpPr>
          <p:cNvPr id="73" name="Straight Connector 72">
            <a:extLst>
              <a:ext uri="{FF2B5EF4-FFF2-40B4-BE49-F238E27FC236}">
                <a16:creationId xmlns:a16="http://schemas.microsoft.com/office/drawing/2014/main" id="{67210A83-5CAB-F204-B685-59396D886903}"/>
              </a:ext>
            </a:extLst>
          </p:cNvPr>
          <p:cNvCxnSpPr/>
          <p:nvPr/>
        </p:nvCxnSpPr>
        <p:spPr>
          <a:xfrm>
            <a:off x="2194853" y="879676"/>
            <a:ext cx="2314937" cy="2314937"/>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DE50885-DD1B-5B5A-F5D4-9C98A1ADFA65}"/>
              </a:ext>
            </a:extLst>
          </p:cNvPr>
          <p:cNvCxnSpPr>
            <a:cxnSpLocks/>
          </p:cNvCxnSpPr>
          <p:nvPr/>
        </p:nvCxnSpPr>
        <p:spPr>
          <a:xfrm flipV="1">
            <a:off x="163499" y="1481551"/>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CC3C1AB-16B8-86E1-6417-DEB2E6C0B0FC}"/>
              </a:ext>
            </a:extLst>
          </p:cNvPr>
          <p:cNvCxnSpPr>
            <a:cxnSpLocks/>
          </p:cNvCxnSpPr>
          <p:nvPr/>
        </p:nvCxnSpPr>
        <p:spPr>
          <a:xfrm flipV="1">
            <a:off x="873892" y="2197724"/>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BD8DDCA-BD51-7901-D771-619EEFB602D0}"/>
              </a:ext>
            </a:extLst>
          </p:cNvPr>
          <p:cNvCxnSpPr>
            <a:cxnSpLocks/>
          </p:cNvCxnSpPr>
          <p:nvPr/>
        </p:nvCxnSpPr>
        <p:spPr>
          <a:xfrm flipV="1">
            <a:off x="1581879" y="2913897"/>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728273" y="3662164"/>
            <a:ext cx="2314937" cy="2314937"/>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696919" y="5360651"/>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7407312" y="4644478"/>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8115299" y="3928305"/>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696919" y="543435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407312" y="474723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8115299" y="4031064"/>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73855" y="3660630"/>
            <a:ext cx="2314937" cy="2314937"/>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76640E-92B7-4131-92A7-ECF2EEBA2996}"/>
              </a:ext>
            </a:extLst>
          </p:cNvPr>
          <p:cNvCxnSpPr>
            <a:cxnSpLocks/>
          </p:cNvCxnSpPr>
          <p:nvPr/>
        </p:nvCxnSpPr>
        <p:spPr>
          <a:xfrm>
            <a:off x="3442501" y="5359117"/>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D77C040-F11C-EF79-8763-B6ED19807737}"/>
              </a:ext>
            </a:extLst>
          </p:cNvPr>
          <p:cNvCxnSpPr>
            <a:cxnSpLocks/>
          </p:cNvCxnSpPr>
          <p:nvPr/>
        </p:nvCxnSpPr>
        <p:spPr>
          <a:xfrm>
            <a:off x="4152894" y="4642944"/>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25F86F-B4DF-DCF9-629D-942941B27D40}"/>
              </a:ext>
            </a:extLst>
          </p:cNvPr>
          <p:cNvCxnSpPr>
            <a:cxnSpLocks/>
          </p:cNvCxnSpPr>
          <p:nvPr/>
        </p:nvCxnSpPr>
        <p:spPr>
          <a:xfrm>
            <a:off x="4860881" y="3926771"/>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442501" y="543282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152894" y="4745703"/>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860881" y="4029530"/>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88643CE-90A7-E556-B6FC-0FF5CCBE6246}"/>
              </a:ext>
            </a:extLst>
          </p:cNvPr>
          <p:cNvCxnSpPr>
            <a:cxnSpLocks/>
          </p:cNvCxnSpPr>
          <p:nvPr/>
        </p:nvCxnSpPr>
        <p:spPr>
          <a:xfrm>
            <a:off x="157710" y="5360651"/>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5DBBAB4-317C-0FAC-0A33-56F52F6CCC57}"/>
              </a:ext>
            </a:extLst>
          </p:cNvPr>
          <p:cNvCxnSpPr>
            <a:cxnSpLocks/>
          </p:cNvCxnSpPr>
          <p:nvPr/>
        </p:nvCxnSpPr>
        <p:spPr>
          <a:xfrm>
            <a:off x="868103" y="4644478"/>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8D65641-0E84-E5CC-E2A1-D86167176838}"/>
              </a:ext>
            </a:extLst>
          </p:cNvPr>
          <p:cNvCxnSpPr>
            <a:cxnSpLocks/>
          </p:cNvCxnSpPr>
          <p:nvPr/>
        </p:nvCxnSpPr>
        <p:spPr>
          <a:xfrm>
            <a:off x="1576090" y="3928305"/>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064"/>
            <a:ext cx="2278026" cy="246221"/>
          </a:xfrm>
          <a:prstGeom prst="rect">
            <a:avLst/>
          </a:prstGeom>
          <a:noFill/>
        </p:spPr>
        <p:txBody>
          <a:bodyPr wrap="square" lIns="0" tIns="0" rIns="91440" bIns="0" rtlCol="0">
            <a:spAutoFit/>
          </a:bodyPr>
          <a:lstStyle/>
          <a:p>
            <a:pPr algn="r" rtl="0"/>
            <a:r>
              <a:rPr lang="ja-JP" sz="1600">
                <a:latin typeface="Century Gothic" panose="020B0502020202020204" pitchFamily="34" charset="0"/>
                <a:ea typeface="MS PGothic" panose="020B0600070205080204" pitchFamily="34" charset="-128"/>
              </a:rPr>
              <a:t>文字列</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048420841"/>
              </p:ext>
            </p:extLst>
          </p:nvPr>
        </p:nvGraphicFramePr>
        <p:xfrm>
          <a:off x="787790" y="1050352"/>
          <a:ext cx="10433585" cy="2468352"/>
        </p:xfrm>
        <a:graphic>
          <a:graphicData uri="http://schemas.openxmlformats.org/drawingml/2006/table">
            <a:tbl>
              <a:tblPr firstRow="1" firstCol="1" bandRow="1">
                <a:tableStyleId>{5C22544A-7EE6-4342-B048-85BDC9FD1C3A}</a:tableStyleId>
              </a:tblPr>
              <a:tblGrid>
                <a:gridCol w="10433585">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これらの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12436</TotalTime>
  <Words>317</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175</cp:revision>
  <cp:lastPrinted>2024-02-20T23:48:17Z</cp:lastPrinted>
  <dcterms:created xsi:type="dcterms:W3CDTF">2021-07-07T23:54:57Z</dcterms:created>
  <dcterms:modified xsi:type="dcterms:W3CDTF">2024-10-25T13:08:12Z</dcterms:modified>
</cp:coreProperties>
</file>