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61B1AD"/>
    <a:srgbClr val="CBE5E9"/>
    <a:srgbClr val="118079"/>
    <a:srgbClr val="C98107"/>
    <a:srgbClr val="817B56"/>
    <a:srgbClr val="56935D"/>
    <a:srgbClr val="416E46"/>
    <a:srgbClr val="C93A0B"/>
    <a:srgbClr val="8F5C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jp.smartsheet.com/try-it?trp=7818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ja-JP" sz="3200" b="1">
                <a:solidFill>
                  <a:schemeClr val="tx1">
                    <a:lumMod val="65000"/>
                    <a:lumOff val="35000"/>
                  </a:schemeClr>
                </a:solidFill>
                <a:latin typeface="Century Gothic" panose="020B0502020202020204" pitchFamily="34" charset="0"/>
                <a:ea typeface="MS PGothic" panose="020B0600070205080204" pitchFamily="34" charset="-128"/>
              </a:rPr>
              <a:t>PowerPoint 形式の矢印フィッシュボーン図テンプレート</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455515"/>
          </a:xfrm>
          <a:prstGeom prst="rect">
            <a:avLst/>
          </a:prstGeom>
          <a:noFill/>
        </p:spPr>
        <p:txBody>
          <a:bodyPr wrap="square" rtlCol="0">
            <a:spAutoFit/>
          </a:bodyPr>
          <a:lstStyle/>
          <a:p>
            <a:pPr algn="l" rtl="0">
              <a:lnSpc>
                <a:spcPct val="150000"/>
              </a:lnSpc>
              <a:spcBef>
                <a:spcPts val="0"/>
              </a:spcBef>
              <a:spcAft>
                <a:spcPts val="0"/>
              </a:spcAft>
            </a:pPr>
            <a:r>
              <a:rPr lang="ja-JP" sz="1300" b="1" i="0" u="none" strike="noStrike" dirty="0">
                <a:solidFill>
                  <a:srgbClr val="000000"/>
                </a:solidFill>
                <a:effectLst/>
                <a:latin typeface="Century Gothic" panose="020B0502020202020204" pitchFamily="34" charset="0"/>
                <a:ea typeface="MS PGothic" panose="020B0600070205080204" pitchFamily="34" charset="-128"/>
              </a:rPr>
              <a:t>このテンプレートを使用するタイミング: </a:t>
            </a:r>
            <a:r>
              <a:rPr lang="ja-JP" sz="1300" i="0" u="none" strike="noStrike" dirty="0">
                <a:solidFill>
                  <a:srgbClr val="000000"/>
                </a:solidFill>
                <a:effectLst/>
                <a:latin typeface="Century Gothic" panose="020B0502020202020204" pitchFamily="34" charset="0"/>
                <a:ea typeface="MS PGothic" panose="020B0600070205080204" pitchFamily="34" charset="-128"/>
              </a:rPr>
              <a:t>プロジェクト マネージャーとチーム リーダーは、ブレインストーミング セッション中にこちらのフィッシュボーン図テンプレートを使用して、問題の潜在的な原因を特定できます。このテンプレートは、問題に寄与している要因を分類するチームのための、視覚的な補助ツールとなります。また、コンサルタントが組織の診断やプロセスの改善を行う際にも役立ちます。</a:t>
            </a:r>
          </a:p>
          <a:p>
            <a:pPr algn="l" rtl="0">
              <a:spcBef>
                <a:spcPts val="0"/>
              </a:spcBef>
              <a:spcAft>
                <a:spcPts val="0"/>
              </a:spcAft>
            </a:pPr>
            <a:r>
              <a:rPr lang="ja-JP" sz="1300" i="0" u="none" strike="noStrike" dirty="0">
                <a:solidFill>
                  <a:srgbClr val="000000"/>
                </a:solidFill>
                <a:effectLst/>
                <a:latin typeface="Century Gothic" panose="020B0502020202020204" pitchFamily="34" charset="0"/>
                <a:ea typeface="MS PGothic" panose="020B0600070205080204" pitchFamily="34" charset="-128"/>
              </a:rPr>
              <a:t>  </a:t>
            </a:r>
          </a:p>
          <a:p>
            <a:pPr algn="l" rtl="0">
              <a:lnSpc>
                <a:spcPct val="150000"/>
              </a:lnSpc>
              <a:spcBef>
                <a:spcPts val="0"/>
              </a:spcBef>
              <a:spcAft>
                <a:spcPts val="0"/>
              </a:spcAft>
            </a:pPr>
            <a:r>
              <a:rPr lang="ja-JP" sz="1300" b="1" i="0" u="none" strike="noStrike" dirty="0">
                <a:solidFill>
                  <a:srgbClr val="000000"/>
                </a:solidFill>
                <a:effectLst/>
                <a:latin typeface="Century Gothic" panose="020B0502020202020204" pitchFamily="34" charset="0"/>
                <a:ea typeface="MS PGothic" panose="020B0600070205080204" pitchFamily="34" charset="-128"/>
              </a:rPr>
              <a:t>テンプレートの注目の機能: </a:t>
            </a:r>
            <a:r>
              <a:rPr lang="ja-JP" sz="1300" i="0" u="none" strike="noStrike" dirty="0">
                <a:solidFill>
                  <a:srgbClr val="000000"/>
                </a:solidFill>
                <a:effectLst/>
                <a:latin typeface="Century Gothic" panose="020B0502020202020204" pitchFamily="34" charset="0"/>
                <a:ea typeface="MS PGothic" panose="020B0600070205080204" pitchFamily="34" charset="-128"/>
              </a:rPr>
              <a:t>このテンプレートは、視覚的構成によって主要な問題の記述や目標に注意を向ける、ダイナミックな矢印形のデザインが特徴です。詳細な説明を記入する複数のテキスト ボックスがあります。また、色分けされたセクションによって簡単にカテゴリを区別できるため、チームは直感的に議論を追い、それに参加することができます。</a:t>
            </a:r>
          </a:p>
          <a:p>
            <a:pPr algn="l" rtl="0">
              <a:lnSpc>
                <a:spcPct val="150000"/>
              </a:lnSpc>
              <a:spcBef>
                <a:spcPts val="0"/>
              </a:spcBef>
              <a:spcAft>
                <a:spcPts val="0"/>
              </a:spcAft>
            </a:pPr>
            <a:endParaRPr lang="en-US" sz="1300" dirty="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88835" y="1585140"/>
            <a:ext cx="6820954" cy="3836786"/>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47CA1702-62BE-9F24-28B4-0909108803B8}"/>
              </a:ext>
            </a:extLst>
          </p:cNvPr>
          <p:cNvPicPr>
            <a:picLocks noChangeAspect="1"/>
          </p:cNvPicPr>
          <p:nvPr/>
        </p:nvPicPr>
        <p:blipFill>
          <a:blip r:embed="rId5"/>
          <a:srcRect/>
          <a:stretch/>
        </p:blipFill>
        <p:spPr>
          <a:xfrm>
            <a:off x="8642268"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rgbClr val="CBE5E9"/>
            </a:gs>
          </a:gsLst>
          <a:lin ang="3600000" scaled="0"/>
        </a:gradFill>
        <a:effectLst/>
      </p:bgPr>
    </p:bg>
    <p:spTree>
      <p:nvGrpSpPr>
        <p:cNvPr id="1" name=""/>
        <p:cNvGrpSpPr/>
        <p:nvPr/>
      </p:nvGrpSpPr>
      <p:grpSpPr>
        <a:xfrm>
          <a:off x="0" y="0"/>
          <a:ext cx="0" cy="0"/>
          <a:chOff x="0" y="0"/>
          <a:chExt cx="0" cy="0"/>
        </a:xfrm>
      </p:grpSpPr>
      <p:sp>
        <p:nvSpPr>
          <p:cNvPr id="45" name="Snip Single Corner Rectangle 44">
            <a:extLst>
              <a:ext uri="{FF2B5EF4-FFF2-40B4-BE49-F238E27FC236}">
                <a16:creationId xmlns:a16="http://schemas.microsoft.com/office/drawing/2014/main" id="{51F1A4AE-7731-B4D5-4E6B-E970799ED27C}"/>
              </a:ext>
            </a:extLst>
          </p:cNvPr>
          <p:cNvSpPr/>
          <p:nvPr/>
        </p:nvSpPr>
        <p:spPr>
          <a:xfrm>
            <a:off x="6670880" y="370390"/>
            <a:ext cx="2963119" cy="509286"/>
          </a:xfrm>
          <a:prstGeom prst="snip1Rect">
            <a:avLst>
              <a:gd name="adj" fmla="val 50000"/>
            </a:avLst>
          </a:prstGeom>
          <a:solidFill>
            <a:srgbClr val="3A8F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60" name="Right Triangle 59">
            <a:extLst>
              <a:ext uri="{FF2B5EF4-FFF2-40B4-BE49-F238E27FC236}">
                <a16:creationId xmlns:a16="http://schemas.microsoft.com/office/drawing/2014/main" id="{8E6D2B3C-20AB-14AD-83E4-E342C51ECEED}"/>
              </a:ext>
            </a:extLst>
          </p:cNvPr>
          <p:cNvSpPr/>
          <p:nvPr/>
        </p:nvSpPr>
        <p:spPr>
          <a:xfrm>
            <a:off x="6670878" y="370390"/>
            <a:ext cx="509286" cy="509285"/>
          </a:xfrm>
          <a:prstGeom prst="rtTriangle">
            <a:avLst/>
          </a:prstGeom>
          <a:solidFill>
            <a:srgbClr val="255C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42" name="Snip Single Corner Rectangle 41">
            <a:extLst>
              <a:ext uri="{FF2B5EF4-FFF2-40B4-BE49-F238E27FC236}">
                <a16:creationId xmlns:a16="http://schemas.microsoft.com/office/drawing/2014/main" id="{6F10979A-941C-9B54-650F-BB83575B7D57}"/>
              </a:ext>
            </a:extLst>
          </p:cNvPr>
          <p:cNvSpPr/>
          <p:nvPr/>
        </p:nvSpPr>
        <p:spPr>
          <a:xfrm>
            <a:off x="3416462" y="370390"/>
            <a:ext cx="2963119" cy="509286"/>
          </a:xfrm>
          <a:prstGeom prst="snip1Rect">
            <a:avLst>
              <a:gd name="adj" fmla="val 5000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6" name="Right Arrow 5">
            <a:extLst>
              <a:ext uri="{FF2B5EF4-FFF2-40B4-BE49-F238E27FC236}">
                <a16:creationId xmlns:a16="http://schemas.microsoft.com/office/drawing/2014/main" id="{7B6859D5-09CB-6BBA-3ABC-C3F978496DEF}"/>
              </a:ext>
            </a:extLst>
          </p:cNvPr>
          <p:cNvSpPr/>
          <p:nvPr/>
        </p:nvSpPr>
        <p:spPr>
          <a:xfrm>
            <a:off x="0" y="2466854"/>
            <a:ext cx="12060819" cy="1924291"/>
          </a:xfrm>
          <a:prstGeom prst="rightArrow">
            <a:avLst>
              <a:gd name="adj1" fmla="val 24688"/>
              <a:gd name="adj2" fmla="val 51774"/>
            </a:avLst>
          </a:prstGeom>
          <a:gradFill>
            <a:gsLst>
              <a:gs pos="35000">
                <a:srgbClr val="61B1AD"/>
              </a:gs>
              <a:gs pos="0">
                <a:srgbClr val="CBE5E9"/>
              </a:gs>
              <a:gs pos="89000">
                <a:srgbClr val="118079"/>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18" name="TextBox 17">
            <a:extLst>
              <a:ext uri="{FF2B5EF4-FFF2-40B4-BE49-F238E27FC236}">
                <a16:creationId xmlns:a16="http://schemas.microsoft.com/office/drawing/2014/main" id="{0FFFD815-5B22-DFB9-CCA0-66851BE79852}"/>
              </a:ext>
            </a:extLst>
          </p:cNvPr>
          <p:cNvSpPr txBox="1"/>
          <p:nvPr/>
        </p:nvSpPr>
        <p:spPr>
          <a:xfrm>
            <a:off x="1" y="3217764"/>
            <a:ext cx="11053822" cy="430887"/>
          </a:xfrm>
          <a:prstGeom prst="rect">
            <a:avLst/>
          </a:prstGeom>
          <a:noFill/>
        </p:spPr>
        <p:txBody>
          <a:bodyPr wrap="square" lIns="0" tIns="0" rIns="0" bIns="0" rtlCol="0">
            <a:spAutoFit/>
          </a:bodyPr>
          <a:lstStyle/>
          <a:p>
            <a:pPr algn="r" rtl="0"/>
            <a:r>
              <a:rPr lang="ja-JP" sz="2800">
                <a:solidFill>
                  <a:schemeClr val="bg1"/>
                </a:solidFill>
                <a:latin typeface="Century Gothic" panose="020B0502020202020204" pitchFamily="34" charset="0"/>
                <a:ea typeface="MS PGothic" panose="020B0600070205080204" pitchFamily="34" charset="-128"/>
              </a:rPr>
              <a:t>文字列</a:t>
            </a:r>
          </a:p>
        </p:txBody>
      </p:sp>
      <p:sp>
        <p:nvSpPr>
          <p:cNvPr id="32" name="Half Frame 31">
            <a:extLst>
              <a:ext uri="{FF2B5EF4-FFF2-40B4-BE49-F238E27FC236}">
                <a16:creationId xmlns:a16="http://schemas.microsoft.com/office/drawing/2014/main" id="{FBB3DFCE-F835-F324-8607-659A9804408E}"/>
              </a:ext>
            </a:extLst>
          </p:cNvPr>
          <p:cNvSpPr/>
          <p:nvPr/>
        </p:nvSpPr>
        <p:spPr>
          <a:xfrm rot="8100000">
            <a:off x="10597978" y="2880819"/>
            <a:ext cx="1096362" cy="1096360"/>
          </a:xfrm>
          <a:prstGeom prst="halfFrame">
            <a:avLst/>
          </a:prstGeom>
          <a:gradFill>
            <a:gsLst>
              <a:gs pos="19000">
                <a:srgbClr val="61B1AD"/>
              </a:gs>
              <a:gs pos="73000">
                <a:srgbClr val="118079"/>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34" name="Snip Single Corner Rectangle 33">
            <a:extLst>
              <a:ext uri="{FF2B5EF4-FFF2-40B4-BE49-F238E27FC236}">
                <a16:creationId xmlns:a16="http://schemas.microsoft.com/office/drawing/2014/main" id="{62DB82EC-ED07-32E9-768D-4ADA67D46C20}"/>
              </a:ext>
            </a:extLst>
          </p:cNvPr>
          <p:cNvSpPr/>
          <p:nvPr/>
        </p:nvSpPr>
        <p:spPr>
          <a:xfrm>
            <a:off x="162046" y="370390"/>
            <a:ext cx="2963119" cy="509286"/>
          </a:xfrm>
          <a:prstGeom prst="snip1Rect">
            <a:avLst>
              <a:gd name="adj" fmla="val 50000"/>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8" name="Snip Single Corner Rectangle 37">
            <a:extLst>
              <a:ext uri="{FF2B5EF4-FFF2-40B4-BE49-F238E27FC236}">
                <a16:creationId xmlns:a16="http://schemas.microsoft.com/office/drawing/2014/main" id="{1B559353-1AEE-4A06-D3F2-38D4986FC1EA}"/>
              </a:ext>
            </a:extLst>
          </p:cNvPr>
          <p:cNvSpPr/>
          <p:nvPr/>
        </p:nvSpPr>
        <p:spPr>
          <a:xfrm flipV="1">
            <a:off x="162045" y="5978324"/>
            <a:ext cx="2963119" cy="509286"/>
          </a:xfrm>
          <a:prstGeom prst="snip1Rect">
            <a:avLst>
              <a:gd name="adj" fmla="val 50000"/>
            </a:avLst>
          </a:prstGeom>
          <a:solidFill>
            <a:srgbClr val="C981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9" name="Snip Single Corner Rectangle 38">
            <a:extLst>
              <a:ext uri="{FF2B5EF4-FFF2-40B4-BE49-F238E27FC236}">
                <a16:creationId xmlns:a16="http://schemas.microsoft.com/office/drawing/2014/main" id="{6FA3427B-E334-30AF-C6F7-841836E05147}"/>
              </a:ext>
            </a:extLst>
          </p:cNvPr>
          <p:cNvSpPr/>
          <p:nvPr/>
        </p:nvSpPr>
        <p:spPr>
          <a:xfrm flipV="1">
            <a:off x="3416462" y="5978324"/>
            <a:ext cx="2963119" cy="509286"/>
          </a:xfrm>
          <a:prstGeom prst="snip1Rect">
            <a:avLst>
              <a:gd name="adj" fmla="val 50000"/>
            </a:avLst>
          </a:prstGeom>
          <a:solidFill>
            <a:srgbClr val="817B5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40" name="Snip Single Corner Rectangle 39">
            <a:extLst>
              <a:ext uri="{FF2B5EF4-FFF2-40B4-BE49-F238E27FC236}">
                <a16:creationId xmlns:a16="http://schemas.microsoft.com/office/drawing/2014/main" id="{F32B9A55-2FBC-D031-DA6A-8485F0201CD5}"/>
              </a:ext>
            </a:extLst>
          </p:cNvPr>
          <p:cNvSpPr/>
          <p:nvPr/>
        </p:nvSpPr>
        <p:spPr>
          <a:xfrm flipV="1">
            <a:off x="6670878" y="5978324"/>
            <a:ext cx="2963119" cy="509286"/>
          </a:xfrm>
          <a:prstGeom prst="snip1Rect">
            <a:avLst>
              <a:gd name="adj" fmla="val 50000"/>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cxnSp>
        <p:nvCxnSpPr>
          <p:cNvPr id="49" name="Straight Connector 48">
            <a:extLst>
              <a:ext uri="{FF2B5EF4-FFF2-40B4-BE49-F238E27FC236}">
                <a16:creationId xmlns:a16="http://schemas.microsoft.com/office/drawing/2014/main" id="{E35E6780-DCEC-6B7B-775E-DF939074BB19}"/>
              </a:ext>
            </a:extLst>
          </p:cNvPr>
          <p:cNvCxnSpPr/>
          <p:nvPr/>
        </p:nvCxnSpPr>
        <p:spPr>
          <a:xfrm>
            <a:off x="8734062" y="879676"/>
            <a:ext cx="2314937" cy="2314937"/>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12EC001-00BB-D1AB-AA25-48C3CD4C805F}"/>
              </a:ext>
            </a:extLst>
          </p:cNvPr>
          <p:cNvCxnSpPr>
            <a:cxnSpLocks/>
          </p:cNvCxnSpPr>
          <p:nvPr/>
        </p:nvCxnSpPr>
        <p:spPr>
          <a:xfrm flipV="1">
            <a:off x="6702708" y="1481551"/>
            <a:ext cx="2641921" cy="1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12CC18F-D40C-8E02-C078-DFE4E9932476}"/>
              </a:ext>
            </a:extLst>
          </p:cNvPr>
          <p:cNvCxnSpPr>
            <a:cxnSpLocks/>
          </p:cNvCxnSpPr>
          <p:nvPr/>
        </p:nvCxnSpPr>
        <p:spPr>
          <a:xfrm flipV="1">
            <a:off x="7413101" y="2197724"/>
            <a:ext cx="2641921" cy="14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EFE71A5-5B64-A318-6BB8-AE90A2AB6693}"/>
              </a:ext>
            </a:extLst>
          </p:cNvPr>
          <p:cNvCxnSpPr>
            <a:cxnSpLocks/>
          </p:cNvCxnSpPr>
          <p:nvPr/>
        </p:nvCxnSpPr>
        <p:spPr>
          <a:xfrm flipV="1">
            <a:off x="8121088" y="2913897"/>
            <a:ext cx="2641921" cy="14575"/>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C7BD71A-2412-3957-C52F-4260353E64C3}"/>
              </a:ext>
            </a:extLst>
          </p:cNvPr>
          <p:cNvSpPr txBox="1"/>
          <p:nvPr/>
        </p:nvSpPr>
        <p:spPr>
          <a:xfrm>
            <a:off x="6702708" y="1176199"/>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413101" y="1863319"/>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58" name="TextBox 57">
            <a:extLst>
              <a:ext uri="{FF2B5EF4-FFF2-40B4-BE49-F238E27FC236}">
                <a16:creationId xmlns:a16="http://schemas.microsoft.com/office/drawing/2014/main" id="{D0DAB3E5-7504-9A6D-4E14-3607870C11EB}"/>
              </a:ext>
            </a:extLst>
          </p:cNvPr>
          <p:cNvSpPr txBox="1"/>
          <p:nvPr/>
        </p:nvSpPr>
        <p:spPr>
          <a:xfrm>
            <a:off x="8121088" y="2579492"/>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61" name="Right Triangle 60">
            <a:extLst>
              <a:ext uri="{FF2B5EF4-FFF2-40B4-BE49-F238E27FC236}">
                <a16:creationId xmlns:a16="http://schemas.microsoft.com/office/drawing/2014/main" id="{8B7ED5B3-7E57-3236-71CE-0F0952EE3585}"/>
              </a:ext>
            </a:extLst>
          </p:cNvPr>
          <p:cNvSpPr/>
          <p:nvPr/>
        </p:nvSpPr>
        <p:spPr>
          <a:xfrm>
            <a:off x="3416460" y="369168"/>
            <a:ext cx="509286" cy="509285"/>
          </a:xfrm>
          <a:prstGeom prst="rtTriangle">
            <a:avLst/>
          </a:prstGeom>
          <a:solidFill>
            <a:schemeClr val="bg2">
              <a:lumMod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62" name="Right Triangle 61">
            <a:extLst>
              <a:ext uri="{FF2B5EF4-FFF2-40B4-BE49-F238E27FC236}">
                <a16:creationId xmlns:a16="http://schemas.microsoft.com/office/drawing/2014/main" id="{00CFA292-B088-E040-EF7B-D372B53C3F2A}"/>
              </a:ext>
            </a:extLst>
          </p:cNvPr>
          <p:cNvSpPr/>
          <p:nvPr/>
        </p:nvSpPr>
        <p:spPr>
          <a:xfrm>
            <a:off x="162044" y="369168"/>
            <a:ext cx="509286" cy="509285"/>
          </a:xfrm>
          <a:prstGeom prst="rtTriangle">
            <a:avLst/>
          </a:prstGeom>
          <a:solidFill>
            <a:srgbClr val="83250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7" name="TextBox 36">
            <a:extLst>
              <a:ext uri="{FF2B5EF4-FFF2-40B4-BE49-F238E27FC236}">
                <a16:creationId xmlns:a16="http://schemas.microsoft.com/office/drawing/2014/main" id="{8B67434E-2833-5FC7-9A7C-6D46C02CC30C}"/>
              </a:ext>
            </a:extLst>
          </p:cNvPr>
          <p:cNvSpPr txBox="1"/>
          <p:nvPr/>
        </p:nvSpPr>
        <p:spPr>
          <a:xfrm>
            <a:off x="162045" y="455756"/>
            <a:ext cx="2696901" cy="338554"/>
          </a:xfrm>
          <a:prstGeom prst="rect">
            <a:avLst/>
          </a:prstGeom>
          <a:noFill/>
        </p:spPr>
        <p:txBody>
          <a:bodyPr wrap="square" lIns="0" tIns="0" rIns="0" bIns="0" rtlCol="0">
            <a:spAutoFit/>
          </a:bodyPr>
          <a:lstStyle/>
          <a:p>
            <a:pPr algn="r" rtl="0"/>
            <a:r>
              <a:rPr lang="ja-JP" sz="2200">
                <a:solidFill>
                  <a:schemeClr val="bg1"/>
                </a:solidFill>
                <a:latin typeface="Century Gothic" panose="020B0502020202020204" pitchFamily="34" charset="0"/>
                <a:ea typeface="MS PGothic" panose="020B0600070205080204" pitchFamily="34" charset="-128"/>
              </a:rPr>
              <a:t>文字列</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16461" y="455756"/>
            <a:ext cx="2696901" cy="338554"/>
          </a:xfrm>
          <a:prstGeom prst="rect">
            <a:avLst/>
          </a:prstGeom>
          <a:noFill/>
        </p:spPr>
        <p:txBody>
          <a:bodyPr wrap="square" lIns="0" tIns="0" rIns="0" bIns="0" rtlCol="0">
            <a:spAutoFit/>
          </a:bodyPr>
          <a:lstStyle/>
          <a:p>
            <a:pPr algn="r" rtl="0"/>
            <a:r>
              <a:rPr lang="ja-JP" sz="2200">
                <a:solidFill>
                  <a:schemeClr val="bg1"/>
                </a:solidFill>
                <a:latin typeface="Century Gothic" panose="020B0502020202020204" pitchFamily="34" charset="0"/>
                <a:ea typeface="MS PGothic" panose="020B0600070205080204" pitchFamily="34" charset="-128"/>
              </a:rPr>
              <a:t>文字列</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70879" y="455756"/>
            <a:ext cx="2696901" cy="338554"/>
          </a:xfrm>
          <a:prstGeom prst="rect">
            <a:avLst/>
          </a:prstGeom>
          <a:noFill/>
        </p:spPr>
        <p:txBody>
          <a:bodyPr wrap="square" lIns="0" tIns="0" rIns="0" bIns="0" rtlCol="0">
            <a:spAutoFit/>
          </a:bodyPr>
          <a:lstStyle/>
          <a:p>
            <a:pPr algn="r" rtl="0"/>
            <a:r>
              <a:rPr lang="ja-JP" sz="2200">
                <a:solidFill>
                  <a:schemeClr val="bg1"/>
                </a:solidFill>
                <a:latin typeface="Century Gothic" panose="020B0502020202020204" pitchFamily="34" charset="0"/>
                <a:ea typeface="MS PGothic" panose="020B0600070205080204" pitchFamily="34" charset="-128"/>
              </a:rPr>
              <a:t>文字列</a:t>
            </a:r>
          </a:p>
        </p:txBody>
      </p:sp>
      <p:sp>
        <p:nvSpPr>
          <p:cNvPr id="63" name="Right Triangle 62">
            <a:extLst>
              <a:ext uri="{FF2B5EF4-FFF2-40B4-BE49-F238E27FC236}">
                <a16:creationId xmlns:a16="http://schemas.microsoft.com/office/drawing/2014/main" id="{F4DC6787-3067-75D4-9413-4A70462650FB}"/>
              </a:ext>
            </a:extLst>
          </p:cNvPr>
          <p:cNvSpPr/>
          <p:nvPr/>
        </p:nvSpPr>
        <p:spPr>
          <a:xfrm rot="5400000">
            <a:off x="6670878" y="5978323"/>
            <a:ext cx="509286" cy="509285"/>
          </a:xfrm>
          <a:prstGeom prst="rtTriangle">
            <a:avLst/>
          </a:prstGeom>
          <a:solidFill>
            <a:srgbClr val="416E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64" name="Right Triangle 63">
            <a:extLst>
              <a:ext uri="{FF2B5EF4-FFF2-40B4-BE49-F238E27FC236}">
                <a16:creationId xmlns:a16="http://schemas.microsoft.com/office/drawing/2014/main" id="{FC3B50E6-5004-5AD7-C838-2F7DEF58BB5B}"/>
              </a:ext>
            </a:extLst>
          </p:cNvPr>
          <p:cNvSpPr/>
          <p:nvPr/>
        </p:nvSpPr>
        <p:spPr>
          <a:xfrm rot="5400000">
            <a:off x="3416460" y="5977101"/>
            <a:ext cx="509286" cy="509285"/>
          </a:xfrm>
          <a:prstGeom prst="rtTriangle">
            <a:avLst/>
          </a:prstGeom>
          <a:solidFill>
            <a:srgbClr val="5A56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65" name="Right Triangle 64">
            <a:extLst>
              <a:ext uri="{FF2B5EF4-FFF2-40B4-BE49-F238E27FC236}">
                <a16:creationId xmlns:a16="http://schemas.microsoft.com/office/drawing/2014/main" id="{000D07F1-BB38-79BE-CEB2-0E1639D58D41}"/>
              </a:ext>
            </a:extLst>
          </p:cNvPr>
          <p:cNvSpPr/>
          <p:nvPr/>
        </p:nvSpPr>
        <p:spPr>
          <a:xfrm rot="5400000">
            <a:off x="162044" y="5977101"/>
            <a:ext cx="509286" cy="509285"/>
          </a:xfrm>
          <a:prstGeom prst="rtTriangle">
            <a:avLst/>
          </a:prstGeom>
          <a:solidFill>
            <a:srgbClr val="8F5C0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41" name="TextBox 40">
            <a:extLst>
              <a:ext uri="{FF2B5EF4-FFF2-40B4-BE49-F238E27FC236}">
                <a16:creationId xmlns:a16="http://schemas.microsoft.com/office/drawing/2014/main" id="{97FD14BA-8341-4F57-F499-D472EA1B0A84}"/>
              </a:ext>
            </a:extLst>
          </p:cNvPr>
          <p:cNvSpPr txBox="1"/>
          <p:nvPr/>
        </p:nvSpPr>
        <p:spPr>
          <a:xfrm>
            <a:off x="162044" y="6063690"/>
            <a:ext cx="2696901" cy="338554"/>
          </a:xfrm>
          <a:prstGeom prst="rect">
            <a:avLst/>
          </a:prstGeom>
          <a:noFill/>
        </p:spPr>
        <p:txBody>
          <a:bodyPr wrap="square" lIns="0" tIns="0" rIns="0" bIns="0" rtlCol="0">
            <a:spAutoFit/>
          </a:bodyPr>
          <a:lstStyle/>
          <a:p>
            <a:pPr algn="r" rtl="0"/>
            <a:r>
              <a:rPr lang="ja-JP" sz="2200">
                <a:solidFill>
                  <a:schemeClr val="bg1"/>
                </a:solidFill>
                <a:latin typeface="Century Gothic" panose="020B0502020202020204" pitchFamily="34" charset="0"/>
                <a:ea typeface="MS PGothic" panose="020B0600070205080204" pitchFamily="34" charset="-128"/>
              </a:rPr>
              <a:t>文字列</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16460" y="6063690"/>
            <a:ext cx="2696901" cy="338554"/>
          </a:xfrm>
          <a:prstGeom prst="rect">
            <a:avLst/>
          </a:prstGeom>
          <a:noFill/>
        </p:spPr>
        <p:txBody>
          <a:bodyPr wrap="square" lIns="0" tIns="0" rIns="0" bIns="0" rtlCol="0">
            <a:spAutoFit/>
          </a:bodyPr>
          <a:lstStyle/>
          <a:p>
            <a:pPr algn="r" rtl="0"/>
            <a:r>
              <a:rPr lang="ja-JP" sz="2200">
                <a:solidFill>
                  <a:schemeClr val="bg1"/>
                </a:solidFill>
                <a:latin typeface="Century Gothic" panose="020B0502020202020204" pitchFamily="34" charset="0"/>
                <a:ea typeface="MS PGothic" panose="020B0600070205080204" pitchFamily="34" charset="-128"/>
              </a:rPr>
              <a:t>文字列</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70878" y="6063690"/>
            <a:ext cx="2696901" cy="338554"/>
          </a:xfrm>
          <a:prstGeom prst="rect">
            <a:avLst/>
          </a:prstGeom>
          <a:noFill/>
        </p:spPr>
        <p:txBody>
          <a:bodyPr wrap="square" lIns="0" tIns="0" rIns="0" bIns="0" rtlCol="0">
            <a:spAutoFit/>
          </a:bodyPr>
          <a:lstStyle/>
          <a:p>
            <a:pPr algn="r" rtl="0"/>
            <a:r>
              <a:rPr lang="ja-JP" sz="2200">
                <a:solidFill>
                  <a:schemeClr val="bg1"/>
                </a:solidFill>
                <a:latin typeface="Century Gothic" panose="020B0502020202020204" pitchFamily="34" charset="0"/>
                <a:ea typeface="MS PGothic" panose="020B0600070205080204" pitchFamily="34" charset="-128"/>
              </a:rPr>
              <a:t>文字列</a:t>
            </a:r>
          </a:p>
        </p:txBody>
      </p:sp>
      <p:cxnSp>
        <p:nvCxnSpPr>
          <p:cNvPr id="66" name="Straight Connector 65">
            <a:extLst>
              <a:ext uri="{FF2B5EF4-FFF2-40B4-BE49-F238E27FC236}">
                <a16:creationId xmlns:a16="http://schemas.microsoft.com/office/drawing/2014/main" id="{0FB1894B-0EA3-9B20-E08D-1E513206FC98}"/>
              </a:ext>
            </a:extLst>
          </p:cNvPr>
          <p:cNvCxnSpPr/>
          <p:nvPr/>
        </p:nvCxnSpPr>
        <p:spPr>
          <a:xfrm>
            <a:off x="5479644" y="881210"/>
            <a:ext cx="2314937" cy="231493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1348EF2-D36D-095A-0021-B5C91B2B4507}"/>
              </a:ext>
            </a:extLst>
          </p:cNvPr>
          <p:cNvCxnSpPr>
            <a:cxnSpLocks/>
          </p:cNvCxnSpPr>
          <p:nvPr/>
        </p:nvCxnSpPr>
        <p:spPr>
          <a:xfrm flipV="1">
            <a:off x="3448290" y="1483085"/>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900574F-90DF-6BAD-7D72-65C1910DEBB2}"/>
              </a:ext>
            </a:extLst>
          </p:cNvPr>
          <p:cNvCxnSpPr>
            <a:cxnSpLocks/>
          </p:cNvCxnSpPr>
          <p:nvPr/>
        </p:nvCxnSpPr>
        <p:spPr>
          <a:xfrm flipV="1">
            <a:off x="4158683" y="2199258"/>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6CD465D-CBDF-024F-C381-A720BE73F1BC}"/>
              </a:ext>
            </a:extLst>
          </p:cNvPr>
          <p:cNvCxnSpPr>
            <a:cxnSpLocks/>
          </p:cNvCxnSpPr>
          <p:nvPr/>
        </p:nvCxnSpPr>
        <p:spPr>
          <a:xfrm flipV="1">
            <a:off x="4866670" y="2915431"/>
            <a:ext cx="2641921" cy="1457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A3A18558-2690-884A-3199-47858BFDDAFF}"/>
              </a:ext>
            </a:extLst>
          </p:cNvPr>
          <p:cNvSpPr txBox="1"/>
          <p:nvPr/>
        </p:nvSpPr>
        <p:spPr>
          <a:xfrm>
            <a:off x="3448290" y="1177733"/>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158683" y="1864853"/>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866670" y="2581026"/>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cxnSp>
        <p:nvCxnSpPr>
          <p:cNvPr id="73" name="Straight Connector 72">
            <a:extLst>
              <a:ext uri="{FF2B5EF4-FFF2-40B4-BE49-F238E27FC236}">
                <a16:creationId xmlns:a16="http://schemas.microsoft.com/office/drawing/2014/main" id="{67210A83-5CAB-F204-B685-59396D886903}"/>
              </a:ext>
            </a:extLst>
          </p:cNvPr>
          <p:cNvCxnSpPr/>
          <p:nvPr/>
        </p:nvCxnSpPr>
        <p:spPr>
          <a:xfrm>
            <a:off x="2194853" y="879676"/>
            <a:ext cx="2314937" cy="2314937"/>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0DE50885-DD1B-5B5A-F5D4-9C98A1ADFA65}"/>
              </a:ext>
            </a:extLst>
          </p:cNvPr>
          <p:cNvCxnSpPr>
            <a:cxnSpLocks/>
          </p:cNvCxnSpPr>
          <p:nvPr/>
        </p:nvCxnSpPr>
        <p:spPr>
          <a:xfrm flipV="1">
            <a:off x="163499" y="1481551"/>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8CC3C1AB-16B8-86E1-6417-DEB2E6C0B0FC}"/>
              </a:ext>
            </a:extLst>
          </p:cNvPr>
          <p:cNvCxnSpPr>
            <a:cxnSpLocks/>
          </p:cNvCxnSpPr>
          <p:nvPr/>
        </p:nvCxnSpPr>
        <p:spPr>
          <a:xfrm flipV="1">
            <a:off x="873892" y="2197724"/>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4BD8DDCA-BD51-7901-D771-619EEFB602D0}"/>
              </a:ext>
            </a:extLst>
          </p:cNvPr>
          <p:cNvCxnSpPr>
            <a:cxnSpLocks/>
          </p:cNvCxnSpPr>
          <p:nvPr/>
        </p:nvCxnSpPr>
        <p:spPr>
          <a:xfrm flipV="1">
            <a:off x="1581879" y="2913897"/>
            <a:ext cx="2641921" cy="14575"/>
          </a:xfrm>
          <a:prstGeom prst="line">
            <a:avLst/>
          </a:prstGeom>
          <a:ln>
            <a:solidFill>
              <a:srgbClr val="C93A0B"/>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EF35F95C-CF2B-DCD3-0808-38AA745DCE8F}"/>
              </a:ext>
            </a:extLst>
          </p:cNvPr>
          <p:cNvSpPr txBox="1"/>
          <p:nvPr/>
        </p:nvSpPr>
        <p:spPr>
          <a:xfrm>
            <a:off x="163499" y="1176199"/>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728273" y="3662164"/>
            <a:ext cx="2314937" cy="2314937"/>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6E12EC87-98D5-42FF-1855-7D2380ABE946}"/>
              </a:ext>
            </a:extLst>
          </p:cNvPr>
          <p:cNvCxnSpPr>
            <a:cxnSpLocks/>
          </p:cNvCxnSpPr>
          <p:nvPr/>
        </p:nvCxnSpPr>
        <p:spPr>
          <a:xfrm>
            <a:off x="6696919" y="5360651"/>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212710E-3545-2C01-66A5-82B6BC7831B3}"/>
              </a:ext>
            </a:extLst>
          </p:cNvPr>
          <p:cNvCxnSpPr>
            <a:cxnSpLocks/>
          </p:cNvCxnSpPr>
          <p:nvPr/>
        </p:nvCxnSpPr>
        <p:spPr>
          <a:xfrm>
            <a:off x="7407312" y="4644478"/>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AA9D3F7-FCB3-E8F9-8906-D414AD12EEA3}"/>
              </a:ext>
            </a:extLst>
          </p:cNvPr>
          <p:cNvCxnSpPr>
            <a:cxnSpLocks/>
          </p:cNvCxnSpPr>
          <p:nvPr/>
        </p:nvCxnSpPr>
        <p:spPr>
          <a:xfrm>
            <a:off x="8115299" y="3928305"/>
            <a:ext cx="2641921" cy="14575"/>
          </a:xfrm>
          <a:prstGeom prst="line">
            <a:avLst/>
          </a:prstGeom>
          <a:ln>
            <a:solidFill>
              <a:srgbClr val="56935D"/>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696919" y="5434357"/>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407312" y="4747237"/>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8115299" y="4031064"/>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473855" y="3660630"/>
            <a:ext cx="2314937" cy="2314937"/>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776640E-92B7-4131-92A7-ECF2EEBA2996}"/>
              </a:ext>
            </a:extLst>
          </p:cNvPr>
          <p:cNvCxnSpPr>
            <a:cxnSpLocks/>
          </p:cNvCxnSpPr>
          <p:nvPr/>
        </p:nvCxnSpPr>
        <p:spPr>
          <a:xfrm>
            <a:off x="3442501" y="5359117"/>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D77C040-F11C-EF79-8763-B6ED19807737}"/>
              </a:ext>
            </a:extLst>
          </p:cNvPr>
          <p:cNvCxnSpPr>
            <a:cxnSpLocks/>
          </p:cNvCxnSpPr>
          <p:nvPr/>
        </p:nvCxnSpPr>
        <p:spPr>
          <a:xfrm>
            <a:off x="4152894" y="4642944"/>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F825F86F-B4DF-DCF9-629D-942941B27D40}"/>
              </a:ext>
            </a:extLst>
          </p:cNvPr>
          <p:cNvCxnSpPr>
            <a:cxnSpLocks/>
          </p:cNvCxnSpPr>
          <p:nvPr/>
        </p:nvCxnSpPr>
        <p:spPr>
          <a:xfrm>
            <a:off x="4860881" y="3926771"/>
            <a:ext cx="2641921" cy="14575"/>
          </a:xfrm>
          <a:prstGeom prst="line">
            <a:avLst/>
          </a:prstGeom>
          <a:ln>
            <a:solidFill>
              <a:srgbClr val="817B56"/>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442501" y="5432823"/>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152894" y="4745703"/>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860881" y="4029530"/>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788643CE-90A7-E556-B6FC-0FF5CCBE6246}"/>
              </a:ext>
            </a:extLst>
          </p:cNvPr>
          <p:cNvCxnSpPr>
            <a:cxnSpLocks/>
          </p:cNvCxnSpPr>
          <p:nvPr/>
        </p:nvCxnSpPr>
        <p:spPr>
          <a:xfrm>
            <a:off x="157710" y="5360651"/>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95DBBAB4-317C-0FAC-0A33-56F52F6CCC57}"/>
              </a:ext>
            </a:extLst>
          </p:cNvPr>
          <p:cNvCxnSpPr>
            <a:cxnSpLocks/>
          </p:cNvCxnSpPr>
          <p:nvPr/>
        </p:nvCxnSpPr>
        <p:spPr>
          <a:xfrm>
            <a:off x="868103" y="4644478"/>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8D65641-0E84-E5CC-E2A1-D86167176838}"/>
              </a:ext>
            </a:extLst>
          </p:cNvPr>
          <p:cNvCxnSpPr>
            <a:cxnSpLocks/>
          </p:cNvCxnSpPr>
          <p:nvPr/>
        </p:nvCxnSpPr>
        <p:spPr>
          <a:xfrm>
            <a:off x="1576090" y="3928305"/>
            <a:ext cx="2641921" cy="14575"/>
          </a:xfrm>
          <a:prstGeom prst="line">
            <a:avLst/>
          </a:prstGeom>
          <a:ln>
            <a:solidFill>
              <a:srgbClr val="C98107"/>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4357"/>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7237"/>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31064"/>
            <a:ext cx="2278026" cy="246221"/>
          </a:xfrm>
          <a:prstGeom prst="rect">
            <a:avLst/>
          </a:prstGeom>
          <a:noFill/>
        </p:spPr>
        <p:txBody>
          <a:bodyPr wrap="square" lIns="0" tIns="0" rIns="91440" bIns="0" rtlCol="0">
            <a:spAutoFit/>
          </a:bodyPr>
          <a:lstStyle/>
          <a:p>
            <a:pPr algn="r" rtl="0"/>
            <a:r>
              <a:rPr lang="ja-JP" sz="1600">
                <a:latin typeface="Century Gothic" panose="020B0502020202020204" pitchFamily="34" charset="0"/>
                <a:ea typeface="MS PGothic" panose="020B0600070205080204" pitchFamily="34" charset="-128"/>
              </a:rPr>
              <a:t>文字列</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048420841"/>
              </p:ext>
            </p:extLst>
          </p:nvPr>
        </p:nvGraphicFramePr>
        <p:xfrm>
          <a:off x="787790" y="1050352"/>
          <a:ext cx="10433585" cy="2468352"/>
        </p:xfrm>
        <a:graphic>
          <a:graphicData uri="http://schemas.openxmlformats.org/drawingml/2006/table">
            <a:tbl>
              <a:tblPr firstRow="1" firstCol="1" bandRow="1">
                <a:tableStyleId>{5C22544A-7EE6-4342-B048-85BDC9FD1C3A}</a:tableStyleId>
              </a:tblPr>
              <a:tblGrid>
                <a:gridCol w="10433585">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これらの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12436</TotalTime>
  <Words>317</Words>
  <Application>Microsoft Office PowerPoint</Application>
  <PresentationFormat>Widescreen</PresentationFormat>
  <Paragraphs>35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175</cp:revision>
  <cp:lastPrinted>2024-02-20T23:48:17Z</cp:lastPrinted>
  <dcterms:created xsi:type="dcterms:W3CDTF">2021-07-07T23:54:57Z</dcterms:created>
  <dcterms:modified xsi:type="dcterms:W3CDTF">2024-10-25T13:08:12Z</dcterms:modified>
</cp:coreProperties>
</file>