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499A0"/>
    <a:srgbClr val="54708B"/>
    <a:srgbClr val="1E4266"/>
    <a:srgbClr val="D6F1FB"/>
    <a:srgbClr val="FFD63F"/>
    <a:srgbClr val="FFA71A"/>
    <a:srgbClr val="3A7B7E"/>
    <a:srgbClr val="50AAAD"/>
    <a:srgbClr val="9ACE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1"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8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ja-JP" sz="3200" b="1">
                <a:solidFill>
                  <a:schemeClr val="tx1">
                    <a:lumMod val="65000"/>
                    <a:lumOff val="35000"/>
                  </a:schemeClr>
                </a:solidFill>
                <a:latin typeface="Century Gothic" panose="020B0502020202020204" pitchFamily="34" charset="0"/>
                <a:ea typeface="MS PGothic" panose="020B0600070205080204" pitchFamily="34" charset="-128"/>
              </a:rPr>
              <a:t>PowerPoint 形式の 8 叉フィッシュボーン図テンプレート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3955378"/>
          </a:xfrm>
          <a:prstGeom prst="rect">
            <a:avLst/>
          </a:prstGeom>
          <a:noFill/>
        </p:spPr>
        <p:txBody>
          <a:bodyPr wrap="square" rtlCol="0">
            <a:spAutoFit/>
          </a:bodyPr>
          <a:lstStyle/>
          <a:p>
            <a:pPr algn="l" rtl="0">
              <a:lnSpc>
                <a:spcPct val="150000"/>
              </a:lnSpc>
              <a:spcBef>
                <a:spcPts val="0"/>
              </a:spcBef>
              <a:spcAft>
                <a:spcPts val="0"/>
              </a:spcAft>
            </a:pPr>
            <a:r>
              <a:rPr lang="ja-JP" sz="13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300" i="0" u="none" strike="noStrike" dirty="0">
                <a:solidFill>
                  <a:srgbClr val="000000"/>
                </a:solidFill>
                <a:effectLst/>
                <a:latin typeface="Century Gothic" panose="020B0502020202020204" pitchFamily="34" charset="0"/>
                <a:ea typeface="MS PGothic" panose="020B0600070205080204" pitchFamily="34" charset="-128"/>
              </a:rPr>
              <a:t>こちらの図は、部門横断的なチームの議論や多面的なプロジェクト評価など、複数の要因が中心的問題に寄与している包括的な問題解決セッションに最適です。このテンプレートを使用すると、組織的な変更や製品の欠陥など、複雑な問題を詳細に調査できます。</a:t>
            </a:r>
          </a:p>
          <a:p>
            <a:pPr algn="l" rtl="0">
              <a:lnSpc>
                <a:spcPct val="150000"/>
              </a:lnSpc>
              <a:spcBef>
                <a:spcPts val="0"/>
              </a:spcBef>
              <a:spcAft>
                <a:spcPts val="0"/>
              </a:spcAft>
            </a:pPr>
            <a:r>
              <a:rPr lang="ja-JP" sz="13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3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300" i="0" u="none" strike="noStrike" dirty="0">
                <a:solidFill>
                  <a:srgbClr val="000000"/>
                </a:solidFill>
                <a:effectLst/>
                <a:latin typeface="Century Gothic" panose="020B0502020202020204" pitchFamily="34" charset="0"/>
                <a:ea typeface="MS PGothic" panose="020B0600070205080204" pitchFamily="34" charset="-128"/>
              </a:rPr>
              <a:t>この図では 8 本に分かれた骨により、徹底的な根本原因分析を行えます。このテンプレートでは幅広いアイデアを扱うことができるため、潜在的な原因の見落としを防げます。セグメント化されたカラフルなレイアウトによって見やすく整理することができ、ブレインストーミングを経たアイデアを、関連するカテゴリに分類できます。</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9B8D9D93-5ADE-120B-0703-72CBC8F59387}"/>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360866"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360866"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923822" y="345354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923822" y="140699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486804" y="351186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486804" y="146531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10049760"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10049760"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78911"/>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4" name="Rounded Rectangle 33">
            <a:extLst>
              <a:ext uri="{FF2B5EF4-FFF2-40B4-BE49-F238E27FC236}">
                <a16:creationId xmlns:a16="http://schemas.microsoft.com/office/drawing/2014/main" id="{62DB82EC-ED07-32E9-768D-4ADA67D46C20}"/>
              </a:ext>
            </a:extLst>
          </p:cNvPr>
          <p:cNvSpPr/>
          <p:nvPr/>
        </p:nvSpPr>
        <p:spPr>
          <a:xfrm>
            <a:off x="352547" y="848799"/>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7" name="TextBox 36">
            <a:extLst>
              <a:ext uri="{FF2B5EF4-FFF2-40B4-BE49-F238E27FC236}">
                <a16:creationId xmlns:a16="http://schemas.microsoft.com/office/drawing/2014/main" id="{8B67434E-2833-5FC7-9A7C-6D46C02CC30C}"/>
              </a:ext>
            </a:extLst>
          </p:cNvPr>
          <p:cNvSpPr txBox="1"/>
          <p:nvPr/>
        </p:nvSpPr>
        <p:spPr>
          <a:xfrm>
            <a:off x="409572" y="1359725"/>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sp>
        <p:nvSpPr>
          <p:cNvPr id="77" name="TextBox 76">
            <a:extLst>
              <a:ext uri="{FF2B5EF4-FFF2-40B4-BE49-F238E27FC236}">
                <a16:creationId xmlns:a16="http://schemas.microsoft.com/office/drawing/2014/main" id="{EF35F95C-CF2B-DCD3-0808-38AA745DCE8F}"/>
              </a:ext>
            </a:extLst>
          </p:cNvPr>
          <p:cNvSpPr txBox="1"/>
          <p:nvPr/>
        </p:nvSpPr>
        <p:spPr>
          <a:xfrm>
            <a:off x="917599" y="2618643"/>
            <a:ext cx="1636776"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909625" y="3997803"/>
            <a:ext cx="1632067"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2547" y="4642803"/>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8" name="TextBox 17">
            <a:extLst>
              <a:ext uri="{FF2B5EF4-FFF2-40B4-BE49-F238E27FC236}">
                <a16:creationId xmlns:a16="http://schemas.microsoft.com/office/drawing/2014/main" id="{9DA6A5CD-EC77-DE89-B356-7490E0AABA43}"/>
              </a:ext>
            </a:extLst>
          </p:cNvPr>
          <p:cNvSpPr txBox="1"/>
          <p:nvPr/>
        </p:nvSpPr>
        <p:spPr>
          <a:xfrm>
            <a:off x="409572" y="5153729"/>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2915503" y="518821"/>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8" name="TextBox 57">
            <a:extLst>
              <a:ext uri="{FF2B5EF4-FFF2-40B4-BE49-F238E27FC236}">
                <a16:creationId xmlns:a16="http://schemas.microsoft.com/office/drawing/2014/main" id="{8049073E-C6CE-E547-9C49-166B4D69C933}"/>
              </a:ext>
            </a:extLst>
          </p:cNvPr>
          <p:cNvSpPr txBox="1"/>
          <p:nvPr/>
        </p:nvSpPr>
        <p:spPr>
          <a:xfrm>
            <a:off x="2972528" y="1029747"/>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sp>
        <p:nvSpPr>
          <p:cNvPr id="66" name="TextBox 65">
            <a:extLst>
              <a:ext uri="{FF2B5EF4-FFF2-40B4-BE49-F238E27FC236}">
                <a16:creationId xmlns:a16="http://schemas.microsoft.com/office/drawing/2014/main" id="{4FE84333-89D1-C908-3FA1-FCEB0A8204BC}"/>
              </a:ext>
            </a:extLst>
          </p:cNvPr>
          <p:cNvSpPr txBox="1"/>
          <p:nvPr/>
        </p:nvSpPr>
        <p:spPr>
          <a:xfrm>
            <a:off x="3299729" y="2352105"/>
            <a:ext cx="1636776"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291756" y="4211718"/>
            <a:ext cx="1632067"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2915503"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73" name="TextBox 72">
            <a:extLst>
              <a:ext uri="{FF2B5EF4-FFF2-40B4-BE49-F238E27FC236}">
                <a16:creationId xmlns:a16="http://schemas.microsoft.com/office/drawing/2014/main" id="{7A65BB52-643B-DB09-52D4-1DDA9DA01BC4}"/>
              </a:ext>
            </a:extLst>
          </p:cNvPr>
          <p:cNvSpPr txBox="1"/>
          <p:nvPr/>
        </p:nvSpPr>
        <p:spPr>
          <a:xfrm>
            <a:off x="2972528" y="5489404"/>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sp>
        <p:nvSpPr>
          <p:cNvPr id="79" name="Rounded Rectangle 78">
            <a:extLst>
              <a:ext uri="{FF2B5EF4-FFF2-40B4-BE49-F238E27FC236}">
                <a16:creationId xmlns:a16="http://schemas.microsoft.com/office/drawing/2014/main" id="{8B20385F-17D4-6A93-6409-170B04C312C0}"/>
              </a:ext>
            </a:extLst>
          </p:cNvPr>
          <p:cNvSpPr/>
          <p:nvPr/>
        </p:nvSpPr>
        <p:spPr>
          <a:xfrm>
            <a:off x="5478485" y="176863"/>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81" name="TextBox 80">
            <a:extLst>
              <a:ext uri="{FF2B5EF4-FFF2-40B4-BE49-F238E27FC236}">
                <a16:creationId xmlns:a16="http://schemas.microsoft.com/office/drawing/2014/main" id="{274812E3-CF07-5FAA-DB99-817651091BC5}"/>
              </a:ext>
            </a:extLst>
          </p:cNvPr>
          <p:cNvSpPr txBox="1"/>
          <p:nvPr/>
        </p:nvSpPr>
        <p:spPr>
          <a:xfrm>
            <a:off x="5535510" y="687789"/>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sp>
        <p:nvSpPr>
          <p:cNvPr id="82" name="TextBox 81">
            <a:extLst>
              <a:ext uri="{FF2B5EF4-FFF2-40B4-BE49-F238E27FC236}">
                <a16:creationId xmlns:a16="http://schemas.microsoft.com/office/drawing/2014/main" id="{1F02515A-966D-13E0-C0BD-B04FB8987760}"/>
              </a:ext>
            </a:extLst>
          </p:cNvPr>
          <p:cNvSpPr txBox="1"/>
          <p:nvPr/>
        </p:nvSpPr>
        <p:spPr>
          <a:xfrm>
            <a:off x="5862711" y="2068467"/>
            <a:ext cx="1636776"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854738" y="4639147"/>
            <a:ext cx="1632067"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84" name="Rounded Rectangle 83">
            <a:extLst>
              <a:ext uri="{FF2B5EF4-FFF2-40B4-BE49-F238E27FC236}">
                <a16:creationId xmlns:a16="http://schemas.microsoft.com/office/drawing/2014/main" id="{2A6E4309-460D-9BE9-D295-708A9B461BF0}"/>
              </a:ext>
            </a:extLst>
          </p:cNvPr>
          <p:cNvSpPr/>
          <p:nvPr/>
        </p:nvSpPr>
        <p:spPr>
          <a:xfrm>
            <a:off x="5478485" y="5347587"/>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85" name="TextBox 84">
            <a:extLst>
              <a:ext uri="{FF2B5EF4-FFF2-40B4-BE49-F238E27FC236}">
                <a16:creationId xmlns:a16="http://schemas.microsoft.com/office/drawing/2014/main" id="{3567210E-F14D-86D1-8EB6-44F1CF18CC5B}"/>
              </a:ext>
            </a:extLst>
          </p:cNvPr>
          <p:cNvSpPr txBox="1"/>
          <p:nvPr/>
        </p:nvSpPr>
        <p:spPr>
          <a:xfrm>
            <a:off x="5535510" y="5858513"/>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sp>
        <p:nvSpPr>
          <p:cNvPr id="89" name="Rounded Rectangle 88">
            <a:extLst>
              <a:ext uri="{FF2B5EF4-FFF2-40B4-BE49-F238E27FC236}">
                <a16:creationId xmlns:a16="http://schemas.microsoft.com/office/drawing/2014/main" id="{557E4D4F-CEAC-7B6A-CA87-BA34C5F1E57D}"/>
              </a:ext>
            </a:extLst>
          </p:cNvPr>
          <p:cNvSpPr/>
          <p:nvPr/>
        </p:nvSpPr>
        <p:spPr>
          <a:xfrm>
            <a:off x="8041441" y="524699"/>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90" name="TextBox 89">
            <a:extLst>
              <a:ext uri="{FF2B5EF4-FFF2-40B4-BE49-F238E27FC236}">
                <a16:creationId xmlns:a16="http://schemas.microsoft.com/office/drawing/2014/main" id="{A5E52DA1-27D2-644D-C806-158890F7E655}"/>
              </a:ext>
            </a:extLst>
          </p:cNvPr>
          <p:cNvSpPr txBox="1"/>
          <p:nvPr/>
        </p:nvSpPr>
        <p:spPr>
          <a:xfrm>
            <a:off x="8098466" y="1035625"/>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sp>
        <p:nvSpPr>
          <p:cNvPr id="91" name="TextBox 90">
            <a:extLst>
              <a:ext uri="{FF2B5EF4-FFF2-40B4-BE49-F238E27FC236}">
                <a16:creationId xmlns:a16="http://schemas.microsoft.com/office/drawing/2014/main" id="{C4853E2F-2C91-12F1-EFAD-9BB6DBEB4F1D}"/>
              </a:ext>
            </a:extLst>
          </p:cNvPr>
          <p:cNvSpPr txBox="1"/>
          <p:nvPr/>
        </p:nvSpPr>
        <p:spPr>
          <a:xfrm>
            <a:off x="8425667" y="2387143"/>
            <a:ext cx="1636776"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417693" y="4240878"/>
            <a:ext cx="1632067" cy="246221"/>
          </a:xfrm>
          <a:prstGeom prst="rect">
            <a:avLst/>
          </a:prstGeom>
          <a:noFill/>
        </p:spPr>
        <p:txBody>
          <a:bodyPr wrap="square" lIns="0" tIns="0" rIns="91440" bIns="0" rtlCol="0" anchor="ctr" anchorCtr="0">
            <a:spAutoFit/>
          </a:bodyPr>
          <a:lstStyle/>
          <a:p>
            <a:pPr rtl="0"/>
            <a:r>
              <a:rPr lang="ja-JP" sz="1600">
                <a:latin typeface="Century Gothic" panose="020B0502020202020204" pitchFamily="34" charset="0"/>
                <a:ea typeface="MS PGothic" panose="020B0600070205080204" pitchFamily="34" charset="-128"/>
              </a:rPr>
              <a:t>文字列</a:t>
            </a:r>
          </a:p>
        </p:txBody>
      </p:sp>
      <p:sp>
        <p:nvSpPr>
          <p:cNvPr id="93" name="Rounded Rectangle 92">
            <a:extLst>
              <a:ext uri="{FF2B5EF4-FFF2-40B4-BE49-F238E27FC236}">
                <a16:creationId xmlns:a16="http://schemas.microsoft.com/office/drawing/2014/main" id="{9046F40D-A828-175E-EA97-2A97E22E77E3}"/>
              </a:ext>
            </a:extLst>
          </p:cNvPr>
          <p:cNvSpPr/>
          <p:nvPr/>
        </p:nvSpPr>
        <p:spPr>
          <a:xfrm>
            <a:off x="8041441"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94" name="TextBox 93">
            <a:extLst>
              <a:ext uri="{FF2B5EF4-FFF2-40B4-BE49-F238E27FC236}">
                <a16:creationId xmlns:a16="http://schemas.microsoft.com/office/drawing/2014/main" id="{EC76C3C1-8279-7CB9-907E-1BD195C0B8E6}"/>
              </a:ext>
            </a:extLst>
          </p:cNvPr>
          <p:cNvSpPr txBox="1"/>
          <p:nvPr/>
        </p:nvSpPr>
        <p:spPr>
          <a:xfrm>
            <a:off x="8098466" y="5489404"/>
            <a:ext cx="2286000" cy="338554"/>
          </a:xfrm>
          <a:prstGeom prst="rect">
            <a:avLst/>
          </a:prstGeom>
          <a:noFill/>
        </p:spPr>
        <p:txBody>
          <a:bodyPr wrap="square" lIns="0" tIns="0" rIns="0" bIns="0" rtlCol="0" anchor="ctr" anchorCtr="0">
            <a:spAutoFit/>
          </a:bodyPr>
          <a:lstStyle/>
          <a:p>
            <a:pPr algn="ctr" rtl="0"/>
            <a:r>
              <a:rPr lang="ja-JP" sz="2200">
                <a:latin typeface="Century Gothic" panose="020B0502020202020204" pitchFamily="34" charset="0"/>
                <a:ea typeface="MS PGothic" panose="020B0600070205080204" pitchFamily="34" charset="-128"/>
              </a:rPr>
              <a:t>文字列</a:t>
            </a:r>
          </a:p>
        </p:txBody>
      </p:sp>
      <p:cxnSp>
        <p:nvCxnSpPr>
          <p:cNvPr id="96" name="Straight Connector 95">
            <a:extLst>
              <a:ext uri="{FF2B5EF4-FFF2-40B4-BE49-F238E27FC236}">
                <a16:creationId xmlns:a16="http://schemas.microsoft.com/office/drawing/2014/main" id="{0CD8CA00-1CB9-F364-E08B-EA04A240D642}"/>
              </a:ext>
            </a:extLst>
          </p:cNvPr>
          <p:cNvCxnSpPr>
            <a:cxnSpLocks/>
          </p:cNvCxnSpPr>
          <p:nvPr/>
        </p:nvCxnSpPr>
        <p:spPr>
          <a:xfrm>
            <a:off x="2314561" y="27442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329477" y="40904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80B0C499-EA63-CD57-9143-2E49FBCD9F4A}"/>
              </a:ext>
            </a:extLst>
          </p:cNvPr>
          <p:cNvCxnSpPr>
            <a:cxnSpLocks/>
          </p:cNvCxnSpPr>
          <p:nvPr/>
        </p:nvCxnSpPr>
        <p:spPr>
          <a:xfrm>
            <a:off x="9893836" y="2485341"/>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9874708" y="4372659"/>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2C52FC6-4F4C-0670-0081-46E030356970}"/>
              </a:ext>
            </a:extLst>
          </p:cNvPr>
          <p:cNvCxnSpPr>
            <a:cxnSpLocks/>
          </p:cNvCxnSpPr>
          <p:nvPr/>
        </p:nvCxnSpPr>
        <p:spPr>
          <a:xfrm>
            <a:off x="4770540" y="2468782"/>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751412" y="435610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5421E9F-16C7-2E20-796B-3D493ED51976}"/>
              </a:ext>
            </a:extLst>
          </p:cNvPr>
          <p:cNvCxnSpPr>
            <a:cxnSpLocks/>
          </p:cNvCxnSpPr>
          <p:nvPr/>
        </p:nvCxnSpPr>
        <p:spPr>
          <a:xfrm>
            <a:off x="7199607" y="2209205"/>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180479" y="4776068"/>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844715186"/>
              </p:ext>
            </p:extLst>
          </p:nvPr>
        </p:nvGraphicFramePr>
        <p:xfrm>
          <a:off x="787790" y="1050352"/>
          <a:ext cx="10548994" cy="2468352"/>
        </p:xfrm>
        <a:graphic>
          <a:graphicData uri="http://schemas.openxmlformats.org/drawingml/2006/table">
            <a:tbl>
              <a:tblPr firstRow="1" firstCol="1" bandRow="1">
                <a:tableStyleId>{5C22544A-7EE6-4342-B048-85BDC9FD1C3A}</a:tableStyleId>
              </a:tblPr>
              <a:tblGrid>
                <a:gridCol w="10548994">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12575</TotalTime>
  <Words>295</Words>
  <Application>Microsoft Office PowerPoint</Application>
  <PresentationFormat>Widescreen</PresentationFormat>
  <Paragraphs>26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191</cp:revision>
  <cp:lastPrinted>2024-02-20T23:48:17Z</cp:lastPrinted>
  <dcterms:created xsi:type="dcterms:W3CDTF">2021-07-07T23:54:57Z</dcterms:created>
  <dcterms:modified xsi:type="dcterms:W3CDTF">2024-10-25T13:08:01Z</dcterms:modified>
</cp:coreProperties>
</file>