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18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ja-JP" sz="3200" b="1" dirty="0">
                <a:solidFill>
                  <a:schemeClr val="bg1"/>
                </a:solidFill>
                <a:latin typeface="Century Gothic" panose="020B0502020202020204" pitchFamily="34" charset="0"/>
                <a:ea typeface="MS PGothic" panose="020B0600070205080204" pitchFamily="34" charset="-128"/>
              </a:rPr>
              <a:t>PowerPoint 形式の 6 叉フィッシュボーン図テンプレート</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3953839"/>
          </a:xfrm>
          <a:prstGeom prst="rect">
            <a:avLst/>
          </a:prstGeom>
          <a:noFill/>
        </p:spPr>
        <p:txBody>
          <a:bodyPr wrap="square" rtlCol="0">
            <a:spAutoFit/>
          </a:bodyPr>
          <a:lstStyle/>
          <a:p>
            <a:pPr algn="l" rtl="0">
              <a:lnSpc>
                <a:spcPct val="150000"/>
              </a:lnSpc>
              <a:spcBef>
                <a:spcPts val="0"/>
              </a:spcBef>
              <a:spcAft>
                <a:spcPts val="0"/>
              </a:spcAft>
            </a:pPr>
            <a:r>
              <a:rPr lang="ja-JP" sz="1300" b="1" i="0" u="none" strike="noStrike" dirty="0">
                <a:solidFill>
                  <a:schemeClr val="bg1"/>
                </a:solidFill>
                <a:effectLst/>
                <a:latin typeface="Century Gothic" panose="020B0502020202020204" pitchFamily="34" charset="0"/>
                <a:ea typeface="MS PGothic" panose="020B0600070205080204" pitchFamily="34" charset="-128"/>
              </a:rPr>
              <a:t>このテンプレートを使用するタイミング: </a:t>
            </a:r>
            <a:r>
              <a:rPr lang="ja-JP" sz="1300" i="0" u="none" strike="noStrike" dirty="0">
                <a:solidFill>
                  <a:schemeClr val="bg1"/>
                </a:solidFill>
                <a:effectLst/>
                <a:latin typeface="Century Gothic" panose="020B0502020202020204" pitchFamily="34" charset="0"/>
                <a:ea typeface="MS PGothic" panose="020B0600070205080204" pitchFamily="34" charset="-128"/>
              </a:rPr>
              <a:t>こちらのフィッシュボーン テンプレートは、複雑なデータを理解しやすい形式で提示するのに役立ちます。中心的な問題を 6 つのカテゴリまたは原因に分割し、重要な詳細を要約して、構造化された問題解決の対話にオーディエンスを惹きつけることができます。 </a:t>
            </a:r>
          </a:p>
          <a:p>
            <a:pPr algn="l" rtl="0">
              <a:lnSpc>
                <a:spcPct val="150000"/>
              </a:lnSpc>
              <a:spcBef>
                <a:spcPts val="0"/>
              </a:spcBef>
              <a:spcAft>
                <a:spcPts val="0"/>
              </a:spcAft>
            </a:pPr>
            <a:r>
              <a:rPr lang="ja-JP" sz="1300" i="0" u="none" strike="noStrike" dirty="0">
                <a:solidFill>
                  <a:schemeClr val="bg1"/>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300" b="1" i="0" u="none" strike="noStrike" dirty="0">
                <a:solidFill>
                  <a:schemeClr val="bg1"/>
                </a:solidFill>
                <a:effectLst/>
                <a:latin typeface="Century Gothic" panose="020B0502020202020204" pitchFamily="34" charset="0"/>
                <a:ea typeface="MS PGothic" panose="020B0600070205080204" pitchFamily="34" charset="-128"/>
              </a:rPr>
              <a:t>テンプレートの注目の機能: </a:t>
            </a:r>
            <a:r>
              <a:rPr lang="ja-JP" sz="1300" i="0" u="none" strike="noStrike" dirty="0">
                <a:solidFill>
                  <a:schemeClr val="bg1"/>
                </a:solidFill>
                <a:effectLst/>
                <a:latin typeface="Century Gothic" panose="020B0502020202020204" pitchFamily="34" charset="0"/>
                <a:ea typeface="MS PGothic" panose="020B0600070205080204" pitchFamily="34" charset="-128"/>
              </a:rPr>
              <a:t>十分なスペースがある明快なデザインにより、各テキスト ブロックは読みやすく、区別するのも簡単です。6 つのセクションという形式により、内容を整理して詳細にプレゼンテーションできるようになっています。それぞれのセクションには個々の原因やカテゴリを詳細に説明するスペースがあり、主な問題と明確に結び付けることができ</a:t>
            </a:r>
            <a:br>
              <a:rPr lang="en-US" altLang="ja-JP" sz="1300" i="0" u="none" strike="noStrike" dirty="0">
                <a:solidFill>
                  <a:schemeClr val="bg1"/>
                </a:solidFill>
                <a:effectLst/>
                <a:latin typeface="Century Gothic" panose="020B0502020202020204" pitchFamily="34" charset="0"/>
                <a:ea typeface="MS PGothic" panose="020B0600070205080204" pitchFamily="34" charset="-128"/>
              </a:rPr>
            </a:br>
            <a:r>
              <a:rPr lang="ja-JP" sz="1300" i="0" u="none" strike="noStrike" dirty="0">
                <a:solidFill>
                  <a:schemeClr val="bg1"/>
                </a:solidFill>
                <a:effectLst/>
                <a:latin typeface="Century Gothic" panose="020B0502020202020204" pitchFamily="34" charset="0"/>
                <a:ea typeface="MS PGothic" panose="020B0600070205080204" pitchFamily="34" charset="-128"/>
              </a:rPr>
              <a:t>ます。</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4581" y="1588371"/>
            <a:ext cx="6809463" cy="3830322"/>
          </a:xfrm>
          <a:prstGeom prst="rect">
            <a:avLst/>
          </a:prstGeom>
          <a:effectLst>
            <a:outerShdw blurRad="101157" dist="38100" dir="2700000" algn="tl" rotWithShape="0">
              <a:prstClr val="black">
                <a:alpha val="40000"/>
              </a:prstClr>
            </a:outerShdw>
          </a:effectLst>
        </p:spPr>
      </p:pic>
      <p:pic>
        <p:nvPicPr>
          <p:cNvPr id="5" name="Picture 4">
            <a:hlinkClick r:id="rId4"/>
            <a:extLst>
              <a:ext uri="{FF2B5EF4-FFF2-40B4-BE49-F238E27FC236}">
                <a16:creationId xmlns:a16="http://schemas.microsoft.com/office/drawing/2014/main" id="{CBBB13EA-65E9-A8A0-D216-B99060780349}"/>
              </a:ext>
            </a:extLst>
          </p:cNvPr>
          <p:cNvPicPr>
            <a:picLocks noChangeAspect="1"/>
          </p:cNvPicPr>
          <p:nvPr/>
        </p:nvPicPr>
        <p:blipFill>
          <a:blip r:embed="rId5"/>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6 つのセクションという形式により、内容を整理して詳細にプレゼンテーションできるようになっています。</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dirty="0">
                <a:solidFill>
                  <a:srgbClr val="1E6864"/>
                </a:solidFill>
                <a:latin typeface="Century Gothic" panose="020B0502020202020204" pitchFamily="34" charset="0"/>
                <a:ea typeface="MS PGothic" panose="020B0600070205080204" pitchFamily="34" charset="-128"/>
              </a:rPr>
              <a:t>それぞれのセクションには個々の原因やカテゴリを詳細に説明するスペースがあり、主な問題と明確に結び付けることができ</a:t>
            </a:r>
            <a:br>
              <a:rPr lang="en-US" altLang="ja-JP" sz="1600" dirty="0">
                <a:solidFill>
                  <a:srgbClr val="1E6864"/>
                </a:solidFill>
                <a:latin typeface="Century Gothic" panose="020B0502020202020204" pitchFamily="34" charset="0"/>
                <a:ea typeface="MS PGothic" panose="020B0600070205080204" pitchFamily="34" charset="-128"/>
              </a:rPr>
            </a:br>
            <a:r>
              <a:rPr lang="ja-JP" sz="1600" dirty="0">
                <a:solidFill>
                  <a:srgbClr val="1E6864"/>
                </a:solidFill>
                <a:latin typeface="Century Gothic" panose="020B0502020202020204" pitchFamily="34" charset="0"/>
                <a:ea typeface="MS PGothic" panose="020B0600070205080204" pitchFamily="34" charset="-128"/>
              </a:rPr>
              <a:t>ます。</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dirty="0">
                <a:solidFill>
                  <a:srgbClr val="1E6864"/>
                </a:solidFill>
                <a:latin typeface="Century Gothic" panose="020B0502020202020204" pitchFamily="34" charset="0"/>
                <a:ea typeface="MS PGothic" panose="020B0600070205080204" pitchFamily="34" charset="-128"/>
              </a:rPr>
              <a:t>十分なスペースがある明快なデザインにより、各テキスト ブロックは読みやすく、区別するのも簡単</a:t>
            </a:r>
            <a:br>
              <a:rPr lang="en-US" altLang="ja-JP" sz="1600" dirty="0">
                <a:solidFill>
                  <a:srgbClr val="1E6864"/>
                </a:solidFill>
                <a:latin typeface="Century Gothic" panose="020B0502020202020204" pitchFamily="34" charset="0"/>
                <a:ea typeface="MS PGothic" panose="020B0600070205080204" pitchFamily="34" charset="-128"/>
              </a:rPr>
            </a:br>
            <a:r>
              <a:rPr lang="ja-JP" sz="1600" dirty="0">
                <a:solidFill>
                  <a:srgbClr val="1E6864"/>
                </a:solidFill>
                <a:latin typeface="Century Gothic" panose="020B0502020202020204" pitchFamily="34" charset="0"/>
                <a:ea typeface="MS PGothic" panose="020B0600070205080204" pitchFamily="34" charset="-128"/>
              </a:rPr>
              <a:t>です。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構造化された問題解決の対話にオーディエンスを惹きつけることができます。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中心的な問題を 6 つのカテゴリまたは原因に分割し、重要な詳細を要約します。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dirty="0">
                <a:solidFill>
                  <a:srgbClr val="1E6864"/>
                </a:solidFill>
                <a:latin typeface="Century Gothic" panose="020B0502020202020204" pitchFamily="34" charset="0"/>
                <a:ea typeface="MS PGothic" panose="020B0600070205080204" pitchFamily="34" charset="-128"/>
              </a:rPr>
              <a:t>こちらのフィッシュボーン テンプレートは、複雑なデータを理解しやすい形式で提示するのに役立ちます。</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a typeface="MS PGothic" panose="020B0600070205080204" pitchFamily="34" charset="-128"/>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200">
                <a:solidFill>
                  <a:schemeClr val="bg1"/>
                </a:solidFill>
                <a:latin typeface="Century Gothic" panose="020B0502020202020204" pitchFamily="34" charset="0"/>
                <a:ea typeface="MS PGothic" panose="020B0600070205080204" pitchFamily="34" charset="-128"/>
              </a:rPr>
              <a:t>文字列</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1</a:t>
            </a: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ja-JP" sz="1100">
                <a:solidFill>
                  <a:srgbClr val="1E6864"/>
                </a:solidFill>
                <a:latin typeface="Century Gothic" panose="020B0502020202020204" pitchFamily="34" charset="0"/>
                <a:ea typeface="MS PGothic" panose="020B0600070205080204" pitchFamily="34" charset="-128"/>
              </a:rPr>
              <a:t>文字列</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ja-JP" sz="1600">
                <a:solidFill>
                  <a:srgbClr val="1E6864"/>
                </a:solidFill>
                <a:latin typeface="Century Gothic" panose="020B0502020202020204" pitchFamily="34" charset="0"/>
                <a:ea typeface="MS PGothic" panose="020B0600070205080204" pitchFamily="34" charset="-128"/>
              </a:rPr>
              <a:t>文字列</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a typeface="MS PGothic" panose="020B0600070205080204" pitchFamily="34" charset="-128"/>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ja-JP" sz="2200">
                <a:solidFill>
                  <a:schemeClr val="bg1"/>
                </a:solidFill>
                <a:latin typeface="Century Gothic" panose="020B0502020202020204" pitchFamily="34" charset="0"/>
                <a:ea typeface="MS PGothic" panose="020B0600070205080204" pitchFamily="34" charset="-128"/>
              </a:rPr>
              <a:t>文字列</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ja-JP" sz="1600">
                <a:solidFill>
                  <a:schemeClr val="bg1"/>
                </a:solidFill>
                <a:latin typeface="Century Gothic" panose="020B0502020202020204" pitchFamily="34" charset="0"/>
                <a:ea typeface="MS PGothic" panose="020B0600070205080204" pitchFamily="34" charset="-128"/>
              </a:rPr>
              <a:t>カテゴリ</a:t>
            </a:r>
            <a:r>
              <a:rPr lang="ja-JP">
                <a:solidFill>
                  <a:schemeClr val="bg1"/>
                </a:solidFill>
                <a:latin typeface="Century Gothic" panose="020B0502020202020204" pitchFamily="34" charset="0"/>
                <a:ea typeface="MS PGothic" panose="020B0600070205080204" pitchFamily="34" charset="-128"/>
              </a:rPr>
              <a:t> </a:t>
            </a:r>
            <a:r>
              <a:rPr lang="ja-JP" sz="2000">
                <a:solidFill>
                  <a:schemeClr val="bg1"/>
                </a:solidFill>
                <a:latin typeface="Century Gothic" panose="020B0502020202020204" pitchFamily="34" charset="0"/>
                <a:ea typeface="MS PGothic" panose="020B0600070205080204" pitchFamily="34" charset="-128"/>
              </a:rPr>
              <a:t>1</a:t>
            </a: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a typeface="MS PGothic" panose="020B0600070205080204" pitchFamily="34" charset="-128"/>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ja-JP" sz="1100">
                <a:solidFill>
                  <a:srgbClr val="1E6864"/>
                </a:solidFill>
                <a:latin typeface="Century Gothic" panose="020B0502020202020204" pitchFamily="34" charset="0"/>
                <a:ea typeface="MS PGothic" panose="020B0600070205080204" pitchFamily="34" charset="-128"/>
              </a:rPr>
              <a:t>文字列</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0653242"/>
              </p:ext>
            </p:extLst>
          </p:nvPr>
        </p:nvGraphicFramePr>
        <p:xfrm>
          <a:off x="787790" y="1050352"/>
          <a:ext cx="10451340" cy="2468352"/>
        </p:xfrm>
        <a:graphic>
          <a:graphicData uri="http://schemas.openxmlformats.org/drawingml/2006/table">
            <a:tbl>
              <a:tblPr firstRow="1" firstCol="1" bandRow="1">
                <a:tableStyleId>{5C22544A-7EE6-4342-B048-85BDC9FD1C3A}</a:tableStyleId>
              </a:tblPr>
              <a:tblGrid>
                <a:gridCol w="10451340">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12704</TotalTime>
  <Words>449</Words>
  <Application>Microsoft Office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197</cp:revision>
  <cp:lastPrinted>2024-02-20T23:48:17Z</cp:lastPrinted>
  <dcterms:created xsi:type="dcterms:W3CDTF">2021-07-07T23:54:57Z</dcterms:created>
  <dcterms:modified xsi:type="dcterms:W3CDTF">2024-10-29T12:58:21Z</dcterms:modified>
</cp:coreProperties>
</file>