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87E2D3"/>
    <a:srgbClr val="FF9002"/>
    <a:srgbClr val="FFC1ED"/>
    <a:srgbClr val="F7D944"/>
    <a:srgbClr val="8499A0"/>
    <a:srgbClr val="54708B"/>
    <a:srgbClr val="1E4266"/>
    <a:srgbClr val="D6F1FB"/>
    <a:srgbClr val="FFD6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1272"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jp.smartsheet.com/try-it?trp=7818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pPr rtl="0"/>
            <a:r>
              <a:rPr lang="ja-JP" sz="3200" b="1" dirty="0">
                <a:solidFill>
                  <a:schemeClr val="tx1">
                    <a:lumMod val="65000"/>
                    <a:lumOff val="35000"/>
                  </a:schemeClr>
                </a:solidFill>
                <a:latin typeface="Century Gothic" panose="020B0502020202020204" pitchFamily="34" charset="0"/>
                <a:ea typeface="MS PGothic" panose="020B0600070205080204" pitchFamily="34" charset="-128"/>
              </a:rPr>
              <a:t>PowerPoint 形式の 4 叉フィッシュボーン図テンプレート</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42268"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4555542"/>
          </a:xfrm>
          <a:prstGeom prst="rect">
            <a:avLst/>
          </a:prstGeom>
          <a:noFill/>
        </p:spPr>
        <p:txBody>
          <a:bodyPr wrap="square" rtlCol="0">
            <a:spAutoFit/>
          </a:bodyPr>
          <a:lstStyle/>
          <a:p>
            <a:pPr algn="l" rtl="0">
              <a:lnSpc>
                <a:spcPct val="150000"/>
              </a:lnSpc>
              <a:spcBef>
                <a:spcPts val="0"/>
              </a:spcBef>
              <a:spcAft>
                <a:spcPts val="0"/>
              </a:spcAft>
            </a:pPr>
            <a:r>
              <a:rPr lang="ja-JP" sz="1300" b="1" i="0" u="none" strike="noStrike">
                <a:solidFill>
                  <a:srgbClr val="000000"/>
                </a:solidFill>
                <a:effectLst/>
                <a:latin typeface="Century Gothic" panose="020B0502020202020204" pitchFamily="34" charset="0"/>
                <a:ea typeface="MS PGothic" panose="020B0600070205080204" pitchFamily="34" charset="-128"/>
              </a:rPr>
              <a:t>このテンプレートを使用するタイミング: </a:t>
            </a:r>
            <a:r>
              <a:rPr lang="ja-JP" sz="1300" i="0" u="none" strike="noStrike">
                <a:solidFill>
                  <a:srgbClr val="000000"/>
                </a:solidFill>
                <a:effectLst/>
                <a:latin typeface="Century Gothic" panose="020B0502020202020204" pitchFamily="34" charset="0"/>
                <a:ea typeface="MS PGothic" panose="020B0600070205080204" pitchFamily="34" charset="-128"/>
              </a:rPr>
              <a:t>こちらのテンプレートは、主要な戦略を明確に概説することが不可欠なプランニング セッションやビジネス開発ミーティングに最適です。経営陣とマネージャーはさまざまな戦略的コンポーネントをチームに伝えることができるため、実用的なインサイトに焦点を当てることで継続的な品質改善を促進できます。</a:t>
            </a:r>
          </a:p>
          <a:p>
            <a:pPr algn="l" rtl="0">
              <a:lnSpc>
                <a:spcPct val="150000"/>
              </a:lnSpc>
              <a:spcBef>
                <a:spcPts val="0"/>
              </a:spcBef>
              <a:spcAft>
                <a:spcPts val="0"/>
              </a:spcAft>
            </a:pPr>
            <a:r>
              <a:rPr lang="ja-JP" sz="1300" i="0" u="none" strike="noStrike">
                <a:solidFill>
                  <a:srgbClr val="000000"/>
                </a:solidFill>
                <a:effectLst/>
                <a:latin typeface="Century Gothic" panose="020B0502020202020204" pitchFamily="34" charset="0"/>
                <a:ea typeface="MS PGothic" panose="020B0600070205080204" pitchFamily="34" charset="-128"/>
              </a:rPr>
              <a:t>  </a:t>
            </a:r>
          </a:p>
          <a:p>
            <a:pPr algn="l" rtl="0">
              <a:lnSpc>
                <a:spcPct val="150000"/>
              </a:lnSpc>
              <a:spcBef>
                <a:spcPts val="0"/>
              </a:spcBef>
              <a:spcAft>
                <a:spcPts val="0"/>
              </a:spcAft>
            </a:pPr>
            <a:r>
              <a:rPr lang="ja-JP" sz="1300" b="1" i="0" u="none" strike="noStrike">
                <a:solidFill>
                  <a:srgbClr val="000000"/>
                </a:solidFill>
                <a:effectLst/>
                <a:latin typeface="Century Gothic" panose="020B0502020202020204" pitchFamily="34" charset="0"/>
                <a:ea typeface="MS PGothic" panose="020B0600070205080204" pitchFamily="34" charset="-128"/>
              </a:rPr>
              <a:t>テンプレートの注目の機能: </a:t>
            </a:r>
            <a:r>
              <a:rPr lang="ja-JP" sz="1300" i="0" u="none" strike="noStrike">
                <a:solidFill>
                  <a:srgbClr val="000000"/>
                </a:solidFill>
                <a:effectLst/>
                <a:latin typeface="Century Gothic" panose="020B0502020202020204" pitchFamily="34" charset="0"/>
                <a:ea typeface="MS PGothic" panose="020B0600070205080204" pitchFamily="34" charset="-128"/>
              </a:rPr>
              <a:t>合理化された 4 方向の戦略分析アプローチにより、内容の簡潔さを保ちつつ、重要な情報を強調できます。また、簡単な説明によって、プレゼン担当者はそれぞれの戦略的要素を簡潔かつ包括的に概説できます。この明快さにより、ビジネス イニシアチブ全体を成功させる上でさまざまな要因がどのような影響を与えるかについて、生産的な議論が促進されます。 </a:t>
            </a:r>
          </a:p>
          <a:p>
            <a:pPr algn="l" rtl="0">
              <a:lnSpc>
                <a:spcPct val="150000"/>
              </a:lnSpc>
              <a:spcBef>
                <a:spcPts val="0"/>
              </a:spcBef>
              <a:spcAft>
                <a:spcPts val="0"/>
              </a:spcAft>
            </a:pPr>
            <a:endParaRPr lang="en-US" sz="1300" dirty="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2069" y="1586958"/>
            <a:ext cx="6814487" cy="3833148"/>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2BC3994A-A90F-6AD6-247B-B601E27DF91A}"/>
              </a:ext>
            </a:extLst>
          </p:cNvPr>
          <p:cNvCxnSpPr>
            <a:cxnSpLocks/>
          </p:cNvCxnSpPr>
          <p:nvPr/>
        </p:nvCxnSpPr>
        <p:spPr>
          <a:xfrm flipV="1">
            <a:off x="3997088" y="3488520"/>
            <a:ext cx="731520" cy="21945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317466D-A52B-E85D-1DDF-EFF33A4E0892}"/>
              </a:ext>
            </a:extLst>
          </p:cNvPr>
          <p:cNvCxnSpPr>
            <a:cxnSpLocks/>
          </p:cNvCxnSpPr>
          <p:nvPr/>
        </p:nvCxnSpPr>
        <p:spPr>
          <a:xfrm>
            <a:off x="4912889" y="1202640"/>
            <a:ext cx="731520" cy="21945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A819339-93FB-4589-F9BB-775CEA363C74}"/>
              </a:ext>
            </a:extLst>
          </p:cNvPr>
          <p:cNvCxnSpPr>
            <a:cxnSpLocks/>
          </p:cNvCxnSpPr>
          <p:nvPr/>
        </p:nvCxnSpPr>
        <p:spPr>
          <a:xfrm flipV="1">
            <a:off x="8781828" y="3539582"/>
            <a:ext cx="806070" cy="241821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BE21F46-B0C5-49B8-AEC6-DEB3E341E7EA}"/>
              </a:ext>
            </a:extLst>
          </p:cNvPr>
          <p:cNvCxnSpPr>
            <a:cxnSpLocks/>
          </p:cNvCxnSpPr>
          <p:nvPr/>
        </p:nvCxnSpPr>
        <p:spPr>
          <a:xfrm>
            <a:off x="9771950" y="813027"/>
            <a:ext cx="835416" cy="2506249"/>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925277" y="3313659"/>
            <a:ext cx="1014984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890722" y="2417745"/>
            <a:ext cx="1926620" cy="1964914"/>
            <a:chOff x="9965480" y="2507801"/>
            <a:chExt cx="1953599" cy="1788561"/>
          </a:xfrm>
          <a:solidFill>
            <a:srgbClr val="1E4266"/>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10047999" y="2425282"/>
              <a:ext cx="1788561" cy="1953599"/>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a typeface="MS PGothic" panose="020B0600070205080204" pitchFamily="34" charset="-128"/>
              </a:endParaRPr>
            </a:p>
          </p:txBody>
        </p:sp>
        <p:sp>
          <p:nvSpPr>
            <p:cNvPr id="136" name="Oval 135">
              <a:extLst>
                <a:ext uri="{FF2B5EF4-FFF2-40B4-BE49-F238E27FC236}">
                  <a16:creationId xmlns:a16="http://schemas.microsoft.com/office/drawing/2014/main" id="{3F4B6089-947F-BA44-6244-0DBC3998FC7A}"/>
                </a:ext>
              </a:extLst>
            </p:cNvPr>
            <p:cNvSpPr>
              <a:spLocks noChangeAspect="1"/>
            </p:cNvSpPr>
            <p:nvPr/>
          </p:nvSpPr>
          <p:spPr>
            <a:xfrm>
              <a:off x="11285348"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444742" y="2757139"/>
            <a:ext cx="1368892" cy="130017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34" name="Rounded Rectangle 33">
            <a:extLst>
              <a:ext uri="{FF2B5EF4-FFF2-40B4-BE49-F238E27FC236}">
                <a16:creationId xmlns:a16="http://schemas.microsoft.com/office/drawing/2014/main" id="{62DB82EC-ED07-32E9-768D-4ADA67D46C20}"/>
              </a:ext>
            </a:extLst>
          </p:cNvPr>
          <p:cNvSpPr/>
          <p:nvPr/>
        </p:nvSpPr>
        <p:spPr>
          <a:xfrm>
            <a:off x="1302130" y="594799"/>
            <a:ext cx="3773267" cy="640080"/>
          </a:xfrm>
          <a:prstGeom prst="roundRect">
            <a:avLst>
              <a:gd name="adj" fmla="val 10920"/>
            </a:avLst>
          </a:prstGeom>
          <a:solidFill>
            <a:srgbClr val="87E2D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37" name="TextBox 36">
            <a:extLst>
              <a:ext uri="{FF2B5EF4-FFF2-40B4-BE49-F238E27FC236}">
                <a16:creationId xmlns:a16="http://schemas.microsoft.com/office/drawing/2014/main" id="{8B67434E-2833-5FC7-9A7C-6D46C02CC30C}"/>
              </a:ext>
            </a:extLst>
          </p:cNvPr>
          <p:cNvSpPr txBox="1"/>
          <p:nvPr/>
        </p:nvSpPr>
        <p:spPr>
          <a:xfrm>
            <a:off x="1422400" y="722462"/>
            <a:ext cx="3599992" cy="338554"/>
          </a:xfrm>
          <a:prstGeom prst="rect">
            <a:avLst/>
          </a:prstGeom>
          <a:noFill/>
        </p:spPr>
        <p:txBody>
          <a:bodyPr wrap="square" lIns="0" tIns="0" rIns="0" bIns="0" rtlCol="0" anchor="ctr" anchorCtr="0">
            <a:spAutoFit/>
          </a:bodyPr>
          <a:lstStyle/>
          <a:p>
            <a:pPr rtl="0"/>
            <a:r>
              <a:rPr lang="ja-JP" sz="2200">
                <a:latin typeface="Century Gothic" panose="020B0502020202020204" pitchFamily="34" charset="0"/>
                <a:ea typeface="MS PGothic" panose="020B0600070205080204" pitchFamily="34" charset="-128"/>
              </a:rPr>
              <a:t>文字列</a:t>
            </a:r>
          </a:p>
        </p:txBody>
      </p:sp>
      <p:sp>
        <p:nvSpPr>
          <p:cNvPr id="2" name="Rounded Rectangle 1">
            <a:extLst>
              <a:ext uri="{FF2B5EF4-FFF2-40B4-BE49-F238E27FC236}">
                <a16:creationId xmlns:a16="http://schemas.microsoft.com/office/drawing/2014/main" id="{52E59D81-220F-F1C5-4339-7D0227C45CA2}"/>
              </a:ext>
            </a:extLst>
          </p:cNvPr>
          <p:cNvSpPr/>
          <p:nvPr/>
        </p:nvSpPr>
        <p:spPr>
          <a:xfrm>
            <a:off x="351147" y="5641431"/>
            <a:ext cx="3773267" cy="640080"/>
          </a:xfrm>
          <a:prstGeom prst="roundRect">
            <a:avLst>
              <a:gd name="adj" fmla="val 10920"/>
            </a:avLst>
          </a:prstGeom>
          <a:solidFill>
            <a:srgbClr val="F7D94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18" name="TextBox 17">
            <a:extLst>
              <a:ext uri="{FF2B5EF4-FFF2-40B4-BE49-F238E27FC236}">
                <a16:creationId xmlns:a16="http://schemas.microsoft.com/office/drawing/2014/main" id="{9DA6A5CD-EC77-DE89-B356-7490E0AABA43}"/>
              </a:ext>
            </a:extLst>
          </p:cNvPr>
          <p:cNvSpPr txBox="1"/>
          <p:nvPr/>
        </p:nvSpPr>
        <p:spPr>
          <a:xfrm>
            <a:off x="471417" y="5799457"/>
            <a:ext cx="3599992" cy="338554"/>
          </a:xfrm>
          <a:prstGeom prst="rect">
            <a:avLst/>
          </a:prstGeom>
          <a:noFill/>
        </p:spPr>
        <p:txBody>
          <a:bodyPr wrap="square" lIns="0" tIns="0" rIns="0" bIns="0" rtlCol="0" anchor="ctr" anchorCtr="0">
            <a:spAutoFit/>
          </a:bodyPr>
          <a:lstStyle/>
          <a:p>
            <a:pPr rtl="0"/>
            <a:r>
              <a:rPr lang="ja-JP" sz="2200">
                <a:latin typeface="Century Gothic" panose="020B0502020202020204" pitchFamily="34" charset="0"/>
                <a:ea typeface="MS PGothic" panose="020B0600070205080204" pitchFamily="34" charset="-128"/>
              </a:rPr>
              <a:t>文字列</a:t>
            </a:r>
          </a:p>
        </p:txBody>
      </p:sp>
      <p:sp>
        <p:nvSpPr>
          <p:cNvPr id="56" name="Rounded Rectangle 55">
            <a:extLst>
              <a:ext uri="{FF2B5EF4-FFF2-40B4-BE49-F238E27FC236}">
                <a16:creationId xmlns:a16="http://schemas.microsoft.com/office/drawing/2014/main" id="{38144531-585A-6B76-9F90-357A3E6BAD31}"/>
              </a:ext>
            </a:extLst>
          </p:cNvPr>
          <p:cNvSpPr/>
          <p:nvPr/>
        </p:nvSpPr>
        <p:spPr>
          <a:xfrm>
            <a:off x="6312073" y="264821"/>
            <a:ext cx="3773267" cy="640080"/>
          </a:xfrm>
          <a:prstGeom prst="roundRect">
            <a:avLst>
              <a:gd name="adj" fmla="val 10920"/>
            </a:avLst>
          </a:prstGeom>
          <a:solidFill>
            <a:srgbClr val="FF90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58" name="TextBox 57">
            <a:extLst>
              <a:ext uri="{FF2B5EF4-FFF2-40B4-BE49-F238E27FC236}">
                <a16:creationId xmlns:a16="http://schemas.microsoft.com/office/drawing/2014/main" id="{8049073E-C6CE-E547-9C49-166B4D69C933}"/>
              </a:ext>
            </a:extLst>
          </p:cNvPr>
          <p:cNvSpPr txBox="1"/>
          <p:nvPr/>
        </p:nvSpPr>
        <p:spPr>
          <a:xfrm>
            <a:off x="6432343" y="392484"/>
            <a:ext cx="3599992" cy="338554"/>
          </a:xfrm>
          <a:prstGeom prst="rect">
            <a:avLst/>
          </a:prstGeom>
          <a:noFill/>
        </p:spPr>
        <p:txBody>
          <a:bodyPr wrap="square" lIns="0" tIns="0" rIns="0" bIns="0" rtlCol="0" anchor="ctr" anchorCtr="0">
            <a:spAutoFit/>
          </a:bodyPr>
          <a:lstStyle/>
          <a:p>
            <a:pPr rtl="0"/>
            <a:r>
              <a:rPr lang="ja-JP" sz="2200">
                <a:latin typeface="Century Gothic" panose="020B0502020202020204" pitchFamily="34" charset="0"/>
                <a:ea typeface="MS PGothic" panose="020B0600070205080204" pitchFamily="34" charset="-128"/>
              </a:rPr>
              <a:t>文字列</a:t>
            </a:r>
          </a:p>
        </p:txBody>
      </p:sp>
      <p:sp>
        <p:nvSpPr>
          <p:cNvPr id="72" name="Rounded Rectangle 71">
            <a:extLst>
              <a:ext uri="{FF2B5EF4-FFF2-40B4-BE49-F238E27FC236}">
                <a16:creationId xmlns:a16="http://schemas.microsoft.com/office/drawing/2014/main" id="{F11EE205-047E-A19E-C20A-98E1F461718B}"/>
              </a:ext>
            </a:extLst>
          </p:cNvPr>
          <p:cNvSpPr/>
          <p:nvPr/>
        </p:nvSpPr>
        <p:spPr>
          <a:xfrm>
            <a:off x="5361090" y="5977106"/>
            <a:ext cx="3773267" cy="640080"/>
          </a:xfrm>
          <a:prstGeom prst="roundRect">
            <a:avLst>
              <a:gd name="adj" fmla="val 10920"/>
            </a:avLst>
          </a:prstGeom>
          <a:solidFill>
            <a:srgbClr val="FFC1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73" name="TextBox 72">
            <a:extLst>
              <a:ext uri="{FF2B5EF4-FFF2-40B4-BE49-F238E27FC236}">
                <a16:creationId xmlns:a16="http://schemas.microsoft.com/office/drawing/2014/main" id="{7A65BB52-643B-DB09-52D4-1DDA9DA01BC4}"/>
              </a:ext>
            </a:extLst>
          </p:cNvPr>
          <p:cNvSpPr txBox="1"/>
          <p:nvPr/>
        </p:nvSpPr>
        <p:spPr>
          <a:xfrm>
            <a:off x="5481360" y="6135132"/>
            <a:ext cx="3599992" cy="338554"/>
          </a:xfrm>
          <a:prstGeom prst="rect">
            <a:avLst/>
          </a:prstGeom>
          <a:noFill/>
        </p:spPr>
        <p:txBody>
          <a:bodyPr wrap="square" lIns="0" tIns="0" rIns="0" bIns="0" rtlCol="0" anchor="ctr" anchorCtr="0">
            <a:spAutoFit/>
          </a:bodyPr>
          <a:lstStyle/>
          <a:p>
            <a:pPr rtl="0"/>
            <a:r>
              <a:rPr lang="ja-JP" sz="2200">
                <a:latin typeface="Century Gothic" panose="020B0502020202020204" pitchFamily="34" charset="0"/>
                <a:ea typeface="MS PGothic" panose="020B0600070205080204" pitchFamily="34" charset="-128"/>
              </a:rPr>
              <a:t>文字列</a:t>
            </a:r>
          </a:p>
        </p:txBody>
      </p:sp>
      <p:sp>
        <p:nvSpPr>
          <p:cNvPr id="5" name="Oval 4">
            <a:extLst>
              <a:ext uri="{FF2B5EF4-FFF2-40B4-BE49-F238E27FC236}">
                <a16:creationId xmlns:a16="http://schemas.microsoft.com/office/drawing/2014/main" id="{AD19F37D-9E4A-5473-08A0-77872558A9A9}"/>
              </a:ext>
            </a:extLst>
          </p:cNvPr>
          <p:cNvSpPr/>
          <p:nvPr/>
        </p:nvSpPr>
        <p:spPr>
          <a:xfrm>
            <a:off x="4521923" y="3176920"/>
            <a:ext cx="440560" cy="440560"/>
          </a:xfrm>
          <a:prstGeom prst="ellipse">
            <a:avLst/>
          </a:prstGeom>
          <a:solidFill>
            <a:srgbClr val="F7D944"/>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10" name="Oval 9">
            <a:extLst>
              <a:ext uri="{FF2B5EF4-FFF2-40B4-BE49-F238E27FC236}">
                <a16:creationId xmlns:a16="http://schemas.microsoft.com/office/drawing/2014/main" id="{D7C1BB4C-7DBD-36C3-9FB6-0D4CDB0D7BA1}"/>
              </a:ext>
            </a:extLst>
          </p:cNvPr>
          <p:cNvSpPr/>
          <p:nvPr/>
        </p:nvSpPr>
        <p:spPr>
          <a:xfrm>
            <a:off x="5424946" y="3176267"/>
            <a:ext cx="440560" cy="440560"/>
          </a:xfrm>
          <a:prstGeom prst="ellipse">
            <a:avLst/>
          </a:prstGeom>
          <a:solidFill>
            <a:srgbClr val="87E2D3"/>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11" name="Oval 10">
            <a:extLst>
              <a:ext uri="{FF2B5EF4-FFF2-40B4-BE49-F238E27FC236}">
                <a16:creationId xmlns:a16="http://schemas.microsoft.com/office/drawing/2014/main" id="{477A2899-E34F-5DF6-5A05-85E9DC82F010}"/>
              </a:ext>
            </a:extLst>
          </p:cNvPr>
          <p:cNvSpPr/>
          <p:nvPr/>
        </p:nvSpPr>
        <p:spPr>
          <a:xfrm>
            <a:off x="9402799" y="3176267"/>
            <a:ext cx="440560" cy="440560"/>
          </a:xfrm>
          <a:prstGeom prst="ellipse">
            <a:avLst/>
          </a:prstGeom>
          <a:solidFill>
            <a:srgbClr val="FFC1ED"/>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12" name="Oval 11">
            <a:extLst>
              <a:ext uri="{FF2B5EF4-FFF2-40B4-BE49-F238E27FC236}">
                <a16:creationId xmlns:a16="http://schemas.microsoft.com/office/drawing/2014/main" id="{177C8A5F-E257-55FD-CDD5-967BE3E417DF}"/>
              </a:ext>
            </a:extLst>
          </p:cNvPr>
          <p:cNvSpPr/>
          <p:nvPr/>
        </p:nvSpPr>
        <p:spPr>
          <a:xfrm>
            <a:off x="10345642" y="3175614"/>
            <a:ext cx="440560" cy="440560"/>
          </a:xfrm>
          <a:prstGeom prst="ellipse">
            <a:avLst/>
          </a:prstGeom>
          <a:solidFill>
            <a:srgbClr val="FF9002"/>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13" name="TextBox 12">
            <a:extLst>
              <a:ext uri="{FF2B5EF4-FFF2-40B4-BE49-F238E27FC236}">
                <a16:creationId xmlns:a16="http://schemas.microsoft.com/office/drawing/2014/main" id="{59A6FA92-504A-0827-C82E-9B60E33DC4D2}"/>
              </a:ext>
            </a:extLst>
          </p:cNvPr>
          <p:cNvSpPr txBox="1"/>
          <p:nvPr/>
        </p:nvSpPr>
        <p:spPr>
          <a:xfrm>
            <a:off x="1258730" y="1323309"/>
            <a:ext cx="3839029" cy="1308050"/>
          </a:xfrm>
          <a:prstGeom prst="rect">
            <a:avLst/>
          </a:prstGeom>
          <a:noFill/>
        </p:spPr>
        <p:txBody>
          <a:bodyPr wrap="square" rtlCol="0">
            <a:spAutoFit/>
          </a:bodyPr>
          <a:lstStyle/>
          <a:p>
            <a:pPr marL="285750" indent="-285750" rtl="0">
              <a:spcAft>
                <a:spcPts val="600"/>
              </a:spcAft>
              <a:buClr>
                <a:srgbClr val="87E2D3"/>
              </a:buClr>
              <a:buFont typeface="Arial" panose="020B0604020202020204" pitchFamily="34" charset="0"/>
              <a:buChar char="•"/>
            </a:pPr>
            <a:r>
              <a:rPr lang="ja-JP" sz="1600">
                <a:latin typeface="Century Gothic" panose="020B0502020202020204" pitchFamily="34" charset="0"/>
                <a:ea typeface="MS PGothic" panose="020B0600070205080204" pitchFamily="34" charset="-128"/>
              </a:rPr>
              <a:t>箇条書き 1</a:t>
            </a:r>
          </a:p>
          <a:p>
            <a:pPr marL="285750" indent="-285750" rtl="0">
              <a:spcAft>
                <a:spcPts val="600"/>
              </a:spcAft>
              <a:buClr>
                <a:srgbClr val="87E2D3"/>
              </a:buClr>
              <a:buFont typeface="Arial" panose="020B0604020202020204" pitchFamily="34" charset="0"/>
              <a:buChar char="•"/>
            </a:pPr>
            <a:r>
              <a:rPr lang="ja-JP" sz="1600">
                <a:latin typeface="Century Gothic" panose="020B0502020202020204" pitchFamily="34" charset="0"/>
                <a:ea typeface="MS PGothic" panose="020B0600070205080204" pitchFamily="34" charset="-128"/>
              </a:rPr>
              <a:t>箇条書き 2 </a:t>
            </a:r>
          </a:p>
          <a:p>
            <a:pPr marL="285750" indent="-285750" rtl="0">
              <a:spcAft>
                <a:spcPts val="600"/>
              </a:spcAft>
              <a:buClr>
                <a:srgbClr val="87E2D3"/>
              </a:buClr>
              <a:buFont typeface="Arial" panose="020B0604020202020204" pitchFamily="34" charset="0"/>
              <a:buChar char="•"/>
            </a:pPr>
            <a:r>
              <a:rPr lang="ja-JP" sz="1600">
                <a:latin typeface="Century Gothic" panose="020B0502020202020204" pitchFamily="34" charset="0"/>
                <a:ea typeface="MS PGothic" panose="020B0600070205080204" pitchFamily="34" charset="-128"/>
              </a:rPr>
              <a:t>箇条書き 3</a:t>
            </a:r>
          </a:p>
          <a:p>
            <a:pPr marL="285750" indent="-285750" rtl="0">
              <a:spcAft>
                <a:spcPts val="600"/>
              </a:spcAft>
              <a:buClr>
                <a:srgbClr val="87E2D3"/>
              </a:buClr>
              <a:buFont typeface="Arial" panose="020B0604020202020204" pitchFamily="34" charset="0"/>
              <a:buChar char="•"/>
            </a:pPr>
            <a:r>
              <a:rPr lang="ja-JP" sz="1600">
                <a:latin typeface="Century Gothic" panose="020B0502020202020204" pitchFamily="34" charset="0"/>
                <a:ea typeface="MS PGothic" panose="020B0600070205080204" pitchFamily="34" charset="-128"/>
              </a:rPr>
              <a:t>箇条書き 4</a:t>
            </a:r>
          </a:p>
        </p:txBody>
      </p:sp>
      <p:sp>
        <p:nvSpPr>
          <p:cNvPr id="14" name="TextBox 13">
            <a:extLst>
              <a:ext uri="{FF2B5EF4-FFF2-40B4-BE49-F238E27FC236}">
                <a16:creationId xmlns:a16="http://schemas.microsoft.com/office/drawing/2014/main" id="{825785B5-D971-B378-7051-09FA187C96D5}"/>
              </a:ext>
            </a:extLst>
          </p:cNvPr>
          <p:cNvSpPr txBox="1"/>
          <p:nvPr/>
        </p:nvSpPr>
        <p:spPr>
          <a:xfrm>
            <a:off x="6229903" y="1032564"/>
            <a:ext cx="3839029" cy="1308050"/>
          </a:xfrm>
          <a:prstGeom prst="rect">
            <a:avLst/>
          </a:prstGeom>
          <a:noFill/>
        </p:spPr>
        <p:txBody>
          <a:bodyPr wrap="square" rtlCol="0">
            <a:spAutoFit/>
          </a:bodyPr>
          <a:lstStyle/>
          <a:p>
            <a:pPr marL="285750" indent="-285750" rtl="0">
              <a:spcAft>
                <a:spcPts val="600"/>
              </a:spcAft>
              <a:buClr>
                <a:srgbClr val="FF9002"/>
              </a:buClr>
              <a:buFont typeface="Arial" panose="020B0604020202020204" pitchFamily="34" charset="0"/>
              <a:buChar char="•"/>
            </a:pPr>
            <a:r>
              <a:rPr lang="ja-JP" sz="1600">
                <a:latin typeface="Century Gothic" panose="020B0502020202020204" pitchFamily="34" charset="0"/>
                <a:ea typeface="MS PGothic" panose="020B0600070205080204" pitchFamily="34" charset="-128"/>
              </a:rPr>
              <a:t>箇条書き 1</a:t>
            </a:r>
          </a:p>
          <a:p>
            <a:pPr marL="285750" indent="-285750" rtl="0">
              <a:spcAft>
                <a:spcPts val="600"/>
              </a:spcAft>
              <a:buClr>
                <a:srgbClr val="FF9002"/>
              </a:buClr>
              <a:buFont typeface="Arial" panose="020B0604020202020204" pitchFamily="34" charset="0"/>
              <a:buChar char="•"/>
            </a:pPr>
            <a:r>
              <a:rPr lang="ja-JP" sz="1600">
                <a:latin typeface="Century Gothic" panose="020B0502020202020204" pitchFamily="34" charset="0"/>
                <a:ea typeface="MS PGothic" panose="020B0600070205080204" pitchFamily="34" charset="-128"/>
              </a:rPr>
              <a:t>箇条書き 2 </a:t>
            </a:r>
          </a:p>
          <a:p>
            <a:pPr marL="285750" indent="-285750" rtl="0">
              <a:spcAft>
                <a:spcPts val="600"/>
              </a:spcAft>
              <a:buClr>
                <a:srgbClr val="FF9002"/>
              </a:buClr>
              <a:buFont typeface="Arial" panose="020B0604020202020204" pitchFamily="34" charset="0"/>
              <a:buChar char="•"/>
            </a:pPr>
            <a:r>
              <a:rPr lang="ja-JP" sz="1600">
                <a:latin typeface="Century Gothic" panose="020B0502020202020204" pitchFamily="34" charset="0"/>
                <a:ea typeface="MS PGothic" panose="020B0600070205080204" pitchFamily="34" charset="-128"/>
              </a:rPr>
              <a:t>箇条書き 3</a:t>
            </a:r>
          </a:p>
          <a:p>
            <a:pPr marL="285750" indent="-285750" rtl="0">
              <a:spcAft>
                <a:spcPts val="600"/>
              </a:spcAft>
              <a:buClr>
                <a:srgbClr val="FF9002"/>
              </a:buClr>
              <a:buFont typeface="Arial" panose="020B0604020202020204" pitchFamily="34" charset="0"/>
              <a:buChar char="•"/>
            </a:pPr>
            <a:r>
              <a:rPr lang="ja-JP" sz="1600">
                <a:latin typeface="Century Gothic" panose="020B0502020202020204" pitchFamily="34" charset="0"/>
                <a:ea typeface="MS PGothic" panose="020B0600070205080204" pitchFamily="34" charset="-128"/>
              </a:rPr>
              <a:t>箇条書き 4</a:t>
            </a:r>
          </a:p>
        </p:txBody>
      </p:sp>
      <p:sp>
        <p:nvSpPr>
          <p:cNvPr id="15" name="TextBox 14">
            <a:extLst>
              <a:ext uri="{FF2B5EF4-FFF2-40B4-BE49-F238E27FC236}">
                <a16:creationId xmlns:a16="http://schemas.microsoft.com/office/drawing/2014/main" id="{E860764B-DD5C-3BB5-9C70-1C547AEB2CFC}"/>
              </a:ext>
            </a:extLst>
          </p:cNvPr>
          <p:cNvSpPr txBox="1"/>
          <p:nvPr/>
        </p:nvSpPr>
        <p:spPr>
          <a:xfrm>
            <a:off x="810500" y="3729655"/>
            <a:ext cx="3839029" cy="1308050"/>
          </a:xfrm>
          <a:prstGeom prst="rect">
            <a:avLst/>
          </a:prstGeom>
          <a:noFill/>
        </p:spPr>
        <p:txBody>
          <a:bodyPr wrap="square" rtlCol="0">
            <a:spAutoFit/>
          </a:bodyPr>
          <a:lstStyle/>
          <a:p>
            <a:pPr marL="285750" indent="-285750" rtl="0">
              <a:spcAft>
                <a:spcPts val="600"/>
              </a:spcAft>
              <a:buClr>
                <a:srgbClr val="E5A90B"/>
              </a:buClr>
              <a:buFont typeface="Arial" panose="020B0604020202020204" pitchFamily="34" charset="0"/>
              <a:buChar char="•"/>
            </a:pPr>
            <a:r>
              <a:rPr lang="ja-JP" sz="1600">
                <a:latin typeface="Century Gothic" panose="020B0502020202020204" pitchFamily="34" charset="0"/>
                <a:ea typeface="MS PGothic" panose="020B0600070205080204" pitchFamily="34" charset="-128"/>
              </a:rPr>
              <a:t>箇条書き 1</a:t>
            </a:r>
          </a:p>
          <a:p>
            <a:pPr marL="285750" indent="-285750" rtl="0">
              <a:spcAft>
                <a:spcPts val="600"/>
              </a:spcAft>
              <a:buClr>
                <a:srgbClr val="E5A90B"/>
              </a:buClr>
              <a:buFont typeface="Arial" panose="020B0604020202020204" pitchFamily="34" charset="0"/>
              <a:buChar char="•"/>
            </a:pPr>
            <a:r>
              <a:rPr lang="ja-JP" sz="1600">
                <a:latin typeface="Century Gothic" panose="020B0502020202020204" pitchFamily="34" charset="0"/>
                <a:ea typeface="MS PGothic" panose="020B0600070205080204" pitchFamily="34" charset="-128"/>
              </a:rPr>
              <a:t>箇条書き 2 </a:t>
            </a:r>
          </a:p>
          <a:p>
            <a:pPr marL="285750" indent="-285750" rtl="0">
              <a:spcAft>
                <a:spcPts val="600"/>
              </a:spcAft>
              <a:buClr>
                <a:srgbClr val="E5A90B"/>
              </a:buClr>
              <a:buFont typeface="Arial" panose="020B0604020202020204" pitchFamily="34" charset="0"/>
              <a:buChar char="•"/>
            </a:pPr>
            <a:r>
              <a:rPr lang="ja-JP" sz="1600">
                <a:latin typeface="Century Gothic" panose="020B0502020202020204" pitchFamily="34" charset="0"/>
                <a:ea typeface="MS PGothic" panose="020B0600070205080204" pitchFamily="34" charset="-128"/>
              </a:rPr>
              <a:t>箇条書き 3</a:t>
            </a:r>
          </a:p>
          <a:p>
            <a:pPr marL="285750" indent="-285750" rtl="0">
              <a:spcAft>
                <a:spcPts val="600"/>
              </a:spcAft>
              <a:buClr>
                <a:srgbClr val="E5A90B"/>
              </a:buClr>
              <a:buFont typeface="Arial" panose="020B0604020202020204" pitchFamily="34" charset="0"/>
              <a:buChar char="•"/>
            </a:pPr>
            <a:r>
              <a:rPr lang="ja-JP" sz="1600">
                <a:latin typeface="Century Gothic" panose="020B0502020202020204" pitchFamily="34" charset="0"/>
                <a:ea typeface="MS PGothic" panose="020B0600070205080204" pitchFamily="34" charset="-128"/>
              </a:rPr>
              <a:t>箇条書き 4</a:t>
            </a:r>
          </a:p>
        </p:txBody>
      </p:sp>
      <p:sp>
        <p:nvSpPr>
          <p:cNvPr id="16" name="TextBox 15">
            <a:extLst>
              <a:ext uri="{FF2B5EF4-FFF2-40B4-BE49-F238E27FC236}">
                <a16:creationId xmlns:a16="http://schemas.microsoft.com/office/drawing/2014/main" id="{C031FED8-6A63-8EFC-8E55-25D2CFE3175C}"/>
              </a:ext>
            </a:extLst>
          </p:cNvPr>
          <p:cNvSpPr txBox="1"/>
          <p:nvPr/>
        </p:nvSpPr>
        <p:spPr>
          <a:xfrm>
            <a:off x="5278649" y="3797608"/>
            <a:ext cx="3839029" cy="1954381"/>
          </a:xfrm>
          <a:prstGeom prst="rect">
            <a:avLst/>
          </a:prstGeom>
          <a:noFill/>
        </p:spPr>
        <p:txBody>
          <a:bodyPr wrap="square" rtlCol="0">
            <a:spAutoFit/>
          </a:bodyPr>
          <a:lstStyle/>
          <a:p>
            <a:pPr marL="285750" indent="-285750" rtl="0">
              <a:spcAft>
                <a:spcPts val="600"/>
              </a:spcAft>
              <a:buClr>
                <a:srgbClr val="FF8DCB"/>
              </a:buClr>
              <a:buFont typeface="Arial" panose="020B0604020202020204" pitchFamily="34" charset="0"/>
              <a:buChar char="•"/>
            </a:pPr>
            <a:r>
              <a:rPr lang="ja-JP" sz="1600">
                <a:latin typeface="Century Gothic" panose="020B0502020202020204" pitchFamily="34" charset="0"/>
                <a:ea typeface="MS PGothic" panose="020B0600070205080204" pitchFamily="34" charset="-128"/>
              </a:rPr>
              <a:t>箇条書き 1</a:t>
            </a:r>
          </a:p>
          <a:p>
            <a:pPr marL="285750" indent="-285750" rtl="0">
              <a:spcAft>
                <a:spcPts val="600"/>
              </a:spcAft>
              <a:buClr>
                <a:srgbClr val="FF8DCB"/>
              </a:buClr>
              <a:buFont typeface="Arial" panose="020B0604020202020204" pitchFamily="34" charset="0"/>
              <a:buChar char="•"/>
            </a:pPr>
            <a:r>
              <a:rPr lang="ja-JP" sz="1600">
                <a:latin typeface="Century Gothic" panose="020B0502020202020204" pitchFamily="34" charset="0"/>
                <a:ea typeface="MS PGothic" panose="020B0600070205080204" pitchFamily="34" charset="-128"/>
              </a:rPr>
              <a:t>箇条書き 2 </a:t>
            </a:r>
          </a:p>
          <a:p>
            <a:pPr marL="285750" indent="-285750" rtl="0">
              <a:spcAft>
                <a:spcPts val="600"/>
              </a:spcAft>
              <a:buClr>
                <a:srgbClr val="FF8DCB"/>
              </a:buClr>
              <a:buFont typeface="Arial" panose="020B0604020202020204" pitchFamily="34" charset="0"/>
              <a:buChar char="•"/>
            </a:pPr>
            <a:r>
              <a:rPr lang="ja-JP" sz="1600">
                <a:latin typeface="Century Gothic" panose="020B0502020202020204" pitchFamily="34" charset="0"/>
                <a:ea typeface="MS PGothic" panose="020B0600070205080204" pitchFamily="34" charset="-128"/>
              </a:rPr>
              <a:t>箇条書き 3</a:t>
            </a:r>
          </a:p>
          <a:p>
            <a:pPr marL="285750" indent="-285750" rtl="0">
              <a:spcAft>
                <a:spcPts val="600"/>
              </a:spcAft>
              <a:buClr>
                <a:srgbClr val="FF8DCB"/>
              </a:buClr>
              <a:buFont typeface="Arial" panose="020B0604020202020204" pitchFamily="34" charset="0"/>
              <a:buChar char="•"/>
            </a:pPr>
            <a:r>
              <a:rPr lang="ja-JP" sz="1600">
                <a:latin typeface="Century Gothic" panose="020B0502020202020204" pitchFamily="34" charset="0"/>
                <a:ea typeface="MS PGothic" panose="020B0600070205080204" pitchFamily="34" charset="-128"/>
              </a:rPr>
              <a:t>箇条書き 4</a:t>
            </a:r>
          </a:p>
          <a:p>
            <a:pPr marL="285750" indent="-285750" rtl="0">
              <a:spcAft>
                <a:spcPts val="600"/>
              </a:spcAft>
              <a:buClr>
                <a:srgbClr val="FF8DCB"/>
              </a:buClr>
              <a:buFont typeface="Arial" panose="020B0604020202020204" pitchFamily="34" charset="0"/>
              <a:buChar char="•"/>
            </a:pPr>
            <a:r>
              <a:rPr lang="ja-JP" sz="1600">
                <a:latin typeface="Century Gothic" panose="020B0502020202020204" pitchFamily="34" charset="0"/>
                <a:ea typeface="MS PGothic" panose="020B0600070205080204" pitchFamily="34" charset="-128"/>
              </a:rPr>
              <a:t>箇条書き 5</a:t>
            </a:r>
          </a:p>
          <a:p>
            <a:pPr marL="285750" indent="-285750" rtl="0">
              <a:spcAft>
                <a:spcPts val="600"/>
              </a:spcAft>
              <a:buClr>
                <a:srgbClr val="FF8DCB"/>
              </a:buClr>
              <a:buFont typeface="Arial" panose="020B0604020202020204" pitchFamily="34" charset="0"/>
              <a:buChar char="•"/>
            </a:pPr>
            <a:r>
              <a:rPr lang="ja-JP" sz="1600">
                <a:latin typeface="Century Gothic" panose="020B0502020202020204" pitchFamily="34" charset="0"/>
                <a:ea typeface="MS PGothic" panose="020B0600070205080204" pitchFamily="34" charset="-128"/>
              </a:rPr>
              <a:t>箇条書き 6</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675514845"/>
              </p:ext>
            </p:extLst>
          </p:nvPr>
        </p:nvGraphicFramePr>
        <p:xfrm>
          <a:off x="787790" y="1050352"/>
          <a:ext cx="10433585" cy="2468352"/>
        </p:xfrm>
        <a:graphic>
          <a:graphicData uri="http://schemas.openxmlformats.org/drawingml/2006/table">
            <a:tbl>
              <a:tblPr firstRow="1" firstCol="1" bandRow="1">
                <a:tableStyleId>{5C22544A-7EE6-4342-B048-85BDC9FD1C3A}</a:tableStyleId>
              </a:tblPr>
              <a:tblGrid>
                <a:gridCol w="10433585">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ja-JP" sz="1600" b="1" baseline="0" dirty="0">
                          <a:solidFill>
                            <a:schemeClr val="tx1"/>
                          </a:solidFill>
                          <a:effectLst/>
                          <a:latin typeface="Century Gothic" panose="020B0502020202020204" pitchFamily="34" charset="0"/>
                          <a:ea typeface="MS PGothic" panose="020B0600070205080204" pitchFamily="34" charset="-128"/>
                        </a:rPr>
                        <a:t>免責条項</a:t>
                      </a:r>
                    </a:p>
                    <a:p>
                      <a:pPr marL="0" marR="0" rtl="0">
                        <a:spcBef>
                          <a:spcPts val="0"/>
                        </a:spcBef>
                        <a:spcAft>
                          <a:spcPts val="0"/>
                        </a:spcAft>
                      </a:pPr>
                      <a:r>
                        <a:rPr lang="ja-JP" sz="1200" b="0" baseline="0" dirty="0">
                          <a:solidFill>
                            <a:schemeClr val="tx1"/>
                          </a:solidFill>
                          <a:effectLst/>
                          <a:latin typeface="Century Gothic" panose="020B0502020202020204" pitchFamily="34" charset="0"/>
                          <a:ea typeface="MS PGothic" panose="020B0600070205080204" pitchFamily="34" charset="-128"/>
                        </a:rPr>
                        <a:t> </a:t>
                      </a:r>
                    </a:p>
                    <a:p>
                      <a:pPr marL="0" marR="0" rtl="0">
                        <a:spcBef>
                          <a:spcPts val="0"/>
                        </a:spcBef>
                        <a:spcAft>
                          <a:spcPts val="0"/>
                        </a:spcAft>
                      </a:pPr>
                      <a:r>
                        <a:rPr lang="ja-JP" sz="1400" b="0" baseline="0" dirty="0">
                          <a:solidFill>
                            <a:schemeClr val="tx1"/>
                          </a:solidFill>
                          <a:effectLst/>
                          <a:latin typeface="Century Gothic" panose="020B0502020202020204" pitchFamily="34" charset="0"/>
                          <a:ea typeface="MS PGothic" panose="020B0600070205080204" pitchFamily="34" charset="-128"/>
                        </a:rPr>
                        <a:t>Smartsheet がこの Web サイトに掲載している記事、テンプレート、または情報などは、あくまで参考としてご利用ください。Smartsheet は、情報の最新性および正確性の確保に努めますが、本 Web サイトまたは本 Web サイトに含まれる情報、記事、テンプレート、あるいは関連グラフィックに関する完全性、正確性、信頼性、適合性、または利用可能性について、明示または黙示のいかなる表明または保証も行いません。これらの情報に依拠して生じたいかなる結果についても Smartsheet は一切責任を負いませんので、各自の責任と判断のもとにご利用ください。</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12621</TotalTime>
  <Words>331</Words>
  <Application>Microsoft Office PowerPoint</Application>
  <PresentationFormat>Widescreen</PresentationFormat>
  <Paragraphs>32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193</cp:revision>
  <cp:lastPrinted>2024-02-20T23:48:17Z</cp:lastPrinted>
  <dcterms:created xsi:type="dcterms:W3CDTF">2021-07-07T23:54:57Z</dcterms:created>
  <dcterms:modified xsi:type="dcterms:W3CDTF">2024-10-25T13:09:53Z</dcterms:modified>
</cp:coreProperties>
</file>