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7E2D3"/>
    <a:srgbClr val="FF9002"/>
    <a:srgbClr val="FFC1ED"/>
    <a:srgbClr val="F7D944"/>
    <a:srgbClr val="8499A0"/>
    <a:srgbClr val="54708B"/>
    <a:srgbClr val="1E4266"/>
    <a:srgbClr val="D6F1FB"/>
    <a:srgbClr val="FFD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7818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PowerPoint 形式の 4 叉フィッシュボーン図テンプレート</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55542"/>
          </a:xfrm>
          <a:prstGeom prst="rect">
            <a:avLst/>
          </a:prstGeom>
          <a:noFill/>
        </p:spPr>
        <p:txBody>
          <a:bodyPr wrap="square" rtlCol="0">
            <a:spAutoFit/>
          </a:bodyPr>
          <a:lstStyle/>
          <a:p>
            <a:pPr algn="l" rtl="0">
              <a:lnSpc>
                <a:spcPct val="150000"/>
              </a:lnSpc>
              <a:spcBef>
                <a:spcPts val="0"/>
              </a:spcBef>
              <a:spcAft>
                <a:spcPts val="0"/>
              </a:spcAft>
            </a:pPr>
            <a:r>
              <a:rPr lang="ja-JP" sz="1300" b="1" i="0" u="none" strike="noStrike">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300" i="0" u="none" strike="noStrike">
                <a:solidFill>
                  <a:srgbClr val="000000"/>
                </a:solidFill>
                <a:effectLst/>
                <a:latin typeface="Century Gothic" panose="020B0502020202020204" pitchFamily="34" charset="0"/>
                <a:ea typeface="MS PGothic" panose="020B0600070205080204" pitchFamily="34" charset="-128"/>
              </a:rPr>
              <a:t>こちらのテンプレートは、主要な戦略を明確に概説することが不可欠なプランニング セッションやビジネス開発ミーティングに最適です。経営陣とマネージャーはさまざまな戦略的コンポーネントをチームに伝えることができるため、実用的なインサイトに焦点を当てることで継続的な品質改善を促進できます。</a:t>
            </a:r>
          </a:p>
          <a:p>
            <a:pPr algn="l" rtl="0">
              <a:lnSpc>
                <a:spcPct val="150000"/>
              </a:lnSpc>
              <a:spcBef>
                <a:spcPts val="0"/>
              </a:spcBef>
              <a:spcAft>
                <a:spcPts val="0"/>
              </a:spcAft>
            </a:pPr>
            <a:r>
              <a:rPr lang="ja-JP" sz="1300" i="0" u="none" strike="noStrike">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300" b="1" i="0" u="none" strike="noStrike">
                <a:solidFill>
                  <a:srgbClr val="000000"/>
                </a:solidFill>
                <a:effectLst/>
                <a:latin typeface="Century Gothic" panose="020B0502020202020204" pitchFamily="34" charset="0"/>
                <a:ea typeface="MS PGothic" panose="020B0600070205080204" pitchFamily="34" charset="-128"/>
              </a:rPr>
              <a:t>テンプレートの注目の機能: </a:t>
            </a:r>
            <a:r>
              <a:rPr lang="ja-JP" sz="1300" i="0" u="none" strike="noStrike">
                <a:solidFill>
                  <a:srgbClr val="000000"/>
                </a:solidFill>
                <a:effectLst/>
                <a:latin typeface="Century Gothic" panose="020B0502020202020204" pitchFamily="34" charset="0"/>
                <a:ea typeface="MS PGothic" panose="020B0600070205080204" pitchFamily="34" charset="-128"/>
              </a:rPr>
              <a:t>合理化された 4 方向の戦略分析アプローチにより、内容の簡潔さを保ちつつ、重要な情報を強調できます。また、簡単な説明によって、プレゼン担当者はそれぞれの戦略的要素を簡潔かつ包括的に概説できます。この明快さにより、ビジネス イニシアチブ全体を成功させる上でさまざまな要因がどのような影響を与えるかについて、生産的な議論が促進されます。 </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3997088" y="348852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4912889" y="120264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8781828" y="3539582"/>
            <a:ext cx="806070" cy="241821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9771950" y="813027"/>
            <a:ext cx="835416" cy="2506249"/>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57139"/>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4" name="Rounded Rectangle 33">
            <a:extLst>
              <a:ext uri="{FF2B5EF4-FFF2-40B4-BE49-F238E27FC236}">
                <a16:creationId xmlns:a16="http://schemas.microsoft.com/office/drawing/2014/main" id="{62DB82EC-ED07-32E9-768D-4ADA67D46C20}"/>
              </a:ext>
            </a:extLst>
          </p:cNvPr>
          <p:cNvSpPr/>
          <p:nvPr/>
        </p:nvSpPr>
        <p:spPr>
          <a:xfrm>
            <a:off x="1302130" y="594799"/>
            <a:ext cx="3773267" cy="640080"/>
          </a:xfrm>
          <a:prstGeom prst="roundRect">
            <a:avLst>
              <a:gd name="adj" fmla="val 10920"/>
            </a:avLst>
          </a:prstGeom>
          <a:solidFill>
            <a:srgbClr val="87E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7" name="TextBox 36">
            <a:extLst>
              <a:ext uri="{FF2B5EF4-FFF2-40B4-BE49-F238E27FC236}">
                <a16:creationId xmlns:a16="http://schemas.microsoft.com/office/drawing/2014/main" id="{8B67434E-2833-5FC7-9A7C-6D46C02CC30C}"/>
              </a:ext>
            </a:extLst>
          </p:cNvPr>
          <p:cNvSpPr txBox="1"/>
          <p:nvPr/>
        </p:nvSpPr>
        <p:spPr>
          <a:xfrm>
            <a:off x="1422400" y="722462"/>
            <a:ext cx="3599992"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1147" y="5641431"/>
            <a:ext cx="3773267" cy="640080"/>
          </a:xfrm>
          <a:prstGeom prst="roundRect">
            <a:avLst>
              <a:gd name="adj" fmla="val 10920"/>
            </a:avLst>
          </a:prstGeom>
          <a:solidFill>
            <a:srgbClr val="F7D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8" name="TextBox 17">
            <a:extLst>
              <a:ext uri="{FF2B5EF4-FFF2-40B4-BE49-F238E27FC236}">
                <a16:creationId xmlns:a16="http://schemas.microsoft.com/office/drawing/2014/main" id="{9DA6A5CD-EC77-DE89-B356-7490E0AABA43}"/>
              </a:ext>
            </a:extLst>
          </p:cNvPr>
          <p:cNvSpPr txBox="1"/>
          <p:nvPr/>
        </p:nvSpPr>
        <p:spPr>
          <a:xfrm>
            <a:off x="471417" y="5799457"/>
            <a:ext cx="3599992"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6312073" y="264821"/>
            <a:ext cx="3773267" cy="640080"/>
          </a:xfrm>
          <a:prstGeom prst="roundRect">
            <a:avLst>
              <a:gd name="adj" fmla="val 10920"/>
            </a:avLst>
          </a:prstGeom>
          <a:solidFill>
            <a:srgbClr val="FF90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8" name="TextBox 57">
            <a:extLst>
              <a:ext uri="{FF2B5EF4-FFF2-40B4-BE49-F238E27FC236}">
                <a16:creationId xmlns:a16="http://schemas.microsoft.com/office/drawing/2014/main" id="{8049073E-C6CE-E547-9C49-166B4D69C933}"/>
              </a:ext>
            </a:extLst>
          </p:cNvPr>
          <p:cNvSpPr txBox="1"/>
          <p:nvPr/>
        </p:nvSpPr>
        <p:spPr>
          <a:xfrm>
            <a:off x="6432343" y="392484"/>
            <a:ext cx="3599992"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5361090" y="5977106"/>
            <a:ext cx="3773267" cy="640080"/>
          </a:xfrm>
          <a:prstGeom prst="roundRect">
            <a:avLst>
              <a:gd name="adj" fmla="val 10920"/>
            </a:avLst>
          </a:prstGeom>
          <a:solidFill>
            <a:srgbClr val="FFC1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73" name="TextBox 72">
            <a:extLst>
              <a:ext uri="{FF2B5EF4-FFF2-40B4-BE49-F238E27FC236}">
                <a16:creationId xmlns:a16="http://schemas.microsoft.com/office/drawing/2014/main" id="{7A65BB52-643B-DB09-52D4-1DDA9DA01BC4}"/>
              </a:ext>
            </a:extLst>
          </p:cNvPr>
          <p:cNvSpPr txBox="1"/>
          <p:nvPr/>
        </p:nvSpPr>
        <p:spPr>
          <a:xfrm>
            <a:off x="5481360" y="6135132"/>
            <a:ext cx="3599992"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a:t>
            </a:r>
          </a:p>
        </p:txBody>
      </p:sp>
      <p:sp>
        <p:nvSpPr>
          <p:cNvPr id="5" name="Oval 4">
            <a:extLst>
              <a:ext uri="{FF2B5EF4-FFF2-40B4-BE49-F238E27FC236}">
                <a16:creationId xmlns:a16="http://schemas.microsoft.com/office/drawing/2014/main" id="{AD19F37D-9E4A-5473-08A0-77872558A9A9}"/>
              </a:ext>
            </a:extLst>
          </p:cNvPr>
          <p:cNvSpPr/>
          <p:nvPr/>
        </p:nvSpPr>
        <p:spPr>
          <a:xfrm>
            <a:off x="4521923" y="3176920"/>
            <a:ext cx="440560" cy="440560"/>
          </a:xfrm>
          <a:prstGeom prst="ellipse">
            <a:avLst/>
          </a:prstGeom>
          <a:solidFill>
            <a:srgbClr val="F7D944"/>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0" name="Oval 9">
            <a:extLst>
              <a:ext uri="{FF2B5EF4-FFF2-40B4-BE49-F238E27FC236}">
                <a16:creationId xmlns:a16="http://schemas.microsoft.com/office/drawing/2014/main" id="{D7C1BB4C-7DBD-36C3-9FB6-0D4CDB0D7BA1}"/>
              </a:ext>
            </a:extLst>
          </p:cNvPr>
          <p:cNvSpPr/>
          <p:nvPr/>
        </p:nvSpPr>
        <p:spPr>
          <a:xfrm>
            <a:off x="5424946" y="3176267"/>
            <a:ext cx="440560" cy="440560"/>
          </a:xfrm>
          <a:prstGeom prst="ellipse">
            <a:avLst/>
          </a:prstGeom>
          <a:solidFill>
            <a:srgbClr val="87E2D3"/>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1" name="Oval 10">
            <a:extLst>
              <a:ext uri="{FF2B5EF4-FFF2-40B4-BE49-F238E27FC236}">
                <a16:creationId xmlns:a16="http://schemas.microsoft.com/office/drawing/2014/main" id="{477A2899-E34F-5DF6-5A05-85E9DC82F010}"/>
              </a:ext>
            </a:extLst>
          </p:cNvPr>
          <p:cNvSpPr/>
          <p:nvPr/>
        </p:nvSpPr>
        <p:spPr>
          <a:xfrm>
            <a:off x="9402799" y="3176267"/>
            <a:ext cx="440560" cy="440560"/>
          </a:xfrm>
          <a:prstGeom prst="ellipse">
            <a:avLst/>
          </a:prstGeom>
          <a:solidFill>
            <a:srgbClr val="FFC1ED"/>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2" name="Oval 11">
            <a:extLst>
              <a:ext uri="{FF2B5EF4-FFF2-40B4-BE49-F238E27FC236}">
                <a16:creationId xmlns:a16="http://schemas.microsoft.com/office/drawing/2014/main" id="{177C8A5F-E257-55FD-CDD5-967BE3E417DF}"/>
              </a:ext>
            </a:extLst>
          </p:cNvPr>
          <p:cNvSpPr/>
          <p:nvPr/>
        </p:nvSpPr>
        <p:spPr>
          <a:xfrm>
            <a:off x="10345642" y="3175614"/>
            <a:ext cx="440560" cy="440560"/>
          </a:xfrm>
          <a:prstGeom prst="ellipse">
            <a:avLst/>
          </a:prstGeom>
          <a:solidFill>
            <a:srgbClr val="FF900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3" name="TextBox 12">
            <a:extLst>
              <a:ext uri="{FF2B5EF4-FFF2-40B4-BE49-F238E27FC236}">
                <a16:creationId xmlns:a16="http://schemas.microsoft.com/office/drawing/2014/main" id="{59A6FA92-504A-0827-C82E-9B60E33DC4D2}"/>
              </a:ext>
            </a:extLst>
          </p:cNvPr>
          <p:cNvSpPr txBox="1"/>
          <p:nvPr/>
        </p:nvSpPr>
        <p:spPr>
          <a:xfrm>
            <a:off x="1258730" y="1323309"/>
            <a:ext cx="3839029" cy="1308050"/>
          </a:xfrm>
          <a:prstGeom prst="rect">
            <a:avLst/>
          </a:prstGeom>
          <a:noFill/>
        </p:spPr>
        <p:txBody>
          <a:bodyPr wrap="square" rtlCol="0">
            <a:spAutoFit/>
          </a:bodyPr>
          <a:lstStyle/>
          <a:p>
            <a:pPr marL="285750" indent="-285750" rtl="0">
              <a:spcAft>
                <a:spcPts val="600"/>
              </a:spcAft>
              <a:buClr>
                <a:srgbClr val="87E2D3"/>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1</a:t>
            </a:r>
          </a:p>
          <a:p>
            <a:pPr marL="285750" indent="-285750" rtl="0">
              <a:spcAft>
                <a:spcPts val="600"/>
              </a:spcAft>
              <a:buClr>
                <a:srgbClr val="87E2D3"/>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2 </a:t>
            </a:r>
          </a:p>
          <a:p>
            <a:pPr marL="285750" indent="-285750" rtl="0">
              <a:spcAft>
                <a:spcPts val="600"/>
              </a:spcAft>
              <a:buClr>
                <a:srgbClr val="87E2D3"/>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3</a:t>
            </a:r>
          </a:p>
          <a:p>
            <a:pPr marL="285750" indent="-285750" rtl="0">
              <a:spcAft>
                <a:spcPts val="600"/>
              </a:spcAft>
              <a:buClr>
                <a:srgbClr val="87E2D3"/>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4</a:t>
            </a:r>
          </a:p>
        </p:txBody>
      </p:sp>
      <p:sp>
        <p:nvSpPr>
          <p:cNvPr id="14" name="TextBox 13">
            <a:extLst>
              <a:ext uri="{FF2B5EF4-FFF2-40B4-BE49-F238E27FC236}">
                <a16:creationId xmlns:a16="http://schemas.microsoft.com/office/drawing/2014/main" id="{825785B5-D971-B378-7051-09FA187C96D5}"/>
              </a:ext>
            </a:extLst>
          </p:cNvPr>
          <p:cNvSpPr txBox="1"/>
          <p:nvPr/>
        </p:nvSpPr>
        <p:spPr>
          <a:xfrm>
            <a:off x="6229903" y="1032564"/>
            <a:ext cx="3839029" cy="1308050"/>
          </a:xfrm>
          <a:prstGeom prst="rect">
            <a:avLst/>
          </a:prstGeom>
          <a:noFill/>
        </p:spPr>
        <p:txBody>
          <a:bodyPr wrap="square" rtlCol="0">
            <a:spAutoFit/>
          </a:bodyPr>
          <a:lstStyle/>
          <a:p>
            <a:pPr marL="285750" indent="-285750" rtl="0">
              <a:spcAft>
                <a:spcPts val="600"/>
              </a:spcAft>
              <a:buClr>
                <a:srgbClr val="FF9002"/>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1</a:t>
            </a:r>
          </a:p>
          <a:p>
            <a:pPr marL="285750" indent="-285750" rtl="0">
              <a:spcAft>
                <a:spcPts val="600"/>
              </a:spcAft>
              <a:buClr>
                <a:srgbClr val="FF9002"/>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2 </a:t>
            </a:r>
          </a:p>
          <a:p>
            <a:pPr marL="285750" indent="-285750" rtl="0">
              <a:spcAft>
                <a:spcPts val="600"/>
              </a:spcAft>
              <a:buClr>
                <a:srgbClr val="FF9002"/>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3</a:t>
            </a:r>
          </a:p>
          <a:p>
            <a:pPr marL="285750" indent="-285750" rtl="0">
              <a:spcAft>
                <a:spcPts val="600"/>
              </a:spcAft>
              <a:buClr>
                <a:srgbClr val="FF9002"/>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4</a:t>
            </a:r>
          </a:p>
        </p:txBody>
      </p:sp>
      <p:sp>
        <p:nvSpPr>
          <p:cNvPr id="15" name="TextBox 14">
            <a:extLst>
              <a:ext uri="{FF2B5EF4-FFF2-40B4-BE49-F238E27FC236}">
                <a16:creationId xmlns:a16="http://schemas.microsoft.com/office/drawing/2014/main" id="{E860764B-DD5C-3BB5-9C70-1C547AEB2CFC}"/>
              </a:ext>
            </a:extLst>
          </p:cNvPr>
          <p:cNvSpPr txBox="1"/>
          <p:nvPr/>
        </p:nvSpPr>
        <p:spPr>
          <a:xfrm>
            <a:off x="810500" y="3729655"/>
            <a:ext cx="3839029" cy="1308050"/>
          </a:xfrm>
          <a:prstGeom prst="rect">
            <a:avLst/>
          </a:prstGeom>
          <a:noFill/>
        </p:spPr>
        <p:txBody>
          <a:bodyPr wrap="square" rtlCol="0">
            <a:spAutoFit/>
          </a:bodyPr>
          <a:lstStyle/>
          <a:p>
            <a:pPr marL="285750" indent="-285750" rtl="0">
              <a:spcAft>
                <a:spcPts val="600"/>
              </a:spcAft>
              <a:buClr>
                <a:srgbClr val="E5A90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1</a:t>
            </a:r>
          </a:p>
          <a:p>
            <a:pPr marL="285750" indent="-285750" rtl="0">
              <a:spcAft>
                <a:spcPts val="600"/>
              </a:spcAft>
              <a:buClr>
                <a:srgbClr val="E5A90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2 </a:t>
            </a:r>
          </a:p>
          <a:p>
            <a:pPr marL="285750" indent="-285750" rtl="0">
              <a:spcAft>
                <a:spcPts val="600"/>
              </a:spcAft>
              <a:buClr>
                <a:srgbClr val="E5A90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3</a:t>
            </a:r>
          </a:p>
          <a:p>
            <a:pPr marL="285750" indent="-285750" rtl="0">
              <a:spcAft>
                <a:spcPts val="600"/>
              </a:spcAft>
              <a:buClr>
                <a:srgbClr val="E5A90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4</a:t>
            </a:r>
          </a:p>
        </p:txBody>
      </p:sp>
      <p:sp>
        <p:nvSpPr>
          <p:cNvPr id="16" name="TextBox 15">
            <a:extLst>
              <a:ext uri="{FF2B5EF4-FFF2-40B4-BE49-F238E27FC236}">
                <a16:creationId xmlns:a16="http://schemas.microsoft.com/office/drawing/2014/main" id="{C031FED8-6A63-8EFC-8E55-25D2CFE3175C}"/>
              </a:ext>
            </a:extLst>
          </p:cNvPr>
          <p:cNvSpPr txBox="1"/>
          <p:nvPr/>
        </p:nvSpPr>
        <p:spPr>
          <a:xfrm>
            <a:off x="5278649" y="3797608"/>
            <a:ext cx="3839029" cy="1954381"/>
          </a:xfrm>
          <a:prstGeom prst="rect">
            <a:avLst/>
          </a:prstGeom>
          <a:noFill/>
        </p:spPr>
        <p:txBody>
          <a:bodyPr wrap="square" rtlCol="0">
            <a:spAutoFit/>
          </a:bodyPr>
          <a:lstStyle/>
          <a:p>
            <a:pPr marL="285750" indent="-285750" rtl="0">
              <a:spcAft>
                <a:spcPts val="600"/>
              </a:spcAft>
              <a:buClr>
                <a:srgbClr val="FF8DC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1</a:t>
            </a:r>
          </a:p>
          <a:p>
            <a:pPr marL="285750" indent="-285750" rtl="0">
              <a:spcAft>
                <a:spcPts val="600"/>
              </a:spcAft>
              <a:buClr>
                <a:srgbClr val="FF8DC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2 </a:t>
            </a:r>
          </a:p>
          <a:p>
            <a:pPr marL="285750" indent="-285750" rtl="0">
              <a:spcAft>
                <a:spcPts val="600"/>
              </a:spcAft>
              <a:buClr>
                <a:srgbClr val="FF8DC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3</a:t>
            </a:r>
          </a:p>
          <a:p>
            <a:pPr marL="285750" indent="-285750" rtl="0">
              <a:spcAft>
                <a:spcPts val="600"/>
              </a:spcAft>
              <a:buClr>
                <a:srgbClr val="FF8DC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4</a:t>
            </a:r>
          </a:p>
          <a:p>
            <a:pPr marL="285750" indent="-285750" rtl="0">
              <a:spcAft>
                <a:spcPts val="600"/>
              </a:spcAft>
              <a:buClr>
                <a:srgbClr val="FF8DC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5</a:t>
            </a:r>
          </a:p>
          <a:p>
            <a:pPr marL="285750" indent="-285750" rtl="0">
              <a:spcAft>
                <a:spcPts val="600"/>
              </a:spcAft>
              <a:buClr>
                <a:srgbClr val="FF8DCB"/>
              </a:buClr>
              <a:buFont typeface="Arial" panose="020B0604020202020204" pitchFamily="34" charset="0"/>
              <a:buChar char="•"/>
            </a:pPr>
            <a:r>
              <a:rPr lang="ja-JP" sz="1600">
                <a:latin typeface="Century Gothic" panose="020B0502020202020204" pitchFamily="34" charset="0"/>
                <a:ea typeface="MS PGothic" panose="020B0600070205080204" pitchFamily="34" charset="-128"/>
              </a:rPr>
              <a:t>箇条書き 6</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675514845"/>
              </p:ext>
            </p:extLst>
          </p:nvPr>
        </p:nvGraphicFramePr>
        <p:xfrm>
          <a:off x="787790" y="1050352"/>
          <a:ext cx="10433585" cy="2468352"/>
        </p:xfrm>
        <a:graphic>
          <a:graphicData uri="http://schemas.openxmlformats.org/drawingml/2006/table">
            <a:tbl>
              <a:tblPr firstRow="1" firstCol="1" bandRow="1">
                <a:tableStyleId>{5C22544A-7EE6-4342-B048-85BDC9FD1C3A}</a:tableStyleId>
              </a:tblPr>
              <a:tblGrid>
                <a:gridCol w="10433585">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12621</TotalTime>
  <Words>331</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193</cp:revision>
  <cp:lastPrinted>2024-02-20T23:48:17Z</cp:lastPrinted>
  <dcterms:created xsi:type="dcterms:W3CDTF">2021-07-07T23:54:57Z</dcterms:created>
  <dcterms:modified xsi:type="dcterms:W3CDTF">2024-10-25T13:09:53Z</dcterms:modified>
</cp:coreProperties>
</file>