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jp.smartsheet.com/try-it?trp=7824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7918713" cy="492443"/>
          </a:xfrm>
          <a:prstGeom prst="rect">
            <a:avLst/>
          </a:prstGeom>
          <a:noFill/>
        </p:spPr>
        <p:txBody>
          <a:bodyPr wrap="square" rtlCol="0">
            <a:spAutoFit/>
          </a:bodyPr>
          <a:lstStyle/>
          <a:p>
            <a:pPr rtl="0"/>
            <a:r>
              <a:rPr lang="ja-JP" sz="2600" b="1" dirty="0">
                <a:solidFill>
                  <a:schemeClr val="tx1">
                    <a:lumMod val="65000"/>
                    <a:lumOff val="35000"/>
                  </a:schemeClr>
                </a:solidFill>
                <a:latin typeface="Century Gothic" panose="020B0502020202020204" pitchFamily="34" charset="0"/>
                <a:ea typeface="MS PGothic" panose="020B0600070205080204" pitchFamily="34" charset="-128"/>
              </a:rPr>
              <a:t>ISO リスク - 機会登録簿テンプレート</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4287516391"/>
              </p:ext>
            </p:extLst>
          </p:nvPr>
        </p:nvGraphicFramePr>
        <p:xfrm>
          <a:off x="303926" y="1046545"/>
          <a:ext cx="8777171" cy="2213488"/>
        </p:xfrm>
        <a:graphic>
          <a:graphicData uri="http://schemas.openxmlformats.org/drawingml/2006/table">
            <a:tbl>
              <a:tblPr>
                <a:tableStyleId>{5C22544A-7EE6-4342-B048-85BDC9FD1C3A}</a:tableStyleId>
              </a:tblPr>
              <a:tblGrid>
                <a:gridCol w="610474">
                  <a:extLst>
                    <a:ext uri="{9D8B030D-6E8A-4147-A177-3AD203B41FA5}">
                      <a16:colId xmlns:a16="http://schemas.microsoft.com/office/drawing/2014/main" val="1121084455"/>
                    </a:ext>
                  </a:extLst>
                </a:gridCol>
                <a:gridCol w="1143000">
                  <a:extLst>
                    <a:ext uri="{9D8B030D-6E8A-4147-A177-3AD203B41FA5}">
                      <a16:colId xmlns:a16="http://schemas.microsoft.com/office/drawing/2014/main" val="2805350575"/>
                    </a:ext>
                  </a:extLst>
                </a:gridCol>
                <a:gridCol w="1043609">
                  <a:extLst>
                    <a:ext uri="{9D8B030D-6E8A-4147-A177-3AD203B41FA5}">
                      <a16:colId xmlns:a16="http://schemas.microsoft.com/office/drawing/2014/main" val="3578054028"/>
                    </a:ext>
                  </a:extLst>
                </a:gridCol>
                <a:gridCol w="1729408">
                  <a:extLst>
                    <a:ext uri="{9D8B030D-6E8A-4147-A177-3AD203B41FA5}">
                      <a16:colId xmlns:a16="http://schemas.microsoft.com/office/drawing/2014/main" val="669283026"/>
                    </a:ext>
                  </a:extLst>
                </a:gridCol>
                <a:gridCol w="1527048">
                  <a:extLst>
                    <a:ext uri="{9D8B030D-6E8A-4147-A177-3AD203B41FA5}">
                      <a16:colId xmlns:a16="http://schemas.microsoft.com/office/drawing/2014/main" val="454506827"/>
                    </a:ext>
                  </a:extLst>
                </a:gridCol>
                <a:gridCol w="813816">
                  <a:extLst>
                    <a:ext uri="{9D8B030D-6E8A-4147-A177-3AD203B41FA5}">
                      <a16:colId xmlns:a16="http://schemas.microsoft.com/office/drawing/2014/main" val="3039088257"/>
                    </a:ext>
                  </a:extLst>
                </a:gridCol>
                <a:gridCol w="954908">
                  <a:extLst>
                    <a:ext uri="{9D8B030D-6E8A-4147-A177-3AD203B41FA5}">
                      <a16:colId xmlns:a16="http://schemas.microsoft.com/office/drawing/2014/main" val="11568570"/>
                    </a:ext>
                  </a:extLst>
                </a:gridCol>
                <a:gridCol w="954908">
                  <a:extLst>
                    <a:ext uri="{9D8B030D-6E8A-4147-A177-3AD203B41FA5}">
                      <a16:colId xmlns:a16="http://schemas.microsoft.com/office/drawing/2014/main" val="2873069235"/>
                    </a:ext>
                  </a:extLst>
                </a:gridCol>
              </a:tblGrid>
              <a:tr h="500859">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リスク </a:t>
                      </a:r>
                    </a:p>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ID 番号</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リスクの説明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b="0" i="0" u="none" strike="noStrike" baseline="0">
                          <a:solidFill>
                            <a:srgbClr val="000000"/>
                          </a:solidFill>
                          <a:effectLst/>
                          <a:latin typeface="Century Gothic" panose="020B0502020202020204" pitchFamily="34" charset="0"/>
                          <a:ea typeface="MS PGothic" panose="020B0600070205080204" pitchFamily="34" charset="-128"/>
                        </a:rPr>
                        <a:t>プロセス</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ISO 27001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影響度</a:t>
                      </a:r>
                      <a:endParaRPr lang="en-US" sz="1100" u="none" strike="noStrike" baseline="0" dirty="0">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確度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優先度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8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dirty="0">
                          <a:effectLst/>
                          <a:latin typeface="Century Gothic" panose="020B0502020202020204" pitchFamily="34" charset="0"/>
                          <a:ea typeface="MS PGothic" panose="020B0600070205080204" pitchFamily="34" charset="-128"/>
                        </a:rPr>
                        <a:t>リスクの概要を簡潔に</a:t>
                      </a:r>
                      <a:br>
                        <a:rPr lang="en-US" altLang="ja-JP" sz="800" u="none" strike="noStrike" baseline="0" dirty="0">
                          <a:effectLst/>
                          <a:latin typeface="Century Gothic" panose="020B0502020202020204" pitchFamily="34" charset="0"/>
                          <a:ea typeface="MS PGothic" panose="020B0600070205080204" pitchFamily="34" charset="-128"/>
                        </a:rPr>
                      </a:br>
                      <a:r>
                        <a:rPr lang="ja-JP" sz="800" u="none" strike="noStrike" baseline="0" dirty="0">
                          <a:effectLst/>
                          <a:latin typeface="Century Gothic" panose="020B0502020202020204" pitchFamily="34" charset="0"/>
                          <a:ea typeface="MS PGothic" panose="020B0600070205080204" pitchFamily="34" charset="-128"/>
                        </a:rPr>
                        <a:t>説明します。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このリスクはどの</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プロセスに関連して</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いますか？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このサイバー セキュリティ リスクは、情報セキュリティに関する ISO 27001 規格の 14 の分類のどれに関連していますか？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dirty="0">
                          <a:effectLst/>
                          <a:latin typeface="Century Gothic" panose="020B0502020202020204" pitchFamily="34" charset="0"/>
                          <a:ea typeface="MS PGothic" panose="020B0600070205080204" pitchFamily="34" charset="-128"/>
                        </a:rPr>
                        <a:t>リスクが軽減または除去されなかった場合、どうなりますか？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dirty="0">
                          <a:effectLst/>
                          <a:latin typeface="Century Gothic" panose="020B0502020202020204" pitchFamily="34" charset="0"/>
                          <a:ea typeface="MS PGothic" panose="020B0600070205080204" pitchFamily="34" charset="-128"/>
                        </a:rPr>
                        <a:t>評価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dirty="0">
                          <a:effectLst/>
                          <a:latin typeface="Century Gothic" panose="020B0502020202020204" pitchFamily="34" charset="0"/>
                          <a:ea typeface="MS PGothic" panose="020B0600070205080204" pitchFamily="34" charset="-128"/>
                        </a:rPr>
                        <a:t>1 (低) ～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dirty="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a:effectLst/>
                          <a:latin typeface="Century Gothic" panose="020B0502020202020204" pitchFamily="34" charset="0"/>
                          <a:ea typeface="MS PGothic" panose="020B0600070205080204" pitchFamily="34" charset="-128"/>
                        </a:rPr>
                        <a:t>評価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1 (低) ～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a:effectLst/>
                          <a:latin typeface="Century Gothic" panose="020B0502020202020204" pitchFamily="34" charset="0"/>
                          <a:ea typeface="MS PGothic" panose="020B0600070205080204" pitchFamily="34" charset="-128"/>
                        </a:rPr>
                        <a:t>(影響 X 確率)</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最も高いものから</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対処します。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rtl="0" fontAlgn="ctr"/>
                      <a:r>
                        <a:rPr lang="ja-JP" sz="1100" b="0" i="0" u="none" strike="noStrike" baseline="0">
                          <a:solidFill>
                            <a:srgbClr val="000000"/>
                          </a:solidFill>
                          <a:effectLst/>
                          <a:latin typeface="Century Gothic" panose="020B0502020202020204" pitchFamily="34" charset="0"/>
                          <a:ea typeface="MS PGothic" panose="020B0600070205080204" pitchFamily="34" charset="-128"/>
                        </a:rPr>
                        <a:t>1.1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dirty="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dirty="0">
                          <a:effectLst/>
                          <a:latin typeface="Century Gothic" panose="020B0502020202020204" pitchFamily="34" charset="0"/>
                          <a:ea typeface="MS PGothic" panose="020B0600070205080204" pitchFamily="34" charset="-128"/>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dirty="0">
                          <a:effectLst/>
                          <a:latin typeface="Century Gothic" panose="020B0502020202020204" pitchFamily="34" charset="0"/>
                          <a:ea typeface="MS PGothic" panose="020B0600070205080204" pitchFamily="34" charset="-128"/>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1309657597"/>
                  </a:ext>
                </a:extLst>
              </a:tr>
            </a:tbl>
          </a:graphicData>
        </a:graphic>
      </p:graphicFrame>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2416550984"/>
              </p:ext>
            </p:extLst>
          </p:nvPr>
        </p:nvGraphicFramePr>
        <p:xfrm>
          <a:off x="303926" y="3588022"/>
          <a:ext cx="11537552" cy="2607702"/>
        </p:xfrm>
        <a:graphic>
          <a:graphicData uri="http://schemas.openxmlformats.org/drawingml/2006/table">
            <a:tbl>
              <a:tblPr>
                <a:tableStyleId>{5C22544A-7EE6-4342-B048-85BDC9FD1C3A}</a:tableStyleId>
              </a:tblPr>
              <a:tblGrid>
                <a:gridCol w="1763413">
                  <a:extLst>
                    <a:ext uri="{9D8B030D-6E8A-4147-A177-3AD203B41FA5}">
                      <a16:colId xmlns:a16="http://schemas.microsoft.com/office/drawing/2014/main" val="2229967764"/>
                    </a:ext>
                  </a:extLst>
                </a:gridCol>
                <a:gridCol w="3093946">
                  <a:extLst>
                    <a:ext uri="{9D8B030D-6E8A-4147-A177-3AD203B41FA5}">
                      <a16:colId xmlns:a16="http://schemas.microsoft.com/office/drawing/2014/main" val="2302560798"/>
                    </a:ext>
                  </a:extLst>
                </a:gridCol>
                <a:gridCol w="242868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リスクは排除できますか？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b="0" i="0" u="none" strike="noStrike" baseline="0">
                          <a:solidFill>
                            <a:srgbClr val="000000"/>
                          </a:solidFill>
                          <a:effectLst/>
                          <a:latin typeface="Century Gothic" panose="020B0502020202020204" pitchFamily="34" charset="0"/>
                          <a:ea typeface="MS PGothic" panose="020B0600070205080204" pitchFamily="34" charset="-128"/>
                        </a:rPr>
                        <a:t>既存の対策はありますか？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リスクを軽減または管理する戦略</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機会</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所有者</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37939">
                <a:tc>
                  <a:txBody>
                    <a:bodyPr/>
                    <a:lstStyle/>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プロセスの次のステップでリスクを排除できますか？ </a:t>
                      </a:r>
                    </a:p>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「はい」または「いいえ」を記入し</a:t>
                      </a:r>
                      <a:br>
                        <a:rPr lang="en-US" altLang="ja-JP" sz="9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既存のプロセスによってリスクが排除または軽減される場合、 </a:t>
                      </a:r>
                    </a:p>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そのプロセスをここに列挙します。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影響度や確度を低減または排除するために </a:t>
                      </a:r>
                    </a:p>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できることは何ですか？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影響度や確度を低減またはなくすための機会にはどのようなものがありますか？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責任者は誰ですか？</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pic>
        <p:nvPicPr>
          <p:cNvPr id="6" name="Picture 5">
            <a:hlinkClick r:id="rId2"/>
            <a:extLst>
              <a:ext uri="{FF2B5EF4-FFF2-40B4-BE49-F238E27FC236}">
                <a16:creationId xmlns:a16="http://schemas.microsoft.com/office/drawing/2014/main" id="{27B90597-1835-DDA3-D0EB-A0E759D4B496}"/>
              </a:ext>
            </a:extLst>
          </p:cNvPr>
          <p:cNvPicPr>
            <a:picLocks noChangeAspect="1"/>
          </p:cNvPicPr>
          <p:nvPr/>
        </p:nvPicPr>
        <p:blipFill>
          <a:blip r:embed="rId3"/>
          <a:srcRect/>
          <a:stretch/>
        </p:blipFill>
        <p:spPr>
          <a:xfrm>
            <a:off x="9353655" y="224390"/>
            <a:ext cx="2465822" cy="490440"/>
          </a:xfrm>
          <a:prstGeom prst="rect">
            <a:avLst/>
          </a:prstGeom>
        </p:spPr>
      </p:pic>
      <p:grpSp>
        <p:nvGrpSpPr>
          <p:cNvPr id="14" name="Group 13">
            <a:extLst>
              <a:ext uri="{FF2B5EF4-FFF2-40B4-BE49-F238E27FC236}">
                <a16:creationId xmlns:a16="http://schemas.microsoft.com/office/drawing/2014/main" id="{3E2237C0-1071-EC72-CB04-393CAF7618C8}"/>
              </a:ext>
            </a:extLst>
          </p:cNvPr>
          <p:cNvGrpSpPr/>
          <p:nvPr/>
        </p:nvGrpSpPr>
        <p:grpSpPr>
          <a:xfrm>
            <a:off x="9392478" y="1017121"/>
            <a:ext cx="2448999" cy="2188601"/>
            <a:chOff x="9392478" y="1017121"/>
            <a:chExt cx="2448999" cy="2188601"/>
          </a:xfrm>
        </p:grpSpPr>
        <p:sp>
          <p:nvSpPr>
            <p:cNvPr id="4" name="Rectangle 3">
              <a:extLst>
                <a:ext uri="{FF2B5EF4-FFF2-40B4-BE49-F238E27FC236}">
                  <a16:creationId xmlns:a16="http://schemas.microsoft.com/office/drawing/2014/main" id="{547DF74D-3930-0DCA-A21F-00EC7DC7D18B}"/>
                </a:ext>
              </a:extLst>
            </p:cNvPr>
            <p:cNvSpPr/>
            <p:nvPr/>
          </p:nvSpPr>
          <p:spPr>
            <a:xfrm>
              <a:off x="9392478" y="1017121"/>
              <a:ext cx="2448999" cy="2188601"/>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Century Gothic" panose="020B0502020202020204" pitchFamily="34" charset="0"/>
                <a:ea typeface="MS PGothic" panose="020B0600070205080204" pitchFamily="34" charset="-128"/>
              </a:endParaRPr>
            </a:p>
          </p:txBody>
        </p:sp>
        <p:pic>
          <p:nvPicPr>
            <p:cNvPr id="13" name="Picture 12">
              <a:extLst>
                <a:ext uri="{FF2B5EF4-FFF2-40B4-BE49-F238E27FC236}">
                  <a16:creationId xmlns:a16="http://schemas.microsoft.com/office/drawing/2014/main" id="{71C81E4E-A25A-A2D1-415C-36E04569A267}"/>
                </a:ext>
              </a:extLst>
            </p:cNvPr>
            <p:cNvPicPr>
              <a:picLocks noChangeAspect="1"/>
            </p:cNvPicPr>
            <p:nvPr/>
          </p:nvPicPr>
          <p:blipFill>
            <a:blip r:embed="rId4"/>
            <a:stretch>
              <a:fillRect/>
            </a:stretch>
          </p:blipFill>
          <p:spPr>
            <a:xfrm>
              <a:off x="9468091" y="1089039"/>
              <a:ext cx="2308524" cy="2088261"/>
            </a:xfrm>
            <a:prstGeom prst="rect">
              <a:avLst/>
            </a:prstGeom>
          </p:spPr>
        </p:pic>
      </p:grpSp>
    </p:spTree>
    <p:extLst>
      <p:ext uri="{BB962C8B-B14F-4D97-AF65-F5344CB8AC3E}">
        <p14:creationId xmlns:p14="http://schemas.microsoft.com/office/powerpoint/2010/main" val="5213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84634"/>
            <a:ext cx="6371857" cy="492443"/>
          </a:xfrm>
          <a:prstGeom prst="rect">
            <a:avLst/>
          </a:prstGeom>
          <a:noFill/>
        </p:spPr>
        <p:txBody>
          <a:bodyPr wrap="square" rtlCol="0">
            <a:spAutoFit/>
          </a:bodyPr>
          <a:lstStyle/>
          <a:p>
            <a:pPr rtl="0"/>
            <a:r>
              <a:rPr lang="ja-JP" sz="2600" b="1" dirty="0">
                <a:solidFill>
                  <a:schemeClr val="tx1">
                    <a:lumMod val="65000"/>
                    <a:lumOff val="35000"/>
                  </a:schemeClr>
                </a:solidFill>
                <a:latin typeface="Century Gothic" panose="020B0502020202020204" pitchFamily="34" charset="0"/>
                <a:ea typeface="MS PGothic" panose="020B0600070205080204" pitchFamily="34" charset="-128"/>
              </a:rPr>
              <a:t>ISO リスク - 機会登録簿</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3015292647"/>
              </p:ext>
            </p:extLst>
          </p:nvPr>
        </p:nvGraphicFramePr>
        <p:xfrm>
          <a:off x="303926" y="1046545"/>
          <a:ext cx="8782322" cy="2213488"/>
        </p:xfrm>
        <a:graphic>
          <a:graphicData uri="http://schemas.openxmlformats.org/drawingml/2006/table">
            <a:tbl>
              <a:tblPr>
                <a:tableStyleId>{5C22544A-7EE6-4342-B048-85BDC9FD1C3A}</a:tableStyleId>
              </a:tblPr>
              <a:tblGrid>
                <a:gridCol w="610474">
                  <a:extLst>
                    <a:ext uri="{9D8B030D-6E8A-4147-A177-3AD203B41FA5}">
                      <a16:colId xmlns:a16="http://schemas.microsoft.com/office/drawing/2014/main" val="1121084455"/>
                    </a:ext>
                  </a:extLst>
                </a:gridCol>
                <a:gridCol w="1143000">
                  <a:extLst>
                    <a:ext uri="{9D8B030D-6E8A-4147-A177-3AD203B41FA5}">
                      <a16:colId xmlns:a16="http://schemas.microsoft.com/office/drawing/2014/main" val="2805350575"/>
                    </a:ext>
                  </a:extLst>
                </a:gridCol>
                <a:gridCol w="1043609">
                  <a:extLst>
                    <a:ext uri="{9D8B030D-6E8A-4147-A177-3AD203B41FA5}">
                      <a16:colId xmlns:a16="http://schemas.microsoft.com/office/drawing/2014/main" val="3578054028"/>
                    </a:ext>
                  </a:extLst>
                </a:gridCol>
                <a:gridCol w="1729408">
                  <a:extLst>
                    <a:ext uri="{9D8B030D-6E8A-4147-A177-3AD203B41FA5}">
                      <a16:colId xmlns:a16="http://schemas.microsoft.com/office/drawing/2014/main" val="669283026"/>
                    </a:ext>
                  </a:extLst>
                </a:gridCol>
                <a:gridCol w="1530626">
                  <a:extLst>
                    <a:ext uri="{9D8B030D-6E8A-4147-A177-3AD203B41FA5}">
                      <a16:colId xmlns:a16="http://schemas.microsoft.com/office/drawing/2014/main" val="454506827"/>
                    </a:ext>
                  </a:extLst>
                </a:gridCol>
                <a:gridCol w="815389">
                  <a:extLst>
                    <a:ext uri="{9D8B030D-6E8A-4147-A177-3AD203B41FA5}">
                      <a16:colId xmlns:a16="http://schemas.microsoft.com/office/drawing/2014/main" val="3039088257"/>
                    </a:ext>
                  </a:extLst>
                </a:gridCol>
                <a:gridCol w="954908">
                  <a:extLst>
                    <a:ext uri="{9D8B030D-6E8A-4147-A177-3AD203B41FA5}">
                      <a16:colId xmlns:a16="http://schemas.microsoft.com/office/drawing/2014/main" val="11568570"/>
                    </a:ext>
                  </a:extLst>
                </a:gridCol>
                <a:gridCol w="954908">
                  <a:extLst>
                    <a:ext uri="{9D8B030D-6E8A-4147-A177-3AD203B41FA5}">
                      <a16:colId xmlns:a16="http://schemas.microsoft.com/office/drawing/2014/main" val="2873069235"/>
                    </a:ext>
                  </a:extLst>
                </a:gridCol>
              </a:tblGrid>
              <a:tr h="500859">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リスク </a:t>
                      </a:r>
                    </a:p>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ID 番号</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リスクの説明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b="0" i="0" u="none" strike="noStrike" baseline="0">
                          <a:solidFill>
                            <a:srgbClr val="000000"/>
                          </a:solidFill>
                          <a:effectLst/>
                          <a:latin typeface="Century Gothic" panose="020B0502020202020204" pitchFamily="34" charset="0"/>
                          <a:ea typeface="MS PGothic" panose="020B0600070205080204" pitchFamily="34" charset="-128"/>
                        </a:rPr>
                        <a:t>プロセス</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b="0" i="0" u="none" strike="noStrike" baseline="0">
                          <a:solidFill>
                            <a:srgbClr val="000000"/>
                          </a:solidFill>
                          <a:effectLst/>
                          <a:latin typeface="Century Gothic" panose="020B0502020202020204" pitchFamily="34" charset="0"/>
                          <a:ea typeface="MS PGothic" panose="020B0600070205080204" pitchFamily="34" charset="-128"/>
                        </a:rPr>
                        <a:t>ISO 27001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影響度</a:t>
                      </a:r>
                      <a:endParaRPr lang="en-US" sz="1100" u="none" strike="noStrike" baseline="0" dirty="0">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確度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優先度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8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dirty="0">
                          <a:effectLst/>
                          <a:latin typeface="Century Gothic" panose="020B0502020202020204" pitchFamily="34" charset="0"/>
                          <a:ea typeface="MS PGothic" panose="020B0600070205080204" pitchFamily="34" charset="-128"/>
                        </a:rPr>
                        <a:t>リスクの概要を簡潔に</a:t>
                      </a:r>
                      <a:br>
                        <a:rPr lang="en-US" altLang="ja-JP" sz="800" u="none" strike="noStrike" baseline="0" dirty="0">
                          <a:effectLst/>
                          <a:latin typeface="Century Gothic" panose="020B0502020202020204" pitchFamily="34" charset="0"/>
                          <a:ea typeface="MS PGothic" panose="020B0600070205080204" pitchFamily="34" charset="-128"/>
                        </a:rPr>
                      </a:br>
                      <a:r>
                        <a:rPr lang="ja-JP" sz="800" u="none" strike="noStrike" baseline="0" dirty="0">
                          <a:effectLst/>
                          <a:latin typeface="Century Gothic" panose="020B0502020202020204" pitchFamily="34" charset="0"/>
                          <a:ea typeface="MS PGothic" panose="020B0600070205080204" pitchFamily="34" charset="-128"/>
                        </a:rPr>
                        <a:t>説明します。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このリスクはどの</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プロセスに関連して</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いますか？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このサイバー セキュリティ リスクは、情報セキュリティに関する ISO 27001 規格の 14 の分類のどれに関連していますか？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dirty="0">
                          <a:effectLst/>
                          <a:latin typeface="Century Gothic" panose="020B0502020202020204" pitchFamily="34" charset="0"/>
                          <a:ea typeface="MS PGothic" panose="020B0600070205080204" pitchFamily="34" charset="-128"/>
                        </a:rPr>
                        <a:t>リスクが軽減または除去されなかった場合、どうなりますか？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dirty="0">
                          <a:effectLst/>
                          <a:latin typeface="Century Gothic" panose="020B0502020202020204" pitchFamily="34" charset="0"/>
                          <a:ea typeface="MS PGothic" panose="020B0600070205080204" pitchFamily="34" charset="-128"/>
                        </a:rPr>
                        <a:t>評価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dirty="0">
                          <a:effectLst/>
                          <a:latin typeface="Century Gothic" panose="020B0502020202020204" pitchFamily="34" charset="0"/>
                          <a:ea typeface="MS PGothic" panose="020B0600070205080204" pitchFamily="34" charset="-128"/>
                        </a:rPr>
                        <a:t>1 (低) ～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dirty="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a:effectLst/>
                          <a:latin typeface="Century Gothic" panose="020B0502020202020204" pitchFamily="34" charset="0"/>
                          <a:ea typeface="MS PGothic" panose="020B0600070205080204" pitchFamily="34" charset="-128"/>
                        </a:rPr>
                        <a:t>評価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1 (低) ～ </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800" u="none" strike="noStrike" baseline="0">
                          <a:effectLst/>
                          <a:latin typeface="Century Gothic" panose="020B0502020202020204" pitchFamily="34" charset="0"/>
                          <a:ea typeface="MS PGothic" panose="020B0600070205080204" pitchFamily="34" charset="-128"/>
                        </a:rPr>
                        <a:t>(影響 X 確率)</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最も高いものから</a:t>
                      </a:r>
                      <a:br>
                        <a:rPr lang="en-US" sz="800" u="none" strike="noStrike" baseline="0" dirty="0">
                          <a:effectLst/>
                          <a:latin typeface="Century Gothic" panose="020B0502020202020204" pitchFamily="34" charset="0"/>
                          <a:ea typeface="MS PGothic" panose="020B0600070205080204" pitchFamily="34" charset="-128"/>
                        </a:rPr>
                      </a:br>
                      <a:r>
                        <a:rPr lang="ja-JP" sz="800" u="none" strike="noStrike" baseline="0">
                          <a:effectLst/>
                          <a:latin typeface="Century Gothic" panose="020B0502020202020204" pitchFamily="34" charset="0"/>
                          <a:ea typeface="MS PGothic" panose="020B0600070205080204" pitchFamily="34" charset="-128"/>
                        </a:rPr>
                        <a:t>対処します。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9657597"/>
                  </a:ext>
                </a:extLst>
              </a:tr>
            </a:tbl>
          </a:graphicData>
        </a:graphic>
      </p:graphicFrame>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2805954944"/>
              </p:ext>
            </p:extLst>
          </p:nvPr>
        </p:nvGraphicFramePr>
        <p:xfrm>
          <a:off x="303926" y="3588022"/>
          <a:ext cx="11537552" cy="2609843"/>
        </p:xfrm>
        <a:graphic>
          <a:graphicData uri="http://schemas.openxmlformats.org/drawingml/2006/table">
            <a:tbl>
              <a:tblPr>
                <a:tableStyleId>{5C22544A-7EE6-4342-B048-85BDC9FD1C3A}</a:tableStyleId>
              </a:tblPr>
              <a:tblGrid>
                <a:gridCol w="1763413">
                  <a:extLst>
                    <a:ext uri="{9D8B030D-6E8A-4147-A177-3AD203B41FA5}">
                      <a16:colId xmlns:a16="http://schemas.microsoft.com/office/drawing/2014/main" val="2229967764"/>
                    </a:ext>
                  </a:extLst>
                </a:gridCol>
                <a:gridCol w="3093946">
                  <a:extLst>
                    <a:ext uri="{9D8B030D-6E8A-4147-A177-3AD203B41FA5}">
                      <a16:colId xmlns:a16="http://schemas.microsoft.com/office/drawing/2014/main" val="2302560798"/>
                    </a:ext>
                  </a:extLst>
                </a:gridCol>
                <a:gridCol w="242868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リスクは排除できますか？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既存の対策はありますか？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b="0" i="0" u="none" strike="noStrike" baseline="0" dirty="0">
                          <a:solidFill>
                            <a:srgbClr val="000000"/>
                          </a:solidFill>
                          <a:effectLst/>
                          <a:latin typeface="Century Gothic" panose="020B0502020202020204" pitchFamily="34" charset="0"/>
                          <a:ea typeface="MS PGothic" panose="020B0600070205080204" pitchFamily="34" charset="-128"/>
                        </a:rPr>
                        <a:t>リスクを軽減または管理する戦略</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機会</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所有者</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40080">
                <a:tc>
                  <a:txBody>
                    <a:bodyPr/>
                    <a:lstStyle/>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プロセスの次のステップでリスクを排除できますか？ </a:t>
                      </a:r>
                    </a:p>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「はい」または「いいえ」を記入し</a:t>
                      </a:r>
                      <a:br>
                        <a:rPr lang="en-US" altLang="ja-JP" sz="9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既存のプロセスによってリスクが排除または軽減される場合、 </a:t>
                      </a:r>
                    </a:p>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そのプロセスをここに列挙します。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影響度や確度を低減または排除するために </a:t>
                      </a:r>
                    </a:p>
                    <a:p>
                      <a:pPr algn="l" rtl="0" fontAlgn="ctr"/>
                      <a:r>
                        <a:rPr lang="ja-JP" sz="900" b="0" i="0" u="none" strike="noStrike" baseline="0" dirty="0">
                          <a:solidFill>
                            <a:srgbClr val="000000"/>
                          </a:solidFill>
                          <a:effectLst/>
                          <a:latin typeface="Century Gothic" panose="020B0502020202020204" pitchFamily="34" charset="0"/>
                          <a:ea typeface="MS PGothic" panose="020B0600070205080204" pitchFamily="34" charset="-128"/>
                        </a:rPr>
                        <a:t>できることは何ですか？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影響度や確度を低減またはなくすための機会にはどのようなものがありますか？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責任者は誰ですか？</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
        <p:nvSpPr>
          <p:cNvPr id="6" name="TextBox 5">
            <a:extLst>
              <a:ext uri="{FF2B5EF4-FFF2-40B4-BE49-F238E27FC236}">
                <a16:creationId xmlns:a16="http://schemas.microsoft.com/office/drawing/2014/main" id="{BE773FE8-3C6A-A28B-B436-6F539E0B02A0}"/>
              </a:ext>
            </a:extLst>
          </p:cNvPr>
          <p:cNvSpPr txBox="1"/>
          <p:nvPr/>
        </p:nvSpPr>
        <p:spPr>
          <a:xfrm>
            <a:off x="207846" y="620183"/>
            <a:ext cx="7475102" cy="307777"/>
          </a:xfrm>
          <a:prstGeom prst="rect">
            <a:avLst/>
          </a:prstGeom>
          <a:noFill/>
        </p:spPr>
        <p:txBody>
          <a:bodyPr wrap="square" rtlCol="0">
            <a:spAutoFit/>
          </a:bodyPr>
          <a:lstStyle/>
          <a:p>
            <a:pPr rtl="0"/>
            <a:r>
              <a:rPr lang="ja-JP" sz="1400">
                <a:solidFill>
                  <a:schemeClr val="tx1">
                    <a:lumMod val="65000"/>
                    <a:lumOff val="35000"/>
                  </a:schemeClr>
                </a:solidFill>
                <a:latin typeface="Century Gothic" panose="020B0502020202020204" pitchFamily="34" charset="0"/>
                <a:ea typeface="MS PGothic" panose="020B0600070205080204" pitchFamily="34" charset="-128"/>
              </a:rPr>
              <a:t>このスライドを複製して、登録簿に各リスク ID の個別のリストを作成します。 </a:t>
            </a:r>
          </a:p>
        </p:txBody>
      </p:sp>
      <p:grpSp>
        <p:nvGrpSpPr>
          <p:cNvPr id="8" name="Group 7">
            <a:extLst>
              <a:ext uri="{FF2B5EF4-FFF2-40B4-BE49-F238E27FC236}">
                <a16:creationId xmlns:a16="http://schemas.microsoft.com/office/drawing/2014/main" id="{C1638FFF-796C-AD7B-64CE-960B07A1BE99}"/>
              </a:ext>
            </a:extLst>
          </p:cNvPr>
          <p:cNvGrpSpPr/>
          <p:nvPr/>
        </p:nvGrpSpPr>
        <p:grpSpPr>
          <a:xfrm>
            <a:off x="9392478" y="1017121"/>
            <a:ext cx="2448999" cy="2188601"/>
            <a:chOff x="9392478" y="1017121"/>
            <a:chExt cx="2448999" cy="2188601"/>
          </a:xfrm>
        </p:grpSpPr>
        <p:sp>
          <p:nvSpPr>
            <p:cNvPr id="9" name="Rectangle 8">
              <a:extLst>
                <a:ext uri="{FF2B5EF4-FFF2-40B4-BE49-F238E27FC236}">
                  <a16:creationId xmlns:a16="http://schemas.microsoft.com/office/drawing/2014/main" id="{D97E66B7-2F76-743C-638D-C07D5B270873}"/>
                </a:ext>
              </a:extLst>
            </p:cNvPr>
            <p:cNvSpPr/>
            <p:nvPr/>
          </p:nvSpPr>
          <p:spPr>
            <a:xfrm>
              <a:off x="9392478" y="1017121"/>
              <a:ext cx="2448999" cy="2188601"/>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Century Gothic" panose="020B0502020202020204" pitchFamily="34" charset="0"/>
                <a:ea typeface="MS PGothic" panose="020B0600070205080204" pitchFamily="34" charset="-128"/>
              </a:endParaRPr>
            </a:p>
          </p:txBody>
        </p:sp>
        <p:pic>
          <p:nvPicPr>
            <p:cNvPr id="10" name="Picture 9">
              <a:extLst>
                <a:ext uri="{FF2B5EF4-FFF2-40B4-BE49-F238E27FC236}">
                  <a16:creationId xmlns:a16="http://schemas.microsoft.com/office/drawing/2014/main" id="{C52D04EB-2881-332D-0828-6E19B584926C}"/>
                </a:ext>
              </a:extLst>
            </p:cNvPr>
            <p:cNvPicPr>
              <a:picLocks noChangeAspect="1"/>
            </p:cNvPicPr>
            <p:nvPr/>
          </p:nvPicPr>
          <p:blipFill>
            <a:blip r:embed="rId2"/>
            <a:stretch>
              <a:fillRect/>
            </a:stretch>
          </p:blipFill>
          <p:spPr>
            <a:xfrm>
              <a:off x="9468091" y="1089039"/>
              <a:ext cx="2308524" cy="2088261"/>
            </a:xfrm>
            <a:prstGeom prst="rect">
              <a:avLst/>
            </a:prstGeom>
          </p:spPr>
        </p:pic>
      </p:grpSp>
    </p:spTree>
    <p:extLst>
      <p:ext uri="{BB962C8B-B14F-4D97-AF65-F5344CB8AC3E}">
        <p14:creationId xmlns:p14="http://schemas.microsoft.com/office/powerpoint/2010/main" val="39805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975778260"/>
              </p:ext>
            </p:extLst>
          </p:nvPr>
        </p:nvGraphicFramePr>
        <p:xfrm>
          <a:off x="787789" y="1050352"/>
          <a:ext cx="10486851" cy="2468352"/>
        </p:xfrm>
        <a:graphic>
          <a:graphicData uri="http://schemas.openxmlformats.org/drawingml/2006/table">
            <a:tbl>
              <a:tblPr firstRow="1" firstCol="1" bandRow="1">
                <a:tableStyleId>{5C22544A-7EE6-4342-B048-85BDC9FD1C3A}</a:tableStyleId>
              </a:tblPr>
              <a:tblGrid>
                <a:gridCol w="10486851">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2457</TotalTime>
  <Words>617</Words>
  <Application>Microsoft Office PowerPoint</Application>
  <PresentationFormat>Widescreen</PresentationFormat>
  <Paragraphs>69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63</cp:revision>
  <cp:lastPrinted>2020-08-31T22:23:58Z</cp:lastPrinted>
  <dcterms:created xsi:type="dcterms:W3CDTF">2021-07-07T23:54:57Z</dcterms:created>
  <dcterms:modified xsi:type="dcterms:W3CDTF">2024-12-09T02:31:21Z</dcterms:modified>
</cp:coreProperties>
</file>