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353" r:id="rId2"/>
    <p:sldId id="382" r:id="rId3"/>
    <p:sldId id="38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4469"/>
    <a:srgbClr val="2E75B6"/>
    <a:srgbClr val="E3EBEA"/>
    <a:srgbClr val="D4E1EF"/>
    <a:srgbClr val="D6EEE9"/>
    <a:srgbClr val="1E6864"/>
    <a:srgbClr val="719896"/>
    <a:srgbClr val="CEE5E0"/>
    <a:srgbClr val="C2CDDB"/>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260" autoAdjust="0"/>
    <p:restoredTop sz="96058"/>
  </p:normalViewPr>
  <p:slideViewPr>
    <p:cSldViewPr snapToGrid="0" snapToObjects="1">
      <p:cViewPr varScale="1">
        <p:scale>
          <a:sx n="108" d="100"/>
          <a:sy n="108" d="100"/>
        </p:scale>
        <p:origin x="156"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885090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jp.smartsheet.com/try-it?trp=78217"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584775"/>
          </a:xfrm>
          <a:prstGeom prst="rect">
            <a:avLst/>
          </a:prstGeom>
          <a:noFill/>
          <a:effectLst/>
        </p:spPr>
        <p:txBody>
          <a:bodyPr wrap="square" rtlCol="0">
            <a:spAutoFit/>
          </a:bodyPr>
          <a:lstStyle/>
          <a:p>
            <a:pPr rtl="0"/>
            <a:r>
              <a:rPr lang="ja-JP" sz="3200" b="1" dirty="0">
                <a:solidFill>
                  <a:schemeClr val="bg1"/>
                </a:solidFill>
                <a:latin typeface="Century Gothic" panose="020B0502020202020204" pitchFamily="34" charset="0"/>
                <a:ea typeface="MS PGothic" panose="020B0600070205080204" pitchFamily="34" charset="-128"/>
              </a:rPr>
              <a:t>6 叉フィッシュボーン図テンプレート</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39756"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3953839"/>
          </a:xfrm>
          <a:prstGeom prst="rect">
            <a:avLst/>
          </a:prstGeom>
          <a:noFill/>
        </p:spPr>
        <p:txBody>
          <a:bodyPr wrap="square" rtlCol="0">
            <a:spAutoFit/>
          </a:bodyPr>
          <a:lstStyle/>
          <a:p>
            <a:pPr algn="l" rtl="0">
              <a:lnSpc>
                <a:spcPct val="150000"/>
              </a:lnSpc>
              <a:spcBef>
                <a:spcPts val="0"/>
              </a:spcBef>
              <a:spcAft>
                <a:spcPts val="0"/>
              </a:spcAft>
            </a:pPr>
            <a:r>
              <a:rPr lang="ja-JP" sz="1300" b="1" i="0" u="none" strike="noStrike" dirty="0">
                <a:solidFill>
                  <a:schemeClr val="bg1"/>
                </a:solidFill>
                <a:effectLst/>
                <a:latin typeface="Century Gothic" panose="020B0502020202020204" pitchFamily="34" charset="0"/>
                <a:ea typeface="MS PGothic" panose="020B0600070205080204" pitchFamily="34" charset="-128"/>
              </a:rPr>
              <a:t>このテンプレートを使用するタイミング: </a:t>
            </a:r>
            <a:r>
              <a:rPr lang="ja-JP" sz="1300" i="0" u="none" strike="noStrike" dirty="0">
                <a:solidFill>
                  <a:schemeClr val="bg1"/>
                </a:solidFill>
                <a:effectLst/>
                <a:latin typeface="Century Gothic" panose="020B0502020202020204" pitchFamily="34" charset="0"/>
                <a:ea typeface="MS PGothic" panose="020B0600070205080204" pitchFamily="34" charset="-128"/>
              </a:rPr>
              <a:t>こちらのフィッシュボーン テンプレートは、複雑なデータを理解しやすい形式で提示するのに役立ちます。中心的な問題を 6 つのカテゴリまたは原因に分割し、重要な詳細を要約して、構造化された問題解決の対話にオーディエンスを惹きつけることができます。 </a:t>
            </a:r>
          </a:p>
          <a:p>
            <a:pPr algn="l" rtl="0">
              <a:lnSpc>
                <a:spcPct val="150000"/>
              </a:lnSpc>
              <a:spcBef>
                <a:spcPts val="0"/>
              </a:spcBef>
              <a:spcAft>
                <a:spcPts val="0"/>
              </a:spcAft>
            </a:pPr>
            <a:r>
              <a:rPr lang="ja-JP" sz="1300" i="0" u="none" strike="noStrike" dirty="0">
                <a:solidFill>
                  <a:schemeClr val="bg1"/>
                </a:solidFill>
                <a:effectLst/>
                <a:latin typeface="Century Gothic" panose="020B0502020202020204" pitchFamily="34" charset="0"/>
                <a:ea typeface="MS PGothic" panose="020B0600070205080204" pitchFamily="34" charset="-128"/>
              </a:rPr>
              <a:t>  </a:t>
            </a:r>
          </a:p>
          <a:p>
            <a:pPr algn="l" rtl="0">
              <a:lnSpc>
                <a:spcPct val="150000"/>
              </a:lnSpc>
              <a:spcBef>
                <a:spcPts val="0"/>
              </a:spcBef>
              <a:spcAft>
                <a:spcPts val="0"/>
              </a:spcAft>
            </a:pPr>
            <a:r>
              <a:rPr lang="ja-JP" sz="1300" b="1" i="0" u="none" strike="noStrike" dirty="0">
                <a:solidFill>
                  <a:schemeClr val="bg1"/>
                </a:solidFill>
                <a:effectLst/>
                <a:latin typeface="Century Gothic" panose="020B0502020202020204" pitchFamily="34" charset="0"/>
                <a:ea typeface="MS PGothic" panose="020B0600070205080204" pitchFamily="34" charset="-128"/>
              </a:rPr>
              <a:t>テンプレートの注目の機能: </a:t>
            </a:r>
            <a:r>
              <a:rPr lang="ja-JP" sz="1300" i="0" u="none" strike="noStrike" dirty="0">
                <a:solidFill>
                  <a:schemeClr val="bg1"/>
                </a:solidFill>
                <a:effectLst/>
                <a:latin typeface="Century Gothic" panose="020B0502020202020204" pitchFamily="34" charset="0"/>
                <a:ea typeface="MS PGothic" panose="020B0600070205080204" pitchFamily="34" charset="-128"/>
              </a:rPr>
              <a:t>十分なスペースがある明快なデザインにより、各テキスト ブロックは読みやすく、区別するのも簡単です。6 つのセクションという形式により、内容を整理して詳細にプレゼンテーションできるようになっています。それぞれのセクションには個々の原因やカテゴリを詳細に説明するスペースがあり、主な問題と明確に結び付けることができ</a:t>
            </a:r>
            <a:br>
              <a:rPr lang="en-US" altLang="ja-JP" sz="1300" i="0" u="none" strike="noStrike" dirty="0">
                <a:solidFill>
                  <a:schemeClr val="bg1"/>
                </a:solidFill>
                <a:effectLst/>
                <a:latin typeface="Century Gothic" panose="020B0502020202020204" pitchFamily="34" charset="0"/>
                <a:ea typeface="MS PGothic" panose="020B0600070205080204" pitchFamily="34" charset="-128"/>
              </a:rPr>
            </a:br>
            <a:r>
              <a:rPr lang="ja-JP" sz="1300" i="0" u="none" strike="noStrike" dirty="0">
                <a:solidFill>
                  <a:schemeClr val="bg1"/>
                </a:solidFill>
                <a:effectLst/>
                <a:latin typeface="Century Gothic" panose="020B0502020202020204" pitchFamily="34" charset="0"/>
                <a:ea typeface="MS PGothic" panose="020B0600070205080204" pitchFamily="34" charset="-128"/>
              </a:rPr>
              <a:t>ます。</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4581" y="1588371"/>
            <a:ext cx="6809463" cy="3830322"/>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grpSp>
        <p:nvGrpSpPr>
          <p:cNvPr id="47" name="Group 46">
            <a:extLst>
              <a:ext uri="{FF2B5EF4-FFF2-40B4-BE49-F238E27FC236}">
                <a16:creationId xmlns:a16="http://schemas.microsoft.com/office/drawing/2014/main" id="{A95073DB-7EE5-639F-2782-80341B94A690}"/>
              </a:ext>
            </a:extLst>
          </p:cNvPr>
          <p:cNvGrpSpPr/>
          <p:nvPr/>
        </p:nvGrpSpPr>
        <p:grpSpPr>
          <a:xfrm>
            <a:off x="59658" y="2286631"/>
            <a:ext cx="1530273" cy="2274258"/>
            <a:chOff x="1265195" y="770586"/>
            <a:chExt cx="3200400" cy="5577053"/>
          </a:xfrm>
          <a:solidFill>
            <a:srgbClr val="719896"/>
          </a:solidFill>
        </p:grpSpPr>
        <p:sp>
          <p:nvSpPr>
            <p:cNvPr id="48" name="Parallelogram 47">
              <a:extLst>
                <a:ext uri="{FF2B5EF4-FFF2-40B4-BE49-F238E27FC236}">
                  <a16:creationId xmlns:a16="http://schemas.microsoft.com/office/drawing/2014/main" id="{463EFF87-5CEA-3AFE-893C-7A5AD06353B6}"/>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53" name="Parallelogram 52">
              <a:extLst>
                <a:ext uri="{FF2B5EF4-FFF2-40B4-BE49-F238E27FC236}">
                  <a16:creationId xmlns:a16="http://schemas.microsoft.com/office/drawing/2014/main" id="{D490DD8B-4B7B-338D-8C92-BB29E605F924}"/>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grpSp>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6 つのセクションという形式により、内容を整理して詳細にプレゼンテーションできるようになっています。</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ja-JP" sz="1600" dirty="0">
                <a:solidFill>
                  <a:srgbClr val="1E6864"/>
                </a:solidFill>
                <a:latin typeface="Century Gothic" panose="020B0502020202020204" pitchFamily="34" charset="0"/>
                <a:ea typeface="MS PGothic" panose="020B0600070205080204" pitchFamily="34" charset="-128"/>
              </a:rPr>
              <a:t>それぞれのセクションには個々の原因やカテゴリを詳細に説明するスペースがあり、主な問題と明確に結び付けることができ</a:t>
            </a:r>
            <a:br>
              <a:rPr lang="en-US" altLang="ja-JP" sz="1600" dirty="0">
                <a:solidFill>
                  <a:srgbClr val="1E6864"/>
                </a:solidFill>
                <a:latin typeface="Century Gothic" panose="020B0502020202020204" pitchFamily="34" charset="0"/>
                <a:ea typeface="MS PGothic" panose="020B0600070205080204" pitchFamily="34" charset="-128"/>
              </a:rPr>
            </a:br>
            <a:r>
              <a:rPr lang="ja-JP" sz="1600" dirty="0">
                <a:solidFill>
                  <a:srgbClr val="1E6864"/>
                </a:solidFill>
                <a:latin typeface="Century Gothic" panose="020B0502020202020204" pitchFamily="34" charset="0"/>
                <a:ea typeface="MS PGothic" panose="020B0600070205080204" pitchFamily="34" charset="-128"/>
              </a:rPr>
              <a:t>ます。</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十分なスペースがある明快なデザインにより、各テキスト ブロックは読みやすく、区別するのも簡単です。 </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6</a:t>
            </a: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5</a:t>
            </a: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4</a:t>
            </a: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構造化された問題解決の対話にオーディエンスを惹きつけることができます。 </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3</a:t>
            </a: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中心的な問題を 6 つのカテゴリまたは原因に分割し、重要な詳細を要約します。 </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2</a:t>
            </a: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ja-JP" sz="1600" dirty="0">
                <a:solidFill>
                  <a:srgbClr val="1E6864"/>
                </a:solidFill>
                <a:latin typeface="Century Gothic" panose="020B0502020202020204" pitchFamily="34" charset="0"/>
                <a:ea typeface="MS PGothic" panose="020B0600070205080204" pitchFamily="34" charset="-128"/>
              </a:rPr>
              <a:t>こちらのフィッシュボーン テンプレートは、複雑なデータを理解しやすい形式で提示するのに役立ちます。</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100000">
                <a:srgbClr val="54708B"/>
              </a:gs>
              <a:gs pos="0">
                <a:srgbClr val="8499A0"/>
              </a:gs>
            </a:gsLst>
            <a:lin ang="0" scaled="0"/>
          </a:gradFill>
          <a:ln w="63500">
            <a:solidFill>
              <a:srgbClr val="22446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rgbClr val="22446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a typeface="MS PGothic" panose="020B0600070205080204" pitchFamily="34" charset="-128"/>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200">
                <a:solidFill>
                  <a:schemeClr val="bg1"/>
                </a:solidFill>
                <a:latin typeface="Century Gothic" panose="020B0502020202020204" pitchFamily="34" charset="0"/>
                <a:ea typeface="MS PGothic" panose="020B0600070205080204" pitchFamily="34" charset="-128"/>
              </a:rPr>
              <a:t>文字列</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1</a:t>
            </a:r>
          </a:p>
        </p:txBody>
      </p:sp>
      <p:grpSp>
        <p:nvGrpSpPr>
          <p:cNvPr id="44" name="Group 43">
            <a:extLst>
              <a:ext uri="{FF2B5EF4-FFF2-40B4-BE49-F238E27FC236}">
                <a16:creationId xmlns:a16="http://schemas.microsoft.com/office/drawing/2014/main" id="{3F4656B2-61E4-1701-AB86-C5744BC78AA9}"/>
              </a:ext>
            </a:extLst>
          </p:cNvPr>
          <p:cNvGrpSpPr/>
          <p:nvPr/>
        </p:nvGrpSpPr>
        <p:grpSpPr>
          <a:xfrm>
            <a:off x="154032" y="2286631"/>
            <a:ext cx="1511122" cy="2274258"/>
            <a:chOff x="1265789" y="770586"/>
            <a:chExt cx="3186723" cy="5577053"/>
          </a:xfrm>
          <a:solidFill>
            <a:srgbClr val="D6EEE9"/>
          </a:solidFill>
        </p:grpSpPr>
        <p:sp>
          <p:nvSpPr>
            <p:cNvPr id="42" name="Parallelogram 41">
              <a:extLst>
                <a:ext uri="{FF2B5EF4-FFF2-40B4-BE49-F238E27FC236}">
                  <a16:creationId xmlns:a16="http://schemas.microsoft.com/office/drawing/2014/main" id="{EC3B7D44-3D95-2747-FC79-DC45C7B5D7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43" name="Parallelogram 42">
              <a:extLst>
                <a:ext uri="{FF2B5EF4-FFF2-40B4-BE49-F238E27FC236}">
                  <a16:creationId xmlns:a16="http://schemas.microsoft.com/office/drawing/2014/main" id="{FF32996A-49F5-3954-B92A-B2B8728EB466}"/>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grpSp>
      <p:sp>
        <p:nvSpPr>
          <p:cNvPr id="45" name="TextBox 44">
            <a:extLst>
              <a:ext uri="{FF2B5EF4-FFF2-40B4-BE49-F238E27FC236}">
                <a16:creationId xmlns:a16="http://schemas.microsoft.com/office/drawing/2014/main" id="{3E32EC39-3FEF-DAF6-A032-4EA433B58FAD}"/>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rtl="0"/>
            <a:r>
              <a:rPr lang="ja-JP" sz="1100">
                <a:solidFill>
                  <a:srgbClr val="1E6864"/>
                </a:solidFill>
                <a:latin typeface="Century Gothic" panose="020B0502020202020204" pitchFamily="34" charset="0"/>
                <a:ea typeface="MS PGothic" panose="020B0600070205080204" pitchFamily="34" charset="-128"/>
              </a:rPr>
              <a:t>文字列</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9000">
              <a:schemeClr val="bg1"/>
            </a:gs>
            <a:gs pos="0">
              <a:srgbClr val="E3EBEA"/>
            </a:gs>
            <a:gs pos="30000">
              <a:schemeClr val="bg1"/>
            </a:gs>
            <a:gs pos="100000">
              <a:srgbClr val="E3EBEA"/>
            </a:gs>
          </a:gsLst>
          <a:lin ang="5400000" scaled="0"/>
        </a:gradFill>
        <a:effectLst/>
      </p:bgPr>
    </p:bg>
    <p:spTree>
      <p:nvGrpSpPr>
        <p:cNvPr id="1" name=""/>
        <p:cNvGrpSpPr/>
        <p:nvPr/>
      </p:nvGrpSpPr>
      <p:grpSpPr>
        <a:xfrm>
          <a:off x="0" y="0"/>
          <a:ext cx="0" cy="0"/>
          <a:chOff x="0" y="0"/>
          <a:chExt cx="0" cy="0"/>
        </a:xfrm>
      </p:grpSpPr>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文字列</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文字列</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文字列</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6</a:t>
            </a: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5</a:t>
            </a: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4</a:t>
            </a: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文字列</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3</a:t>
            </a: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文字列</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2</a:t>
            </a: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文字列</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a typeface="MS PGothic" panose="020B0600070205080204" pitchFamily="34" charset="-128"/>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200">
                <a:solidFill>
                  <a:schemeClr val="bg1"/>
                </a:solidFill>
                <a:latin typeface="Century Gothic" panose="020B0502020202020204" pitchFamily="34" charset="0"/>
                <a:ea typeface="MS PGothic" panose="020B0600070205080204" pitchFamily="34" charset="-128"/>
              </a:rPr>
              <a:t>文字列</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1</a:t>
            </a:r>
          </a:p>
        </p:txBody>
      </p:sp>
      <p:grpSp>
        <p:nvGrpSpPr>
          <p:cNvPr id="2" name="Group 1">
            <a:extLst>
              <a:ext uri="{FF2B5EF4-FFF2-40B4-BE49-F238E27FC236}">
                <a16:creationId xmlns:a16="http://schemas.microsoft.com/office/drawing/2014/main" id="{E7DCD835-6F77-E5FC-4248-702134417453}"/>
              </a:ext>
            </a:extLst>
          </p:cNvPr>
          <p:cNvGrpSpPr/>
          <p:nvPr/>
        </p:nvGrpSpPr>
        <p:grpSpPr>
          <a:xfrm>
            <a:off x="59658" y="2286631"/>
            <a:ext cx="1530273" cy="2274258"/>
            <a:chOff x="1265195" y="770586"/>
            <a:chExt cx="3200400" cy="5577053"/>
          </a:xfrm>
          <a:solidFill>
            <a:srgbClr val="719896"/>
          </a:solidFill>
        </p:grpSpPr>
        <p:sp>
          <p:nvSpPr>
            <p:cNvPr id="3" name="Parallelogram 2">
              <a:extLst>
                <a:ext uri="{FF2B5EF4-FFF2-40B4-BE49-F238E27FC236}">
                  <a16:creationId xmlns:a16="http://schemas.microsoft.com/office/drawing/2014/main" id="{937E8242-DF29-AD92-D015-30329C310923}"/>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4" name="Parallelogram 3">
              <a:extLst>
                <a:ext uri="{FF2B5EF4-FFF2-40B4-BE49-F238E27FC236}">
                  <a16:creationId xmlns:a16="http://schemas.microsoft.com/office/drawing/2014/main" id="{4052E409-4D87-DA6A-853C-9424227344F9}"/>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grpSp>
      <p:grpSp>
        <p:nvGrpSpPr>
          <p:cNvPr id="5" name="Group 4">
            <a:extLst>
              <a:ext uri="{FF2B5EF4-FFF2-40B4-BE49-F238E27FC236}">
                <a16:creationId xmlns:a16="http://schemas.microsoft.com/office/drawing/2014/main" id="{37C1B4DF-8AB6-AE6E-AEF5-D826C82B8242}"/>
              </a:ext>
            </a:extLst>
          </p:cNvPr>
          <p:cNvGrpSpPr/>
          <p:nvPr/>
        </p:nvGrpSpPr>
        <p:grpSpPr>
          <a:xfrm>
            <a:off x="154032" y="2286631"/>
            <a:ext cx="1511122" cy="2274258"/>
            <a:chOff x="1265789" y="770586"/>
            <a:chExt cx="3186723" cy="5577053"/>
          </a:xfrm>
          <a:solidFill>
            <a:srgbClr val="D6EEE9"/>
          </a:solidFill>
        </p:grpSpPr>
        <p:sp>
          <p:nvSpPr>
            <p:cNvPr id="7" name="Parallelogram 6">
              <a:extLst>
                <a:ext uri="{FF2B5EF4-FFF2-40B4-BE49-F238E27FC236}">
                  <a16:creationId xmlns:a16="http://schemas.microsoft.com/office/drawing/2014/main" id="{B3C3733F-174C-4C83-EE6C-62C6DA6EF1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8" name="Parallelogram 7">
              <a:extLst>
                <a:ext uri="{FF2B5EF4-FFF2-40B4-BE49-F238E27FC236}">
                  <a16:creationId xmlns:a16="http://schemas.microsoft.com/office/drawing/2014/main" id="{AF859A22-9A34-45F8-1421-8E0E28834274}"/>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grpSp>
      <p:sp>
        <p:nvSpPr>
          <p:cNvPr id="9" name="TextBox 8">
            <a:extLst>
              <a:ext uri="{FF2B5EF4-FFF2-40B4-BE49-F238E27FC236}">
                <a16:creationId xmlns:a16="http://schemas.microsoft.com/office/drawing/2014/main" id="{7D67B6E7-AC29-4A23-B43F-FECC263DAB1B}"/>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rtl="0"/>
            <a:r>
              <a:rPr lang="ja-JP" sz="1100">
                <a:solidFill>
                  <a:srgbClr val="1E6864"/>
                </a:solidFill>
                <a:latin typeface="Century Gothic" panose="020B0502020202020204" pitchFamily="34" charset="0"/>
                <a:ea typeface="MS PGothic" panose="020B0600070205080204" pitchFamily="34" charset="-128"/>
              </a:rPr>
              <a:t>文字列</a:t>
            </a:r>
          </a:p>
        </p:txBody>
      </p:sp>
    </p:spTree>
    <p:extLst>
      <p:ext uri="{BB962C8B-B14F-4D97-AF65-F5344CB8AC3E}">
        <p14:creationId xmlns:p14="http://schemas.microsoft.com/office/powerpoint/2010/main" val="288607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653144803"/>
              </p:ext>
            </p:extLst>
          </p:nvPr>
        </p:nvGraphicFramePr>
        <p:xfrm>
          <a:off x="787789" y="1050352"/>
          <a:ext cx="10486851" cy="2468352"/>
        </p:xfrm>
        <a:graphic>
          <a:graphicData uri="http://schemas.openxmlformats.org/drawingml/2006/table">
            <a:tbl>
              <a:tblPr firstRow="1" firstCol="1" bandRow="1">
                <a:tableStyleId>{5C22544A-7EE6-4342-B048-85BDC9FD1C3A}</a:tableStyleId>
              </a:tblPr>
              <a:tblGrid>
                <a:gridCol w="10486851">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これらの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12712</TotalTime>
  <Words>445</Words>
  <Application>Microsoft Office PowerPoint</Application>
  <PresentationFormat>Widescreen</PresentationFormat>
  <Paragraphs>39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200</cp:revision>
  <cp:lastPrinted>2024-02-20T23:48:17Z</cp:lastPrinted>
  <dcterms:created xsi:type="dcterms:W3CDTF">2021-07-07T23:54:57Z</dcterms:created>
  <dcterms:modified xsi:type="dcterms:W3CDTF">2024-11-06T11:59:23Z</dcterms:modified>
</cp:coreProperties>
</file>