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343" r:id="rId2"/>
    <p:sldId id="354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E8C3"/>
    <a:srgbClr val="F7DBAB"/>
    <a:srgbClr val="FEF2DE"/>
    <a:srgbClr val="FFF9F1"/>
    <a:srgbClr val="01E5EC"/>
    <a:srgbClr val="FFB700"/>
    <a:srgbClr val="FF521F"/>
    <a:srgbClr val="CEE38D"/>
    <a:srgbClr val="FAD6F3"/>
    <a:srgbClr val="FFE6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54" autoAdjust="0"/>
    <p:restoredTop sz="96058"/>
  </p:normalViewPr>
  <p:slideViewPr>
    <p:cSldViewPr snapToGrid="0" snapToObjects="1">
      <p:cViewPr varScale="1">
        <p:scale>
          <a:sx n="108" d="100"/>
          <a:sy n="108" d="100"/>
        </p:scale>
        <p:origin x="726" y="13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6414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6078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jp.smartsheet.com/try-it?trp=7812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165559" y="178358"/>
            <a:ext cx="8352276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ja-JP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戦略的エンゲージメント計画テンプレート – サンプル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B8A9E72-D9BD-FF79-7DC1-F911300D7A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691076"/>
              </p:ext>
            </p:extLst>
          </p:nvPr>
        </p:nvGraphicFramePr>
        <p:xfrm>
          <a:off x="266781" y="905042"/>
          <a:ext cx="11608606" cy="54079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0520">
                  <a:extLst>
                    <a:ext uri="{9D8B030D-6E8A-4147-A177-3AD203B41FA5}">
                      <a16:colId xmlns:a16="http://schemas.microsoft.com/office/drawing/2014/main" val="3327678090"/>
                    </a:ext>
                  </a:extLst>
                </a:gridCol>
                <a:gridCol w="1289785">
                  <a:extLst>
                    <a:ext uri="{9D8B030D-6E8A-4147-A177-3AD203B41FA5}">
                      <a16:colId xmlns:a16="http://schemas.microsoft.com/office/drawing/2014/main" val="374952208"/>
                    </a:ext>
                  </a:extLst>
                </a:gridCol>
                <a:gridCol w="885525">
                  <a:extLst>
                    <a:ext uri="{9D8B030D-6E8A-4147-A177-3AD203B41FA5}">
                      <a16:colId xmlns:a16="http://schemas.microsoft.com/office/drawing/2014/main" val="310769525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281227586"/>
                    </a:ext>
                  </a:extLst>
                </a:gridCol>
                <a:gridCol w="897126">
                  <a:extLst>
                    <a:ext uri="{9D8B030D-6E8A-4147-A177-3AD203B41FA5}">
                      <a16:colId xmlns:a16="http://schemas.microsoft.com/office/drawing/2014/main" val="3541210016"/>
                    </a:ext>
                  </a:extLst>
                </a:gridCol>
                <a:gridCol w="1756027">
                  <a:extLst>
                    <a:ext uri="{9D8B030D-6E8A-4147-A177-3AD203B41FA5}">
                      <a16:colId xmlns:a16="http://schemas.microsoft.com/office/drawing/2014/main" val="3365387261"/>
                    </a:ext>
                  </a:extLst>
                </a:gridCol>
                <a:gridCol w="1495335">
                  <a:extLst>
                    <a:ext uri="{9D8B030D-6E8A-4147-A177-3AD203B41FA5}">
                      <a16:colId xmlns:a16="http://schemas.microsoft.com/office/drawing/2014/main" val="3367415651"/>
                    </a:ext>
                  </a:extLst>
                </a:gridCol>
                <a:gridCol w="943276">
                  <a:extLst>
                    <a:ext uri="{9D8B030D-6E8A-4147-A177-3AD203B41FA5}">
                      <a16:colId xmlns:a16="http://schemas.microsoft.com/office/drawing/2014/main" val="4269885613"/>
                    </a:ext>
                  </a:extLst>
                </a:gridCol>
                <a:gridCol w="1826612">
                  <a:extLst>
                    <a:ext uri="{9D8B030D-6E8A-4147-A177-3AD203B41FA5}">
                      <a16:colId xmlns:a16="http://schemas.microsoft.com/office/drawing/2014/main" val="901158326"/>
                    </a:ext>
                  </a:extLst>
                </a:gridCol>
              </a:tblGrid>
              <a:tr h="375551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ja-JP" sz="1600" u="none" strike="noStrike" baseline="0" dirty="0">
                          <a:solidFill>
                            <a:schemeClr val="tx2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関係者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ja-JP" sz="16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プロジェクト フェーズ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rtl="0" fontAlgn="ctr"/>
                      <a:r>
                        <a:rPr lang="ja-JP" sz="16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開始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9047124"/>
                  </a:ext>
                </a:extLst>
              </a:tr>
              <a:tr h="525772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役割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名前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カテゴリ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関心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影響力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期待事項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コミュニケーション </a:t>
                      </a:r>
                      <a:br>
                        <a:rPr lang="en-US" altLang="ja-JP" sz="11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</a:br>
                      <a:r>
                        <a:rPr lang="ja-JP" sz="11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アプローチ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頻度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懸念事項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13389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スポンサー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Krista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内部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D6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高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21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高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21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財務面と戦略面のサポート 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電子メール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毎日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投資収益率  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302645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プロジェクト リード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Melissa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外部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E3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高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21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中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プロジェクトを成功に導く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電話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週 2 回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9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チームの調整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516414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プロジェクト </a:t>
                      </a:r>
                      <a:br>
                        <a:rPr lang="en-US" altLang="ja-JP" sz="11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</a:br>
                      <a:r>
                        <a:rPr lang="ja-JP" sz="11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マネージャー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Kovar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中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低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E5E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プロジェクトの確実な完了/デリバリー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電子メール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毎週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2D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プロジェクト効率の最適化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747105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監督者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Roderick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中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中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タスクの実行を監督する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ビデオ会議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月 2 回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8C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タスクの完了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770546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PMO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Suman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中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低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E5E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プロジェクトの確実な</a:t>
                      </a:r>
                      <a:br>
                        <a:rPr lang="en-US" altLang="ja-JP" sz="11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</a:br>
                      <a:r>
                        <a:rPr lang="ja-JP" sz="11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ガバナンス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電子メール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毎月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A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プロジェクトの整合性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129863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IT サポート チーム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Ormond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低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E5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中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技術的な問題を迅速に</a:t>
                      </a:r>
                      <a:br>
                        <a:rPr lang="en-US" altLang="ja-JP" sz="11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</a:br>
                      <a:r>
                        <a:rPr lang="ja-JP" sz="11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解決する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電子メール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月 2 回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8C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システム機能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84716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CC886669-0D47-FBF3-2BC3-F0B3D2AE5DE2}"/>
              </a:ext>
            </a:extLst>
          </p:cNvPr>
          <p:cNvSpPr txBox="1"/>
          <p:nvPr/>
        </p:nvSpPr>
        <p:spPr>
          <a:xfrm>
            <a:off x="165559" y="570700"/>
            <a:ext cx="4232821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ja-JP" sz="13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空白のテンプレートはスライド 2 にあります。</a:t>
            </a:r>
          </a:p>
        </p:txBody>
      </p:sp>
      <p:pic>
        <p:nvPicPr>
          <p:cNvPr id="5" name="Picture 4">
            <a:hlinkClick r:id="rId3"/>
            <a:extLst>
              <a:ext uri="{FF2B5EF4-FFF2-40B4-BE49-F238E27FC236}">
                <a16:creationId xmlns:a16="http://schemas.microsoft.com/office/drawing/2014/main" id="{6388F0EE-02B6-548B-D01F-73C12B3462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26632" y="205110"/>
            <a:ext cx="2552138" cy="507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165559" y="178358"/>
            <a:ext cx="8352276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ja-JP" sz="2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戦略的エンゲージメント計画テンプレート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B8A9E72-D9BD-FF79-7DC1-F911300D7A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624434"/>
              </p:ext>
            </p:extLst>
          </p:nvPr>
        </p:nvGraphicFramePr>
        <p:xfrm>
          <a:off x="266781" y="905042"/>
          <a:ext cx="11608606" cy="54079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0520">
                  <a:extLst>
                    <a:ext uri="{9D8B030D-6E8A-4147-A177-3AD203B41FA5}">
                      <a16:colId xmlns:a16="http://schemas.microsoft.com/office/drawing/2014/main" val="3327678090"/>
                    </a:ext>
                  </a:extLst>
                </a:gridCol>
                <a:gridCol w="1289785">
                  <a:extLst>
                    <a:ext uri="{9D8B030D-6E8A-4147-A177-3AD203B41FA5}">
                      <a16:colId xmlns:a16="http://schemas.microsoft.com/office/drawing/2014/main" val="374952208"/>
                    </a:ext>
                  </a:extLst>
                </a:gridCol>
                <a:gridCol w="885525">
                  <a:extLst>
                    <a:ext uri="{9D8B030D-6E8A-4147-A177-3AD203B41FA5}">
                      <a16:colId xmlns:a16="http://schemas.microsoft.com/office/drawing/2014/main" val="310769525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281227586"/>
                    </a:ext>
                  </a:extLst>
                </a:gridCol>
                <a:gridCol w="897126">
                  <a:extLst>
                    <a:ext uri="{9D8B030D-6E8A-4147-A177-3AD203B41FA5}">
                      <a16:colId xmlns:a16="http://schemas.microsoft.com/office/drawing/2014/main" val="3541210016"/>
                    </a:ext>
                  </a:extLst>
                </a:gridCol>
                <a:gridCol w="1756027">
                  <a:extLst>
                    <a:ext uri="{9D8B030D-6E8A-4147-A177-3AD203B41FA5}">
                      <a16:colId xmlns:a16="http://schemas.microsoft.com/office/drawing/2014/main" val="3365387261"/>
                    </a:ext>
                  </a:extLst>
                </a:gridCol>
                <a:gridCol w="1495335">
                  <a:extLst>
                    <a:ext uri="{9D8B030D-6E8A-4147-A177-3AD203B41FA5}">
                      <a16:colId xmlns:a16="http://schemas.microsoft.com/office/drawing/2014/main" val="3367415651"/>
                    </a:ext>
                  </a:extLst>
                </a:gridCol>
                <a:gridCol w="943276">
                  <a:extLst>
                    <a:ext uri="{9D8B030D-6E8A-4147-A177-3AD203B41FA5}">
                      <a16:colId xmlns:a16="http://schemas.microsoft.com/office/drawing/2014/main" val="4269885613"/>
                    </a:ext>
                  </a:extLst>
                </a:gridCol>
                <a:gridCol w="1826612">
                  <a:extLst>
                    <a:ext uri="{9D8B030D-6E8A-4147-A177-3AD203B41FA5}">
                      <a16:colId xmlns:a16="http://schemas.microsoft.com/office/drawing/2014/main" val="901158326"/>
                    </a:ext>
                  </a:extLst>
                </a:gridCol>
              </a:tblGrid>
              <a:tr h="375551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ja-JP" sz="1600" u="none" strike="noStrike" baseline="0" dirty="0">
                          <a:solidFill>
                            <a:schemeClr val="tx2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関係者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ja-JP" sz="16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プロジェクト フェーズ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rtl="0" fontAlgn="ctr"/>
                      <a:r>
                        <a:rPr lang="ja-JP" sz="16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開始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9047124"/>
                  </a:ext>
                </a:extLst>
              </a:tr>
              <a:tr h="525772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役割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名前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カテゴリ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関心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影響力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期待事項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コミュニケーション </a:t>
                      </a:r>
                      <a:br>
                        <a:rPr lang="en-US" altLang="ja-JP" sz="11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</a:br>
                      <a:r>
                        <a:rPr lang="ja-JP" sz="11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アプローチ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頻度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懸念事項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13389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D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302645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D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516414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D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747105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D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770546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D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129863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D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8471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7499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797100"/>
              </p:ext>
            </p:extLst>
          </p:nvPr>
        </p:nvGraphicFramePr>
        <p:xfrm>
          <a:off x="787790" y="1050352"/>
          <a:ext cx="10451340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51340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7048</TotalTime>
  <Words>293</Words>
  <Application>Microsoft Office PowerPoint</Application>
  <PresentationFormat>Widescreen</PresentationFormat>
  <Paragraphs>87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93</cp:revision>
  <cp:lastPrinted>2020-08-31T22:23:58Z</cp:lastPrinted>
  <dcterms:created xsi:type="dcterms:W3CDTF">2021-07-07T23:54:57Z</dcterms:created>
  <dcterms:modified xsi:type="dcterms:W3CDTF">2024-10-17T09:46:46Z</dcterms:modified>
</cp:coreProperties>
</file>