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353" r:id="rId2"/>
    <p:sldId id="355" r:id="rId3"/>
    <p:sldId id="357"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EDC"/>
    <a:srgbClr val="CADBF9"/>
    <a:srgbClr val="6878A5"/>
    <a:srgbClr val="018080"/>
    <a:srgbClr val="F039C0"/>
    <a:srgbClr val="7C819D"/>
    <a:srgbClr val="DAE7E6"/>
    <a:srgbClr val="CBDEDE"/>
    <a:srgbClr val="E6EEF9"/>
    <a:srgbClr val="9CA6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35" autoAdjust="0"/>
    <p:restoredTop sz="96058"/>
  </p:normalViewPr>
  <p:slideViewPr>
    <p:cSldViewPr snapToGrid="0" snapToObjects="1">
      <p:cViewPr varScale="1">
        <p:scale>
          <a:sx n="108" d="100"/>
          <a:sy n="108" d="100"/>
        </p:scale>
        <p:origin x="618"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3647009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7824B-299A-4253-4419-56467D065C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AA9D93-0275-4952-19D4-A0322B1D24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0BFCC00-FBDC-8325-1B87-A3809E64007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4CF16-6964-0DBB-496A-36F4B625D956}"/>
              </a:ext>
            </a:extLst>
          </p:cNvPr>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338575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10/16/2024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jp.smartsheet.com/try-it?trp=78106"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C4E1917-5DD3-1FD0-232D-F26690A911E2}"/>
              </a:ext>
            </a:extLst>
          </p:cNvPr>
          <p:cNvSpPr/>
          <p:nvPr/>
        </p:nvSpPr>
        <p:spPr>
          <a:xfrm>
            <a:off x="0" y="6488998"/>
            <a:ext cx="9964132" cy="376179"/>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endParaRPr lang="en-US" sz="2800" kern="100" dirty="0">
              <a:solidFill>
                <a:srgbClr val="007070"/>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14" name="Rectangle 13">
            <a:extLst>
              <a:ext uri="{FF2B5EF4-FFF2-40B4-BE49-F238E27FC236}">
                <a16:creationId xmlns:a16="http://schemas.microsoft.com/office/drawing/2014/main" id="{0AC8D22C-BAF1-3983-1383-AA29BC38FF31}"/>
              </a:ext>
            </a:extLst>
          </p:cNvPr>
          <p:cNvSpPr/>
          <p:nvPr/>
        </p:nvSpPr>
        <p:spPr>
          <a:xfrm>
            <a:off x="9964132" y="6488998"/>
            <a:ext cx="1115488" cy="376179"/>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15" name="Rectangle 14">
            <a:extLst>
              <a:ext uri="{FF2B5EF4-FFF2-40B4-BE49-F238E27FC236}">
                <a16:creationId xmlns:a16="http://schemas.microsoft.com/office/drawing/2014/main" id="{D795E2F6-13F0-2F9C-150E-6C981B1E4921}"/>
              </a:ext>
            </a:extLst>
          </p:cNvPr>
          <p:cNvSpPr/>
          <p:nvPr/>
        </p:nvSpPr>
        <p:spPr>
          <a:xfrm>
            <a:off x="11079620" y="6488998"/>
            <a:ext cx="1115488" cy="376179"/>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11" name="Graphic 10" descr="単色塗りつぶしのバツのバッジ">
            <a:extLst>
              <a:ext uri="{FF2B5EF4-FFF2-40B4-BE49-F238E27FC236}">
                <a16:creationId xmlns:a16="http://schemas.microsoft.com/office/drawing/2014/main" id="{87FA5516-CC1B-CE26-28C0-D137370E6122}"/>
              </a:ext>
            </a:extLst>
          </p:cNvPr>
          <p:cNvSpPr/>
          <p:nvPr/>
        </p:nvSpPr>
        <p:spPr>
          <a:xfrm>
            <a:off x="10731500" y="5350890"/>
            <a:ext cx="996674" cy="996733"/>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gradFill>
            <a:gsLst>
              <a:gs pos="48000">
                <a:srgbClr val="CADBF9"/>
              </a:gs>
              <a:gs pos="100000">
                <a:schemeClr val="bg1"/>
              </a:gs>
            </a:gsLst>
            <a:lin ang="18900000" scaled="1"/>
          </a:gra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2" name="Graphic 11" descr="単色塗りつぶしのチェックマーク 1 のバッジ">
            <a:extLst>
              <a:ext uri="{FF2B5EF4-FFF2-40B4-BE49-F238E27FC236}">
                <a16:creationId xmlns:a16="http://schemas.microsoft.com/office/drawing/2014/main" id="{ACE92729-9B6E-9A9B-DA26-46FC28DFD652}"/>
              </a:ext>
            </a:extLst>
          </p:cNvPr>
          <p:cNvSpPr/>
          <p:nvPr/>
        </p:nvSpPr>
        <p:spPr>
          <a:xfrm>
            <a:off x="9298987" y="4898363"/>
            <a:ext cx="1339921" cy="1059017"/>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gradFill>
            <a:gsLst>
              <a:gs pos="48000">
                <a:srgbClr val="B2DEDC"/>
              </a:gs>
              <a:gs pos="100000">
                <a:schemeClr val="bg1"/>
              </a:gs>
            </a:gsLst>
            <a:lin ang="18900000" scaled="1"/>
          </a:gra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4" name="TextBox 3">
            <a:extLst>
              <a:ext uri="{FF2B5EF4-FFF2-40B4-BE49-F238E27FC236}">
                <a16:creationId xmlns:a16="http://schemas.microsoft.com/office/drawing/2014/main" id="{3893F1B0-D8E0-1318-EACD-C96140D00B6F}"/>
              </a:ext>
            </a:extLst>
          </p:cNvPr>
          <p:cNvSpPr txBox="1"/>
          <p:nvPr/>
        </p:nvSpPr>
        <p:spPr>
          <a:xfrm>
            <a:off x="249647" y="236233"/>
            <a:ext cx="6648110" cy="1077218"/>
          </a:xfrm>
          <a:prstGeom prst="rect">
            <a:avLst/>
          </a:prstGeom>
          <a:noFill/>
          <a:effectLst/>
        </p:spPr>
        <p:txBody>
          <a:bodyPr wrap="square" rtlCol="0">
            <a:spAutoFit/>
          </a:bodyPr>
          <a:lstStyle/>
          <a:p>
            <a:pPr rtl="0"/>
            <a:r>
              <a:rPr lang="ja-JP" sz="3200" b="1" dirty="0">
                <a:solidFill>
                  <a:schemeClr val="tx1">
                    <a:lumMod val="65000"/>
                    <a:lumOff val="35000"/>
                  </a:schemeClr>
                </a:solidFill>
                <a:latin typeface="Century Gothic" panose="020B0502020202020204" pitchFamily="34" charset="0"/>
                <a:ea typeface="MS PGothic" panose="020B0600070205080204" pitchFamily="34" charset="-128"/>
              </a:rPr>
              <a:t>シンプルなメリット デメリット リストのスライド テンプレート – サンプル</a:t>
            </a:r>
          </a:p>
        </p:txBody>
      </p:sp>
      <p:sp>
        <p:nvSpPr>
          <p:cNvPr id="2" name="TextBox 1">
            <a:extLst>
              <a:ext uri="{FF2B5EF4-FFF2-40B4-BE49-F238E27FC236}">
                <a16:creationId xmlns:a16="http://schemas.microsoft.com/office/drawing/2014/main" id="{84690F8F-710E-1218-DB70-23E7DC32E840}"/>
              </a:ext>
            </a:extLst>
          </p:cNvPr>
          <p:cNvSpPr txBox="1"/>
          <p:nvPr/>
        </p:nvSpPr>
        <p:spPr>
          <a:xfrm>
            <a:off x="249647" y="1535597"/>
            <a:ext cx="5514783" cy="3604513"/>
          </a:xfrm>
          <a:prstGeom prst="rect">
            <a:avLst/>
          </a:prstGeom>
          <a:noFill/>
        </p:spPr>
        <p:txBody>
          <a:bodyPr wrap="square" rtlCol="0">
            <a:spAutoFit/>
          </a:bodyPr>
          <a:lstStyle/>
          <a:p>
            <a:pPr algn="l" rtl="0">
              <a:lnSpc>
                <a:spcPct val="150000"/>
              </a:lnSpc>
              <a:spcBef>
                <a:spcPts val="0"/>
              </a:spcBef>
              <a:spcAft>
                <a:spcPts val="0"/>
              </a:spcAft>
            </a:pPr>
            <a:r>
              <a:rPr lang="ja-JP" sz="1400" b="1" i="0" u="none" strike="noStrike">
                <a:solidFill>
                  <a:srgbClr val="000000"/>
                </a:solidFill>
                <a:effectLst/>
                <a:latin typeface="Century Gothic" panose="020B0502020202020204" pitchFamily="34" charset="0"/>
                <a:ea typeface="MS PGothic" panose="020B0600070205080204" pitchFamily="34" charset="-128"/>
              </a:rPr>
              <a:t>このテンプレートの使用場面:</a:t>
            </a:r>
            <a:r>
              <a:rPr lang="ja-JP" sz="1400" b="0" i="0" u="none" strike="noStrike">
                <a:solidFill>
                  <a:srgbClr val="000000"/>
                </a:solidFill>
                <a:effectLst/>
                <a:latin typeface="Century Gothic" panose="020B0502020202020204" pitchFamily="34" charset="0"/>
                <a:ea typeface="MS PGothic" panose="020B0600070205080204" pitchFamily="34" charset="-128"/>
              </a:rPr>
              <a:t> プレゼンテーションの一部としてこのスライド テンプレートを使用すると、選択の背景にある理由を同僚や関係者に効果的に伝えることができます。シンプルなレイアウトは、ディスカッションやミーティングだけでなく、相反する検討事項を視覚的にはっきりと表したい場合にも効果的です。</a:t>
            </a:r>
          </a:p>
          <a:p>
            <a:pPr rtl="0">
              <a:lnSpc>
                <a:spcPct val="150000"/>
              </a:lnSpc>
            </a:pPr>
            <a:br>
              <a:rPr lang="en-US" sz="1400" b="0" i="0" u="none" strike="noStrike" dirty="0">
                <a:solidFill>
                  <a:srgbClr val="000000"/>
                </a:solidFill>
                <a:effectLst/>
                <a:latin typeface="Century Gothic" panose="020B0502020202020204" pitchFamily="34" charset="0"/>
                <a:ea typeface="MS PGothic" panose="020B0600070205080204" pitchFamily="34" charset="-128"/>
              </a:rPr>
            </a:br>
            <a:r>
              <a:rPr lang="ja-JP" sz="1400" b="1" i="0" u="none" strike="noStrike">
                <a:solidFill>
                  <a:srgbClr val="000000"/>
                </a:solidFill>
                <a:effectLst/>
                <a:latin typeface="Century Gothic" panose="020B0502020202020204" pitchFamily="34" charset="0"/>
                <a:ea typeface="MS PGothic" panose="020B0600070205080204" pitchFamily="34" charset="-128"/>
              </a:rPr>
              <a:t>テンプレートの注目の機能:</a:t>
            </a:r>
            <a:r>
              <a:rPr lang="ja-JP" sz="1400" b="0" i="0" u="none" strike="noStrike">
                <a:solidFill>
                  <a:srgbClr val="000000"/>
                </a:solidFill>
                <a:effectLst/>
                <a:latin typeface="Century Gothic" panose="020B0502020202020204" pitchFamily="34" charset="0"/>
                <a:ea typeface="MS PGothic" panose="020B0600070205080204" pitchFamily="34" charset="-128"/>
              </a:rPr>
              <a:t> このテンプレートは、決定やシチュエーションに関するプラスの要素とマイナスの要素を、スライド形式でわかりやすく列挙できる設計になっています。このテンプレートのサンプル バージョンのスライドでは、自己資金でスタートアップ企業を立ち上げる場合のメリットとデメリットが示されています。</a:t>
            </a:r>
          </a:p>
        </p:txBody>
      </p:sp>
      <p:pic>
        <p:nvPicPr>
          <p:cNvPr id="9" name="Picture 8">
            <a:extLst>
              <a:ext uri="{FF2B5EF4-FFF2-40B4-BE49-F238E27FC236}">
                <a16:creationId xmlns:a16="http://schemas.microsoft.com/office/drawing/2014/main" id="{ABF43049-D2D9-DF0A-F1CA-043A2CA34AF5}"/>
              </a:ext>
            </a:extLst>
          </p:cNvPr>
          <p:cNvPicPr>
            <a:picLocks noChangeAspect="1"/>
          </p:cNvPicPr>
          <p:nvPr/>
        </p:nvPicPr>
        <p:blipFill>
          <a:blip r:embed="rId3"/>
          <a:srcRect/>
          <a:stretch/>
        </p:blipFill>
        <p:spPr>
          <a:xfrm>
            <a:off x="6087641" y="1496193"/>
            <a:ext cx="5785614" cy="3254407"/>
          </a:xfrm>
          <a:prstGeom prst="rect">
            <a:avLst/>
          </a:prstGeom>
          <a:effectLst>
            <a:outerShdw blurRad="127004" dist="38100" dir="2700000" algn="tl" rotWithShape="0">
              <a:schemeClr val="accent3">
                <a:lumMod val="75000"/>
                <a:alpha val="40000"/>
              </a:schemeClr>
            </a:outerShdw>
          </a:effectLst>
        </p:spPr>
      </p:pic>
      <p:pic>
        <p:nvPicPr>
          <p:cNvPr id="3" name="Picture 2">
            <a:hlinkClick r:id="rId4"/>
            <a:extLst>
              <a:ext uri="{FF2B5EF4-FFF2-40B4-BE49-F238E27FC236}">
                <a16:creationId xmlns:a16="http://schemas.microsoft.com/office/drawing/2014/main" id="{A9C1CF9C-76F3-C30A-A98C-0A92BC3C8146}"/>
              </a:ext>
            </a:extLst>
          </p:cNvPr>
          <p:cNvPicPr>
            <a:picLocks noChangeAspect="1"/>
          </p:cNvPicPr>
          <p:nvPr/>
        </p:nvPicPr>
        <p:blipFill>
          <a:blip r:embed="rId5"/>
          <a:srcRect/>
          <a:stretch/>
        </p:blipFill>
        <p:spPr>
          <a:xfrm>
            <a:off x="9086961" y="272203"/>
            <a:ext cx="2759068" cy="548765"/>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389F5F0F-7520-5122-A7C9-384E30190B9D}"/>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18" name="Rectangle 17">
            <a:extLst>
              <a:ext uri="{FF2B5EF4-FFF2-40B4-BE49-F238E27FC236}">
                <a16:creationId xmlns:a16="http://schemas.microsoft.com/office/drawing/2014/main" id="{1DCBF49B-3DEC-D661-8262-1C6AB68AD829}"/>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7" name="Rectangle 6">
            <a:extLst>
              <a:ext uri="{FF2B5EF4-FFF2-40B4-BE49-F238E27FC236}">
                <a16:creationId xmlns:a16="http://schemas.microsoft.com/office/drawing/2014/main" id="{4E471D06-BC91-4894-5708-7C07BB22D58C}"/>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pPr rtl="0"/>
            <a:r>
              <a:rPr lang="ja-JP" sz="2800" kern="100">
                <a:solidFill>
                  <a:srgbClr val="007070"/>
                </a:solidFill>
                <a:latin typeface="Century Gothic" panose="020B0502020202020204" pitchFamily="34" charset="0"/>
                <a:ea typeface="MS PGothic" panose="020B0600070205080204" pitchFamily="34" charset="-128"/>
                <a:cs typeface="Times New Roman" panose="02020603050405020304" pitchFamily="18" charset="0"/>
              </a:rPr>
              <a:t>自己資金でスタートアップ企業を立ち上げるメリットとデメリット</a:t>
            </a:r>
          </a:p>
        </p:txBody>
      </p:sp>
      <p:sp>
        <p:nvSpPr>
          <p:cNvPr id="14" name="Rectangle 13">
            <a:extLst>
              <a:ext uri="{FF2B5EF4-FFF2-40B4-BE49-F238E27FC236}">
                <a16:creationId xmlns:a16="http://schemas.microsoft.com/office/drawing/2014/main" id="{1AED644C-F63E-6BEE-74D2-79B98E4225AC}"/>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ja-JP" sz="4000" kern="100">
                <a:solidFill>
                  <a:srgbClr val="419E9F"/>
                </a:solidFill>
                <a:effectLst/>
                <a:latin typeface="Century Gothic" panose="020B0502020202020204" pitchFamily="34" charset="0"/>
                <a:ea typeface="MS PGothic" panose="020B0600070205080204" pitchFamily="34" charset="-128"/>
                <a:cs typeface="Times New Roman" panose="02020603050405020304" pitchFamily="18" charset="0"/>
              </a:rPr>
              <a:t>メリット</a:t>
            </a:r>
          </a:p>
        </p:txBody>
      </p:sp>
      <p:sp>
        <p:nvSpPr>
          <p:cNvPr id="15" name="Rectangle 14">
            <a:extLst>
              <a:ext uri="{FF2B5EF4-FFF2-40B4-BE49-F238E27FC236}">
                <a16:creationId xmlns:a16="http://schemas.microsoft.com/office/drawing/2014/main" id="{734E8115-FEB4-0409-3E6E-EF3377B61CA9}"/>
              </a:ext>
            </a:extLst>
          </p:cNvPr>
          <p:cNvSpPr/>
          <p:nvPr/>
        </p:nvSpPr>
        <p:spPr>
          <a:xfrm>
            <a:off x="7061199" y="1197259"/>
            <a:ext cx="2757503"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ja-JP" sz="4000" kern="100" dirty="0">
                <a:solidFill>
                  <a:srgbClr val="7C819D"/>
                </a:solidFill>
                <a:latin typeface="Century Gothic" panose="020B0502020202020204" pitchFamily="34" charset="0"/>
                <a:ea typeface="MS PGothic" panose="020B0600070205080204" pitchFamily="34" charset="-128"/>
                <a:cs typeface="Times New Roman" panose="02020603050405020304" pitchFamily="18" charset="0"/>
              </a:rPr>
              <a:t>デメリット</a:t>
            </a:r>
          </a:p>
        </p:txBody>
      </p:sp>
      <p:sp>
        <p:nvSpPr>
          <p:cNvPr id="21" name="Graphic 3" descr="単色塗りつぶしのバツのバッジ">
            <a:extLst>
              <a:ext uri="{FF2B5EF4-FFF2-40B4-BE49-F238E27FC236}">
                <a16:creationId xmlns:a16="http://schemas.microsoft.com/office/drawing/2014/main" id="{3B9C5396-4CF3-CAC2-03B7-8EB02AC79A2B}"/>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 name="Graphic 9" descr="単色塗りつぶしのチェックマーク 1 のバッジ">
            <a:extLst>
              <a:ext uri="{FF2B5EF4-FFF2-40B4-BE49-F238E27FC236}">
                <a16:creationId xmlns:a16="http://schemas.microsoft.com/office/drawing/2014/main" id="{7D00828E-B154-FE8C-4CFD-C13E2F53BB97}"/>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6" name="Graphic 10" descr="単色塗りつぶしのバツのバッジ">
            <a:extLst>
              <a:ext uri="{FF2B5EF4-FFF2-40B4-BE49-F238E27FC236}">
                <a16:creationId xmlns:a16="http://schemas.microsoft.com/office/drawing/2014/main" id="{1107D738-4038-D0A0-2BA8-66F5253FFF4A}"/>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7" name="Graphic 11" descr="単色塗りつぶしのチェックマーク 1 のバッジ">
            <a:extLst>
              <a:ext uri="{FF2B5EF4-FFF2-40B4-BE49-F238E27FC236}">
                <a16:creationId xmlns:a16="http://schemas.microsoft.com/office/drawing/2014/main" id="{12534545-7EC4-0BFC-3D6C-FCEDD19D4E69}"/>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 name="TextBox 22">
            <a:extLst>
              <a:ext uri="{FF2B5EF4-FFF2-40B4-BE49-F238E27FC236}">
                <a16:creationId xmlns:a16="http://schemas.microsoft.com/office/drawing/2014/main" id="{B44D741E-0535-A4BD-F8B1-31FAC3A55573}"/>
              </a:ext>
            </a:extLst>
          </p:cNvPr>
          <p:cNvSpPr txBox="1"/>
          <p:nvPr/>
        </p:nvSpPr>
        <p:spPr>
          <a:xfrm>
            <a:off x="595891" y="1992397"/>
            <a:ext cx="4937760" cy="3985706"/>
          </a:xfrm>
          <a:prstGeom prst="rect">
            <a:avLst/>
          </a:prstGeom>
          <a:noFill/>
        </p:spPr>
        <p:txBody>
          <a:bodyPr wrap="square">
            <a:spAutoFit/>
          </a:bodyPr>
          <a:lstStyle/>
          <a:p>
            <a:pPr marL="342900" indent="-342900" rtl="0">
              <a:spcAft>
                <a:spcPts val="900"/>
              </a:spcAft>
              <a:buClr>
                <a:srgbClr val="419FA0"/>
              </a:buClr>
              <a:buSzPct val="110000"/>
              <a:buFont typeface="+mj-lt"/>
              <a:buAutoNum type="arabicPeriod"/>
            </a:pPr>
            <a:r>
              <a:rPr lang="ja-JP" sz="1600" dirty="0">
                <a:latin typeface="Century Gothic" panose="020B0502020202020204" pitchFamily="34" charset="0"/>
                <a:ea typeface="MS PGothic" panose="020B0600070205080204" pitchFamily="34" charset="-128"/>
              </a:rPr>
              <a:t>会社の財務と意思決定において完全なコントロールを維持できる。</a:t>
            </a:r>
          </a:p>
          <a:p>
            <a:pPr marL="342900" indent="-342900" rtl="0">
              <a:spcAft>
                <a:spcPts val="900"/>
              </a:spcAft>
              <a:buClr>
                <a:srgbClr val="419FA0"/>
              </a:buClr>
              <a:buSzPct val="110000"/>
              <a:buFont typeface="+mj-lt"/>
              <a:buAutoNum type="arabicPeriod"/>
            </a:pPr>
            <a:r>
              <a:rPr lang="ja-JP" sz="1600" dirty="0">
                <a:latin typeface="Century Gothic" panose="020B0502020202020204" pitchFamily="34" charset="0"/>
                <a:ea typeface="MS PGothic" panose="020B0600070205080204" pitchFamily="34" charset="-128"/>
              </a:rPr>
              <a:t>事業の所有権を高い割合で維持することができる。</a:t>
            </a:r>
          </a:p>
          <a:p>
            <a:pPr marL="342900" indent="-342900" rtl="0">
              <a:spcAft>
                <a:spcPts val="900"/>
              </a:spcAft>
              <a:buClr>
                <a:srgbClr val="419FA0"/>
              </a:buClr>
              <a:buSzPct val="110000"/>
              <a:buFont typeface="+mj-lt"/>
              <a:buAutoNum type="arabicPeriod"/>
            </a:pPr>
            <a:r>
              <a:rPr lang="ja-JP" sz="1600" dirty="0">
                <a:latin typeface="Century Gothic" panose="020B0502020202020204" pitchFamily="34" charset="0"/>
                <a:ea typeface="MS PGothic" panose="020B0600070205080204" pitchFamily="34" charset="-128"/>
              </a:rPr>
              <a:t>リーン オペレーションとイノベーションの文化を促進できる。</a:t>
            </a:r>
          </a:p>
          <a:p>
            <a:pPr marL="342900" indent="-342900" rtl="0">
              <a:spcAft>
                <a:spcPts val="900"/>
              </a:spcAft>
              <a:buClr>
                <a:srgbClr val="419FA0"/>
              </a:buClr>
              <a:buSzPct val="110000"/>
              <a:buFont typeface="+mj-lt"/>
              <a:buAutoNum type="arabicPeriod"/>
            </a:pPr>
            <a:r>
              <a:rPr lang="ja-JP" sz="1600" dirty="0">
                <a:latin typeface="Century Gothic" panose="020B0502020202020204" pitchFamily="34" charset="0"/>
                <a:ea typeface="MS PGothic" panose="020B0600070205080204" pitchFamily="34" charset="-128"/>
              </a:rPr>
              <a:t>投資家を満足させなければというプレッシャーなく収益性を優先することができる。</a:t>
            </a:r>
          </a:p>
          <a:p>
            <a:pPr marL="342900" indent="-342900" rtl="0">
              <a:spcAft>
                <a:spcPts val="900"/>
              </a:spcAft>
              <a:buClr>
                <a:srgbClr val="419FA0"/>
              </a:buClr>
              <a:buSzPct val="110000"/>
              <a:buFont typeface="+mj-lt"/>
              <a:buAutoNum type="arabicPeriod"/>
            </a:pPr>
            <a:r>
              <a:rPr lang="ja-JP" sz="1600" dirty="0">
                <a:latin typeface="Century Gothic" panose="020B0502020202020204" pitchFamily="34" charset="0"/>
                <a:ea typeface="MS PGothic" panose="020B0600070205080204" pitchFamily="34" charset="-128"/>
              </a:rPr>
              <a:t>負債を負ったり、株式を手渡したりすることを避け、財務リスクを減らすことができる。</a:t>
            </a:r>
          </a:p>
          <a:p>
            <a:pPr marL="342900" indent="-342900" rtl="0">
              <a:spcAft>
                <a:spcPts val="900"/>
              </a:spcAft>
              <a:buClr>
                <a:srgbClr val="419FA0"/>
              </a:buClr>
              <a:buSzPct val="110000"/>
              <a:buFont typeface="+mj-lt"/>
              <a:buAutoNum type="arabicPeriod"/>
            </a:pPr>
            <a:r>
              <a:rPr lang="ja-JP" sz="1600" dirty="0">
                <a:latin typeface="Century Gothic" panose="020B0502020202020204" pitchFamily="34" charset="0"/>
                <a:ea typeface="MS PGothic" panose="020B0600070205080204" pitchFamily="34" charset="-128"/>
              </a:rPr>
              <a:t>持続可能な成長を可能にし、過剰労働のリスクを軽減できる。</a:t>
            </a:r>
          </a:p>
          <a:p>
            <a:pPr marL="342900" indent="-342900" rtl="0">
              <a:spcAft>
                <a:spcPts val="900"/>
              </a:spcAft>
              <a:buClr>
                <a:srgbClr val="419FA0"/>
              </a:buClr>
              <a:buSzPct val="110000"/>
              <a:buFont typeface="+mj-lt"/>
              <a:buAutoNum type="arabicPeriod"/>
            </a:pPr>
            <a:r>
              <a:rPr lang="ja-JP" sz="1600" dirty="0">
                <a:latin typeface="Century Gothic" panose="020B0502020202020204" pitchFamily="34" charset="0"/>
                <a:ea typeface="MS PGothic" panose="020B0600070205080204" pitchFamily="34" charset="-128"/>
              </a:rPr>
              <a:t>顧客に価値を提供することに集中し、顧客関係の強化につながる可能性がある。</a:t>
            </a:r>
          </a:p>
        </p:txBody>
      </p:sp>
      <p:sp>
        <p:nvSpPr>
          <p:cNvPr id="25" name="TextBox 24">
            <a:extLst>
              <a:ext uri="{FF2B5EF4-FFF2-40B4-BE49-F238E27FC236}">
                <a16:creationId xmlns:a16="http://schemas.microsoft.com/office/drawing/2014/main" id="{A0C95C1E-27E3-006C-1B89-EC3D795BD991}"/>
              </a:ext>
            </a:extLst>
          </p:cNvPr>
          <p:cNvSpPr txBox="1"/>
          <p:nvPr/>
        </p:nvSpPr>
        <p:spPr>
          <a:xfrm>
            <a:off x="6432494" y="1992397"/>
            <a:ext cx="5616071" cy="4231928"/>
          </a:xfrm>
          <a:prstGeom prst="rect">
            <a:avLst/>
          </a:prstGeom>
          <a:noFill/>
        </p:spPr>
        <p:txBody>
          <a:bodyPr wrap="square">
            <a:spAutoFit/>
          </a:bodyPr>
          <a:lstStyle/>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限られた資金でスタートすると、事業の急成長やマーケティング活動への投資に制限がかかる可能性がある。</a:t>
            </a:r>
          </a:p>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自己資金だけでは、大幅な成長を達成するまでに資金調達をしたときよりも時間がかかる可能性がある。</a:t>
            </a:r>
          </a:p>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限られたリソースで業務を行うため、優秀な人材の雇用、</a:t>
            </a:r>
            <a:br>
              <a:rPr lang="en-US" altLang="ja-JP" sz="1600" dirty="0">
                <a:latin typeface="Century Gothic" panose="020B0502020202020204" pitchFamily="34" charset="0"/>
                <a:ea typeface="MS PGothic" panose="020B0600070205080204" pitchFamily="34" charset="-128"/>
              </a:rPr>
            </a:br>
            <a:r>
              <a:rPr lang="ja-JP" sz="1600" dirty="0">
                <a:latin typeface="Century Gothic" panose="020B0502020202020204" pitchFamily="34" charset="0"/>
                <a:ea typeface="MS PGothic" panose="020B0600070205080204" pitchFamily="34" charset="-128"/>
              </a:rPr>
              <a:t>必要な設備の購入、新しい市場への拡大の可能性が制限される。</a:t>
            </a:r>
          </a:p>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資金が豊富な他社との競争が困難になる可能性がある。</a:t>
            </a:r>
          </a:p>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創設者は複数の役割をこなさなければならず、燃え尽き症候群につながる可能性がある。</a:t>
            </a:r>
          </a:p>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自己資金で起業すると、急速な成長や市場占有の機会を見送らなければならない可能性がある。</a:t>
            </a:r>
          </a:p>
          <a:p>
            <a:pPr marL="342900" indent="-342900" rtl="0">
              <a:spcAft>
                <a:spcPts val="900"/>
              </a:spcAft>
              <a:buClr>
                <a:srgbClr val="6878A5"/>
              </a:buClr>
              <a:buSzPct val="110000"/>
              <a:buFont typeface="+mj-lt"/>
              <a:buAutoNum type="arabicPeriod"/>
            </a:pPr>
            <a:r>
              <a:rPr lang="ja-JP" sz="1600" dirty="0">
                <a:latin typeface="Century Gothic" panose="020B0502020202020204" pitchFamily="34" charset="0"/>
                <a:ea typeface="MS PGothic" panose="020B0600070205080204" pitchFamily="34" charset="-128"/>
              </a:rPr>
              <a:t>外部のサポートがない場合、予想外の問題や挫折に対する安全策がない。</a:t>
            </a:r>
          </a:p>
        </p:txBody>
      </p:sp>
    </p:spTree>
    <p:extLst>
      <p:ext uri="{BB962C8B-B14F-4D97-AF65-F5344CB8AC3E}">
        <p14:creationId xmlns:p14="http://schemas.microsoft.com/office/powerpoint/2010/main" val="45211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a:extLst>
            <a:ext uri="{FF2B5EF4-FFF2-40B4-BE49-F238E27FC236}">
              <a16:creationId xmlns:a16="http://schemas.microsoft.com/office/drawing/2014/main" id="{12F41142-F432-905B-5D8F-FCEDD9E28942}"/>
            </a:ext>
          </a:extLst>
        </p:cNvPr>
        <p:cNvGrpSpPr/>
        <p:nvPr/>
      </p:nvGrpSpPr>
      <p:grpSpPr>
        <a:xfrm>
          <a:off x="0" y="0"/>
          <a:ext cx="0" cy="0"/>
          <a:chOff x="0" y="0"/>
          <a:chExt cx="0" cy="0"/>
        </a:xfrm>
      </p:grpSpPr>
      <p:pic>
        <p:nvPicPr>
          <p:cNvPr id="28" name="Picture 27">
            <a:extLst>
              <a:ext uri="{FF2B5EF4-FFF2-40B4-BE49-F238E27FC236}">
                <a16:creationId xmlns:a16="http://schemas.microsoft.com/office/drawing/2014/main" id="{CADB7E3F-3FDB-2E89-89A0-317851D82E2F}"/>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9" name="Rectangle 8">
            <a:extLst>
              <a:ext uri="{FF2B5EF4-FFF2-40B4-BE49-F238E27FC236}">
                <a16:creationId xmlns:a16="http://schemas.microsoft.com/office/drawing/2014/main" id="{97BC6CF7-A53C-E76C-388A-00115266256A}"/>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pPr rtl="0"/>
            <a:r>
              <a:rPr lang="ja-JP" sz="2800" kern="100">
                <a:solidFill>
                  <a:srgbClr val="007070"/>
                </a:solidFill>
                <a:latin typeface="Century Gothic" panose="020B0502020202020204" pitchFamily="34" charset="0"/>
                <a:ea typeface="MS PGothic" panose="020B0600070205080204" pitchFamily="34" charset="-128"/>
                <a:cs typeface="Times New Roman" panose="02020603050405020304" pitchFamily="18" charset="0"/>
              </a:rPr>
              <a:t>検討するシチュエーション/項目のタイトル</a:t>
            </a:r>
          </a:p>
        </p:txBody>
      </p:sp>
      <p:sp>
        <p:nvSpPr>
          <p:cNvPr id="18" name="Rectangle 17">
            <a:extLst>
              <a:ext uri="{FF2B5EF4-FFF2-40B4-BE49-F238E27FC236}">
                <a16:creationId xmlns:a16="http://schemas.microsoft.com/office/drawing/2014/main" id="{7EACA887-5709-43EB-E545-33C49574BD91}"/>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7" name="Rectangle 6">
            <a:extLst>
              <a:ext uri="{FF2B5EF4-FFF2-40B4-BE49-F238E27FC236}">
                <a16:creationId xmlns:a16="http://schemas.microsoft.com/office/drawing/2014/main" id="{D79BE7A4-E334-78B4-F4A1-173CD5BD7220}"/>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MS PGothic" panose="020B0600070205080204" pitchFamily="34" charset="-128"/>
              <a:cs typeface="Times New Roman" panose="02020603050405020304" pitchFamily="18" charset="0"/>
            </a:endParaRPr>
          </a:p>
        </p:txBody>
      </p:sp>
      <p:sp>
        <p:nvSpPr>
          <p:cNvPr id="14" name="Rectangle 13">
            <a:extLst>
              <a:ext uri="{FF2B5EF4-FFF2-40B4-BE49-F238E27FC236}">
                <a16:creationId xmlns:a16="http://schemas.microsoft.com/office/drawing/2014/main" id="{FA8AABC6-437C-3EAB-68A2-BD6D42B0F9A9}"/>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ja-JP" sz="4000" kern="100" dirty="0">
                <a:solidFill>
                  <a:srgbClr val="419E9F"/>
                </a:solidFill>
                <a:effectLst/>
                <a:latin typeface="Century Gothic" panose="020B0502020202020204" pitchFamily="34" charset="0"/>
                <a:ea typeface="MS PGothic" panose="020B0600070205080204" pitchFamily="34" charset="-128"/>
                <a:cs typeface="Times New Roman" panose="02020603050405020304" pitchFamily="18" charset="0"/>
              </a:rPr>
              <a:t>メリット</a:t>
            </a:r>
          </a:p>
        </p:txBody>
      </p:sp>
      <p:sp>
        <p:nvSpPr>
          <p:cNvPr id="15" name="Rectangle 14">
            <a:extLst>
              <a:ext uri="{FF2B5EF4-FFF2-40B4-BE49-F238E27FC236}">
                <a16:creationId xmlns:a16="http://schemas.microsoft.com/office/drawing/2014/main" id="{F33ADACC-B354-B6A0-B456-3BDA81AE7514}"/>
              </a:ext>
            </a:extLst>
          </p:cNvPr>
          <p:cNvSpPr/>
          <p:nvPr/>
        </p:nvSpPr>
        <p:spPr>
          <a:xfrm>
            <a:off x="7061200" y="1197259"/>
            <a:ext cx="2189332"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ja-JP" sz="4000" kern="100" dirty="0">
                <a:solidFill>
                  <a:srgbClr val="7C819D"/>
                </a:solidFill>
                <a:latin typeface="Century Gothic" panose="020B0502020202020204" pitchFamily="34" charset="0"/>
                <a:ea typeface="MS PGothic" panose="020B0600070205080204" pitchFamily="34" charset="-128"/>
                <a:cs typeface="Times New Roman" panose="02020603050405020304" pitchFamily="18" charset="0"/>
              </a:rPr>
              <a:t>デメリット</a:t>
            </a:r>
          </a:p>
        </p:txBody>
      </p:sp>
      <p:sp>
        <p:nvSpPr>
          <p:cNvPr id="21" name="Graphic 3" descr="単色塗りつぶしのバツのバッジ">
            <a:extLst>
              <a:ext uri="{FF2B5EF4-FFF2-40B4-BE49-F238E27FC236}">
                <a16:creationId xmlns:a16="http://schemas.microsoft.com/office/drawing/2014/main" id="{DCBB1967-A9A3-0D14-B296-A88D6D39A81E}"/>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0" name="Graphic 9" descr="単色塗りつぶしのチェックマーク 1 のバッジ">
            <a:extLst>
              <a:ext uri="{FF2B5EF4-FFF2-40B4-BE49-F238E27FC236}">
                <a16:creationId xmlns:a16="http://schemas.microsoft.com/office/drawing/2014/main" id="{C914F3F8-98C3-5E35-1A46-4C0DCA7FE520}"/>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6" name="Graphic 10" descr="単色塗りつぶしのバツのバッジ">
            <a:extLst>
              <a:ext uri="{FF2B5EF4-FFF2-40B4-BE49-F238E27FC236}">
                <a16:creationId xmlns:a16="http://schemas.microsoft.com/office/drawing/2014/main" id="{2CEA8BF5-07B0-BFA2-D944-A100472994DB}"/>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17" name="Graphic 11" descr="単色塗りつぶしのチェックマーク 1 のバッジ">
            <a:extLst>
              <a:ext uri="{FF2B5EF4-FFF2-40B4-BE49-F238E27FC236}">
                <a16:creationId xmlns:a16="http://schemas.microsoft.com/office/drawing/2014/main" id="{07683571-51BE-DA50-D525-2E9601354613}"/>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latin typeface="Century Gothic" panose="020B0502020202020204" pitchFamily="34" charset="0"/>
              <a:ea typeface="MS PGothic" panose="020B0600070205080204" pitchFamily="34" charset="-128"/>
            </a:endParaRPr>
          </a:p>
        </p:txBody>
      </p:sp>
      <p:sp>
        <p:nvSpPr>
          <p:cNvPr id="23" name="TextBox 22">
            <a:extLst>
              <a:ext uri="{FF2B5EF4-FFF2-40B4-BE49-F238E27FC236}">
                <a16:creationId xmlns:a16="http://schemas.microsoft.com/office/drawing/2014/main" id="{CEFB16EB-7C42-30F9-5B85-659FEC0A63F2}"/>
              </a:ext>
            </a:extLst>
          </p:cNvPr>
          <p:cNvSpPr txBox="1"/>
          <p:nvPr/>
        </p:nvSpPr>
        <p:spPr>
          <a:xfrm>
            <a:off x="595891" y="1992397"/>
            <a:ext cx="4937760" cy="1061829"/>
          </a:xfrm>
          <a:prstGeom prst="rect">
            <a:avLst/>
          </a:prstGeom>
          <a:noFill/>
        </p:spPr>
        <p:txBody>
          <a:bodyPr wrap="square">
            <a:spAutoFit/>
          </a:bodyPr>
          <a:lstStyle/>
          <a:p>
            <a:pPr marL="342900" indent="-342900" rtl="0">
              <a:spcAft>
                <a:spcPts val="900"/>
              </a:spcAft>
              <a:buClr>
                <a:srgbClr val="419FA0"/>
              </a:buClr>
              <a:buSzPct val="110000"/>
              <a:buFont typeface="+mj-lt"/>
              <a:buAutoNum type="arabicPeriod"/>
            </a:pPr>
            <a:r>
              <a:rPr lang="ja-JP" sz="1600">
                <a:latin typeface="Century Gothic" panose="020B0502020202020204" pitchFamily="34" charset="0"/>
                <a:ea typeface="MS PGothic" panose="020B0600070205080204" pitchFamily="34" charset="-128"/>
              </a:rPr>
              <a:t>メリット 1</a:t>
            </a:r>
          </a:p>
          <a:p>
            <a:pPr marL="342900" indent="-342900" rtl="0">
              <a:spcAft>
                <a:spcPts val="900"/>
              </a:spcAft>
              <a:buClr>
                <a:srgbClr val="419FA0"/>
              </a:buClr>
              <a:buSzPct val="110000"/>
              <a:buFont typeface="+mj-lt"/>
              <a:buAutoNum type="arabicPeriod"/>
            </a:pPr>
            <a:r>
              <a:rPr lang="ja-JP" sz="1600">
                <a:latin typeface="Century Gothic" panose="020B0502020202020204" pitchFamily="34" charset="0"/>
                <a:ea typeface="MS PGothic" panose="020B0600070205080204" pitchFamily="34" charset="-128"/>
              </a:rPr>
              <a:t>メリット 2</a:t>
            </a:r>
          </a:p>
          <a:p>
            <a:pPr marL="342900" indent="-342900" rtl="0">
              <a:spcAft>
                <a:spcPts val="900"/>
              </a:spcAft>
              <a:buClr>
                <a:srgbClr val="419FA0"/>
              </a:buClr>
              <a:buSzPct val="110000"/>
              <a:buFont typeface="+mj-lt"/>
              <a:buAutoNum type="arabicPeriod"/>
            </a:pPr>
            <a:r>
              <a:rPr lang="ja-JP" sz="1600">
                <a:latin typeface="Century Gothic" panose="020B0502020202020204" pitchFamily="34" charset="0"/>
                <a:ea typeface="MS PGothic" panose="020B0600070205080204" pitchFamily="34" charset="-128"/>
              </a:rPr>
              <a:t>その他</a:t>
            </a:r>
          </a:p>
        </p:txBody>
      </p:sp>
      <p:sp>
        <p:nvSpPr>
          <p:cNvPr id="25" name="TextBox 24">
            <a:extLst>
              <a:ext uri="{FF2B5EF4-FFF2-40B4-BE49-F238E27FC236}">
                <a16:creationId xmlns:a16="http://schemas.microsoft.com/office/drawing/2014/main" id="{473B9B8A-CA5C-0455-9A52-7646FB014150}"/>
              </a:ext>
            </a:extLst>
          </p:cNvPr>
          <p:cNvSpPr txBox="1"/>
          <p:nvPr/>
        </p:nvSpPr>
        <p:spPr>
          <a:xfrm>
            <a:off x="6432494" y="1992397"/>
            <a:ext cx="5516939" cy="1061829"/>
          </a:xfrm>
          <a:prstGeom prst="rect">
            <a:avLst/>
          </a:prstGeom>
          <a:noFill/>
        </p:spPr>
        <p:txBody>
          <a:bodyPr wrap="square">
            <a:spAutoFit/>
          </a:bodyPr>
          <a:lstStyle/>
          <a:p>
            <a:pPr marL="342900" indent="-342900" rtl="0">
              <a:spcAft>
                <a:spcPts val="900"/>
              </a:spcAft>
              <a:buClr>
                <a:srgbClr val="6878A5"/>
              </a:buClr>
              <a:buSzPct val="110000"/>
              <a:buFont typeface="+mj-lt"/>
              <a:buAutoNum type="arabicPeriod"/>
            </a:pPr>
            <a:r>
              <a:rPr lang="ja-JP" sz="1600">
                <a:latin typeface="Century Gothic" panose="020B0502020202020204" pitchFamily="34" charset="0"/>
                <a:ea typeface="MS PGothic" panose="020B0600070205080204" pitchFamily="34" charset="-128"/>
              </a:rPr>
              <a:t>デメリット 1</a:t>
            </a:r>
          </a:p>
          <a:p>
            <a:pPr marL="342900" indent="-342900" rtl="0">
              <a:spcAft>
                <a:spcPts val="900"/>
              </a:spcAft>
              <a:buClr>
                <a:srgbClr val="6878A5"/>
              </a:buClr>
              <a:buSzPct val="110000"/>
              <a:buFont typeface="+mj-lt"/>
              <a:buAutoNum type="arabicPeriod"/>
            </a:pPr>
            <a:r>
              <a:rPr lang="ja-JP" sz="1600">
                <a:latin typeface="Century Gothic" panose="020B0502020202020204" pitchFamily="34" charset="0"/>
                <a:ea typeface="MS PGothic" panose="020B0600070205080204" pitchFamily="34" charset="-128"/>
              </a:rPr>
              <a:t>デメリット 2</a:t>
            </a:r>
          </a:p>
          <a:p>
            <a:pPr marL="342900" indent="-342900" rtl="0">
              <a:spcAft>
                <a:spcPts val="900"/>
              </a:spcAft>
              <a:buClr>
                <a:srgbClr val="6878A5"/>
              </a:buClr>
              <a:buSzPct val="110000"/>
              <a:buFont typeface="+mj-lt"/>
              <a:buAutoNum type="arabicPeriod"/>
            </a:pPr>
            <a:r>
              <a:rPr lang="ja-JP" sz="1600">
                <a:latin typeface="Century Gothic" panose="020B0502020202020204" pitchFamily="34" charset="0"/>
                <a:ea typeface="MS PGothic" panose="020B0600070205080204" pitchFamily="34" charset="-128"/>
              </a:rPr>
              <a:t>その他</a:t>
            </a:r>
          </a:p>
        </p:txBody>
      </p:sp>
    </p:spTree>
    <p:extLst>
      <p:ext uri="{BB962C8B-B14F-4D97-AF65-F5344CB8AC3E}">
        <p14:creationId xmlns:p14="http://schemas.microsoft.com/office/powerpoint/2010/main" val="2969907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21343733"/>
              </p:ext>
            </p:extLst>
          </p:nvPr>
        </p:nvGraphicFramePr>
        <p:xfrm>
          <a:off x="787790" y="1050352"/>
          <a:ext cx="10469095" cy="2468352"/>
        </p:xfrm>
        <a:graphic>
          <a:graphicData uri="http://schemas.openxmlformats.org/drawingml/2006/table">
            <a:tbl>
              <a:tblPr firstRow="1" firstCol="1" bandRow="1">
                <a:tableStyleId>{5C22544A-7EE6-4342-B048-85BDC9FD1C3A}</a:tableStyleId>
              </a:tblPr>
              <a:tblGrid>
                <a:gridCol w="10469095">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ja-JP" sz="1600" b="1" baseline="0" dirty="0">
                          <a:solidFill>
                            <a:schemeClr val="tx1"/>
                          </a:solidFill>
                          <a:effectLst/>
                          <a:latin typeface="Century Gothic" panose="020B0502020202020204" pitchFamily="34" charset="0"/>
                          <a:ea typeface="MS PGothic" panose="020B0600070205080204" pitchFamily="34" charset="-128"/>
                        </a:rPr>
                        <a:t>免責条項</a:t>
                      </a:r>
                    </a:p>
                    <a:p>
                      <a:pPr marL="0" marR="0" rtl="0">
                        <a:spcBef>
                          <a:spcPts val="0"/>
                        </a:spcBef>
                        <a:spcAft>
                          <a:spcPts val="0"/>
                        </a:spcAft>
                      </a:pPr>
                      <a:r>
                        <a:rPr lang="ja-JP" sz="1200" b="0" baseline="0" dirty="0">
                          <a:solidFill>
                            <a:schemeClr val="tx1"/>
                          </a:solidFill>
                          <a:effectLst/>
                          <a:latin typeface="Century Gothic" panose="020B0502020202020204" pitchFamily="34" charset="0"/>
                          <a:ea typeface="MS PGothic" panose="020B0600070205080204" pitchFamily="34" charset="-128"/>
                        </a:rPr>
                        <a:t> </a:t>
                      </a:r>
                    </a:p>
                    <a:p>
                      <a:pPr marL="0" marR="0" rtl="0">
                        <a:spcBef>
                          <a:spcPts val="0"/>
                        </a:spcBef>
                        <a:spcAft>
                          <a:spcPts val="0"/>
                        </a:spcAft>
                      </a:pPr>
                      <a:r>
                        <a:rPr lang="ja-JP" sz="1400" b="0" baseline="0" dirty="0">
                          <a:solidFill>
                            <a:schemeClr val="tx1"/>
                          </a:solidFill>
                          <a:effectLst/>
                          <a:latin typeface="Century Gothic" panose="020B0502020202020204" pitchFamily="34" charset="0"/>
                          <a:ea typeface="MS PGothic" panose="020B0600070205080204" pitchFamily="34" charset="-128"/>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9867</TotalTime>
  <Words>565</Words>
  <Application>Microsoft Office PowerPoint</Application>
  <PresentationFormat>Widescreen</PresentationFormat>
  <Paragraphs>36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131</cp:revision>
  <cp:lastPrinted>2020-08-31T22:23:58Z</cp:lastPrinted>
  <dcterms:created xsi:type="dcterms:W3CDTF">2021-07-07T23:54:57Z</dcterms:created>
  <dcterms:modified xsi:type="dcterms:W3CDTF">2024-10-16T09:55:56Z</dcterms:modified>
</cp:coreProperties>
</file>