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55" r:id="rId3"/>
    <p:sldId id="352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EF3"/>
    <a:srgbClr val="00BD32"/>
    <a:srgbClr val="4CEDF0"/>
    <a:srgbClr val="F7F9FB"/>
    <a:srgbClr val="FFDE4C"/>
    <a:srgbClr val="F0A622"/>
    <a:srgbClr val="E3EAF6"/>
    <a:srgbClr val="5B7191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540" y="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p.smartsheet.com/try-it?trp=78138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スクラム製品ロードマップ 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スクラム製品ロードマップ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3E2DC83-8454-9748-944C-CAD0373FC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816609"/>
              </p:ext>
            </p:extLst>
          </p:nvPr>
        </p:nvGraphicFramePr>
        <p:xfrm>
          <a:off x="221972" y="1537993"/>
          <a:ext cx="11744062" cy="46043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321">
                  <a:extLst>
                    <a:ext uri="{9D8B030D-6E8A-4147-A177-3AD203B41FA5}">
                      <a16:colId xmlns:a16="http://schemas.microsoft.com/office/drawing/2014/main" val="655174008"/>
                    </a:ext>
                  </a:extLst>
                </a:gridCol>
                <a:gridCol w="1607323">
                  <a:extLst>
                    <a:ext uri="{9D8B030D-6E8A-4147-A177-3AD203B41FA5}">
                      <a16:colId xmlns:a16="http://schemas.microsoft.com/office/drawing/2014/main" val="379967210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975312296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915670230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4225603956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1517423547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2226319780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1099638921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2273876770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547077787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2360780514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45168858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859976741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40770523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459679726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4047575968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1522727625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559668543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563266421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1965671004"/>
                    </a:ext>
                  </a:extLst>
                </a:gridCol>
              </a:tblGrid>
              <a:tr h="29515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05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20XX - 第 3 四半期 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05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20XX - 第 4 四半期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05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20XX - 第 1 四半期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05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20XX - 第 2 四半期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05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20XX - 第 3 四半期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05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20XX - 第 4 四半期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655693"/>
                  </a:ext>
                </a:extLst>
              </a:tr>
              <a:tr h="413215">
                <a:tc>
                  <a:txBody>
                    <a:bodyPr/>
                    <a:lstStyle/>
                    <a:p>
                      <a:pPr algn="l" rtl="0" fontAlgn="b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289089"/>
                  </a:ext>
                </a:extLst>
              </a:tr>
              <a:tr h="259735"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製品</a:t>
                      </a:r>
                    </a:p>
                  </a:txBody>
                  <a:tcPr marL="6817" marR="6817" marT="6817" marB="0"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ロードマップ概要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598771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ユーザー要件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65667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機能要件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957916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機能リリース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186892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パイロット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77582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フィードバック分析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483141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顧客テスト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175176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テスト分析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402746"/>
                  </a:ext>
                </a:extLst>
              </a:tr>
              <a:tr h="259735"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開発</a:t>
                      </a:r>
                    </a:p>
                  </a:txBody>
                  <a:tcPr marL="6817" marR="6817" marT="6817" marB="0"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プロトタイプ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162884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展開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387048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ベータ テスト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859347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技術分析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451669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ストーリー レビュー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352480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デモ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522510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統合プロトタイプ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34890"/>
                  </a:ext>
                </a:extLst>
              </a:tr>
            </a:tbl>
          </a:graphicData>
        </a:graphic>
      </p:graphicFrame>
      <p:sp>
        <p:nvSpPr>
          <p:cNvPr id="50" name="Shape 7">
            <a:extLst>
              <a:ext uri="{FF2B5EF4-FFF2-40B4-BE49-F238E27FC236}">
                <a16:creationId xmlns:a16="http://schemas.microsoft.com/office/drawing/2014/main" id="{80BD3B14-2215-F740-AF46-C7B9862A7BA9}"/>
              </a:ext>
            </a:extLst>
          </p:cNvPr>
          <p:cNvSpPr/>
          <p:nvPr/>
        </p:nvSpPr>
        <p:spPr>
          <a:xfrm>
            <a:off x="3285690" y="3037918"/>
            <a:ext cx="1423057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51" name="Shape 8">
            <a:extLst>
              <a:ext uri="{FF2B5EF4-FFF2-40B4-BE49-F238E27FC236}">
                <a16:creationId xmlns:a16="http://schemas.microsoft.com/office/drawing/2014/main" id="{B7518280-D2C0-D948-87A7-1760BE07FCCA}"/>
              </a:ext>
            </a:extLst>
          </p:cNvPr>
          <p:cNvSpPr/>
          <p:nvPr/>
        </p:nvSpPr>
        <p:spPr>
          <a:xfrm>
            <a:off x="2315017" y="2278212"/>
            <a:ext cx="1516679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52" name="Shape 9">
            <a:extLst>
              <a:ext uri="{FF2B5EF4-FFF2-40B4-BE49-F238E27FC236}">
                <a16:creationId xmlns:a16="http://schemas.microsoft.com/office/drawing/2014/main" id="{22197259-D119-5044-859E-60AB30D8373E}"/>
              </a:ext>
            </a:extLst>
          </p:cNvPr>
          <p:cNvSpPr/>
          <p:nvPr/>
        </p:nvSpPr>
        <p:spPr>
          <a:xfrm>
            <a:off x="3900352" y="2278212"/>
            <a:ext cx="664717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53" name="Shape 10">
            <a:extLst>
              <a:ext uri="{FF2B5EF4-FFF2-40B4-BE49-F238E27FC236}">
                <a16:creationId xmlns:a16="http://schemas.microsoft.com/office/drawing/2014/main" id="{AAD80CB9-2516-8643-891E-604B2B90574F}"/>
              </a:ext>
            </a:extLst>
          </p:cNvPr>
          <p:cNvSpPr/>
          <p:nvPr/>
        </p:nvSpPr>
        <p:spPr>
          <a:xfrm>
            <a:off x="7648360" y="2278212"/>
            <a:ext cx="664717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54" name="Shape 11">
            <a:extLst>
              <a:ext uri="{FF2B5EF4-FFF2-40B4-BE49-F238E27FC236}">
                <a16:creationId xmlns:a16="http://schemas.microsoft.com/office/drawing/2014/main" id="{F7B4E2A6-1B00-F542-A5F2-B3B61B85BAE8}"/>
              </a:ext>
            </a:extLst>
          </p:cNvPr>
          <p:cNvSpPr/>
          <p:nvPr/>
        </p:nvSpPr>
        <p:spPr>
          <a:xfrm>
            <a:off x="3884315" y="3318425"/>
            <a:ext cx="4437691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55" name="Shape 12">
            <a:extLst>
              <a:ext uri="{FF2B5EF4-FFF2-40B4-BE49-F238E27FC236}">
                <a16:creationId xmlns:a16="http://schemas.microsoft.com/office/drawing/2014/main" id="{5E6D29BE-659C-2044-B8E3-8FF7CCE0ABBC}"/>
              </a:ext>
            </a:extLst>
          </p:cNvPr>
          <p:cNvSpPr/>
          <p:nvPr/>
        </p:nvSpPr>
        <p:spPr>
          <a:xfrm>
            <a:off x="4627485" y="2278212"/>
            <a:ext cx="282739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56" name="Shape 13">
            <a:extLst>
              <a:ext uri="{FF2B5EF4-FFF2-40B4-BE49-F238E27FC236}">
                <a16:creationId xmlns:a16="http://schemas.microsoft.com/office/drawing/2014/main" id="{96F56A45-AA6A-684A-B011-DB6735010D74}"/>
              </a:ext>
            </a:extLst>
          </p:cNvPr>
          <p:cNvSpPr/>
          <p:nvPr/>
        </p:nvSpPr>
        <p:spPr>
          <a:xfrm>
            <a:off x="3508500" y="2535343"/>
            <a:ext cx="1497955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57" name="Shape 14">
            <a:extLst>
              <a:ext uri="{FF2B5EF4-FFF2-40B4-BE49-F238E27FC236}">
                <a16:creationId xmlns:a16="http://schemas.microsoft.com/office/drawing/2014/main" id="{B714E882-B579-4A4E-9B2F-6CD010948416}"/>
              </a:ext>
            </a:extLst>
          </p:cNvPr>
          <p:cNvSpPr/>
          <p:nvPr/>
        </p:nvSpPr>
        <p:spPr>
          <a:xfrm>
            <a:off x="4554429" y="3575556"/>
            <a:ext cx="2256294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58" name="Shape 15">
            <a:extLst>
              <a:ext uri="{FF2B5EF4-FFF2-40B4-BE49-F238E27FC236}">
                <a16:creationId xmlns:a16="http://schemas.microsoft.com/office/drawing/2014/main" id="{7E3BC140-998A-4741-8344-A8D8FA7B2818}"/>
              </a:ext>
            </a:extLst>
          </p:cNvPr>
          <p:cNvSpPr/>
          <p:nvPr/>
        </p:nvSpPr>
        <p:spPr>
          <a:xfrm>
            <a:off x="6623209" y="2792474"/>
            <a:ext cx="1207726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59" name="Shape 16">
            <a:extLst>
              <a:ext uri="{FF2B5EF4-FFF2-40B4-BE49-F238E27FC236}">
                <a16:creationId xmlns:a16="http://schemas.microsoft.com/office/drawing/2014/main" id="{E251A9D8-5C4D-7042-8B26-6A52BB94F462}"/>
              </a:ext>
            </a:extLst>
          </p:cNvPr>
          <p:cNvSpPr/>
          <p:nvPr/>
        </p:nvSpPr>
        <p:spPr>
          <a:xfrm>
            <a:off x="4411901" y="3820999"/>
            <a:ext cx="3922769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60" name="Shape 17">
            <a:extLst>
              <a:ext uri="{FF2B5EF4-FFF2-40B4-BE49-F238E27FC236}">
                <a16:creationId xmlns:a16="http://schemas.microsoft.com/office/drawing/2014/main" id="{0DD2A884-33D3-5846-B02B-33C1AC8620B3}"/>
              </a:ext>
            </a:extLst>
          </p:cNvPr>
          <p:cNvSpPr/>
          <p:nvPr/>
        </p:nvSpPr>
        <p:spPr>
          <a:xfrm>
            <a:off x="2311550" y="4849524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61" name="Shape 18">
            <a:extLst>
              <a:ext uri="{FF2B5EF4-FFF2-40B4-BE49-F238E27FC236}">
                <a16:creationId xmlns:a16="http://schemas.microsoft.com/office/drawing/2014/main" id="{426026ED-A8FB-B844-BD7F-BDD66D65674B}"/>
              </a:ext>
            </a:extLst>
          </p:cNvPr>
          <p:cNvSpPr/>
          <p:nvPr/>
        </p:nvSpPr>
        <p:spPr>
          <a:xfrm>
            <a:off x="2311549" y="5109578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62" name="Shape 19">
            <a:extLst>
              <a:ext uri="{FF2B5EF4-FFF2-40B4-BE49-F238E27FC236}">
                <a16:creationId xmlns:a16="http://schemas.microsoft.com/office/drawing/2014/main" id="{F03630EF-9FA0-D04A-BE0E-A6F9FF225385}"/>
              </a:ext>
            </a:extLst>
          </p:cNvPr>
          <p:cNvSpPr/>
          <p:nvPr/>
        </p:nvSpPr>
        <p:spPr>
          <a:xfrm>
            <a:off x="2311550" y="5623840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63" name="Shape 20">
            <a:extLst>
              <a:ext uri="{FF2B5EF4-FFF2-40B4-BE49-F238E27FC236}">
                <a16:creationId xmlns:a16="http://schemas.microsoft.com/office/drawing/2014/main" id="{C723BFBE-597C-C148-B4EE-0B351E625EBF}"/>
              </a:ext>
            </a:extLst>
          </p:cNvPr>
          <p:cNvSpPr/>
          <p:nvPr/>
        </p:nvSpPr>
        <p:spPr>
          <a:xfrm>
            <a:off x="6980639" y="4078131"/>
            <a:ext cx="1348159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64" name="Shape 21">
            <a:extLst>
              <a:ext uri="{FF2B5EF4-FFF2-40B4-BE49-F238E27FC236}">
                <a16:creationId xmlns:a16="http://schemas.microsoft.com/office/drawing/2014/main" id="{459828E7-2CC3-6F4D-BD52-9614E667051F}"/>
              </a:ext>
            </a:extLst>
          </p:cNvPr>
          <p:cNvSpPr/>
          <p:nvPr/>
        </p:nvSpPr>
        <p:spPr>
          <a:xfrm>
            <a:off x="2311550" y="5363787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65" name="Shape 22">
            <a:extLst>
              <a:ext uri="{FF2B5EF4-FFF2-40B4-BE49-F238E27FC236}">
                <a16:creationId xmlns:a16="http://schemas.microsoft.com/office/drawing/2014/main" id="{2B9C6CAC-98FE-994E-8916-59210B1EED82}"/>
              </a:ext>
            </a:extLst>
          </p:cNvPr>
          <p:cNvSpPr/>
          <p:nvPr/>
        </p:nvSpPr>
        <p:spPr>
          <a:xfrm>
            <a:off x="6367027" y="4346950"/>
            <a:ext cx="2761854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67" name="Shape 23">
            <a:extLst>
              <a:ext uri="{FF2B5EF4-FFF2-40B4-BE49-F238E27FC236}">
                <a16:creationId xmlns:a16="http://schemas.microsoft.com/office/drawing/2014/main" id="{15CFE7B0-3BE6-6142-B2B0-86013E67D546}"/>
              </a:ext>
            </a:extLst>
          </p:cNvPr>
          <p:cNvSpPr/>
          <p:nvPr/>
        </p:nvSpPr>
        <p:spPr>
          <a:xfrm>
            <a:off x="2311549" y="4592393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68" name="Shape 22">
            <a:extLst>
              <a:ext uri="{FF2B5EF4-FFF2-40B4-BE49-F238E27FC236}">
                <a16:creationId xmlns:a16="http://schemas.microsoft.com/office/drawing/2014/main" id="{CCB7AB80-8460-CC4A-9EBD-48F2B8D8DFB2}"/>
              </a:ext>
            </a:extLst>
          </p:cNvPr>
          <p:cNvSpPr/>
          <p:nvPr/>
        </p:nvSpPr>
        <p:spPr>
          <a:xfrm>
            <a:off x="2311550" y="5878049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95413781-E14F-CB4D-B86D-8FB03D95B1EF}"/>
              </a:ext>
            </a:extLst>
          </p:cNvPr>
          <p:cNvGrpSpPr/>
          <p:nvPr/>
        </p:nvGrpSpPr>
        <p:grpSpPr>
          <a:xfrm>
            <a:off x="2280260" y="1079307"/>
            <a:ext cx="6645404" cy="320040"/>
            <a:chOff x="1289050" y="0"/>
            <a:chExt cx="6570614" cy="320040"/>
          </a:xfrm>
        </p:grpSpPr>
        <p:sp>
          <p:nvSpPr>
            <p:cNvPr id="109" name="Rounded Rectangle 108">
              <a:extLst>
                <a:ext uri="{FF2B5EF4-FFF2-40B4-BE49-F238E27FC236}">
                  <a16:creationId xmlns:a16="http://schemas.microsoft.com/office/drawing/2014/main" id="{31F90DC4-34A3-A145-AB1A-C09C97CCC7B2}"/>
                </a:ext>
              </a:extLst>
            </p:cNvPr>
            <p:cNvSpPr/>
            <p:nvPr/>
          </p:nvSpPr>
          <p:spPr>
            <a:xfrm>
              <a:off x="6424083" y="0"/>
              <a:ext cx="457200" cy="320040"/>
            </a:xfrm>
            <a:prstGeom prst="roundRect">
              <a:avLst/>
            </a:prstGeom>
            <a:solidFill>
              <a:srgbClr val="C4F8F3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10" name="Rounded Rectangle 109">
              <a:extLst>
                <a:ext uri="{FF2B5EF4-FFF2-40B4-BE49-F238E27FC236}">
                  <a16:creationId xmlns:a16="http://schemas.microsoft.com/office/drawing/2014/main" id="{9828DEEB-9DEC-BC41-BB04-0F725319529E}"/>
                </a:ext>
              </a:extLst>
            </p:cNvPr>
            <p:cNvSpPr/>
            <p:nvPr/>
          </p:nvSpPr>
          <p:spPr>
            <a:xfrm>
              <a:off x="3003550" y="0"/>
              <a:ext cx="452966" cy="320040"/>
            </a:xfrm>
            <a:prstGeom prst="roundRect">
              <a:avLst/>
            </a:prstGeom>
            <a:solidFill>
              <a:schemeClr val="accent4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11" name="Rounded Rectangle 110">
              <a:extLst>
                <a:ext uri="{FF2B5EF4-FFF2-40B4-BE49-F238E27FC236}">
                  <a16:creationId xmlns:a16="http://schemas.microsoft.com/office/drawing/2014/main" id="{6400F283-9CAE-C843-A704-B795FC8E055A}"/>
                </a:ext>
              </a:extLst>
            </p:cNvPr>
            <p:cNvSpPr/>
            <p:nvPr/>
          </p:nvSpPr>
          <p:spPr>
            <a:xfrm>
              <a:off x="4713816" y="0"/>
              <a:ext cx="452967" cy="320040"/>
            </a:xfrm>
            <a:prstGeom prst="roundRect">
              <a:avLst/>
            </a:prstGeom>
            <a:solidFill>
              <a:srgbClr val="ABD2FF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12" name="Rounded Rectangle 111">
              <a:extLst>
                <a:ext uri="{FF2B5EF4-FFF2-40B4-BE49-F238E27FC236}">
                  <a16:creationId xmlns:a16="http://schemas.microsoft.com/office/drawing/2014/main" id="{87DAD5A4-0BA0-1442-83D7-B152C5CF51A7}"/>
                </a:ext>
              </a:extLst>
            </p:cNvPr>
            <p:cNvSpPr/>
            <p:nvPr/>
          </p:nvSpPr>
          <p:spPr>
            <a:xfrm>
              <a:off x="1289050" y="0"/>
              <a:ext cx="457200" cy="32004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13" name="TextBox 1">
              <a:extLst>
                <a:ext uri="{FF2B5EF4-FFF2-40B4-BE49-F238E27FC236}">
                  <a16:creationId xmlns:a16="http://schemas.microsoft.com/office/drawing/2014/main" id="{FAB1ADFC-3521-9047-BEDB-1EFAA9534DFB}"/>
                </a:ext>
              </a:extLst>
            </p:cNvPr>
            <p:cNvSpPr txBox="1"/>
            <p:nvPr/>
          </p:nvSpPr>
          <p:spPr>
            <a:xfrm>
              <a:off x="1771650" y="25652"/>
              <a:ext cx="889481" cy="26161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100" dirty="0">
                  <a:latin typeface="Century Gothic" panose="020B0502020202020204" pitchFamily="34" charset="0"/>
                  <a:ea typeface="MS PGothic" panose="020B0600070205080204" pitchFamily="34" charset="-128"/>
                </a:rPr>
                <a:t>ストリーム 1</a:t>
              </a:r>
            </a:p>
          </p:txBody>
        </p:sp>
        <p:sp>
          <p:nvSpPr>
            <p:cNvPr id="114" name="TextBox 40">
              <a:extLst>
                <a:ext uri="{FF2B5EF4-FFF2-40B4-BE49-F238E27FC236}">
                  <a16:creationId xmlns:a16="http://schemas.microsoft.com/office/drawing/2014/main" id="{B7B4AAB0-CEFF-8142-803B-B719C87FA0B7}"/>
                </a:ext>
              </a:extLst>
            </p:cNvPr>
            <p:cNvSpPr txBox="1"/>
            <p:nvPr/>
          </p:nvSpPr>
          <p:spPr>
            <a:xfrm>
              <a:off x="6970183" y="25652"/>
              <a:ext cx="889481" cy="26161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100">
                  <a:latin typeface="Century Gothic" panose="020B0502020202020204" pitchFamily="34" charset="0"/>
                  <a:ea typeface="MS PGothic" panose="020B0600070205080204" pitchFamily="34" charset="-128"/>
                </a:rPr>
                <a:t>ストリーム 4</a:t>
              </a:r>
            </a:p>
          </p:txBody>
        </p:sp>
        <p:sp>
          <p:nvSpPr>
            <p:cNvPr id="115" name="TextBox 41">
              <a:extLst>
                <a:ext uri="{FF2B5EF4-FFF2-40B4-BE49-F238E27FC236}">
                  <a16:creationId xmlns:a16="http://schemas.microsoft.com/office/drawing/2014/main" id="{7559C27F-7953-2C40-A6F0-B45DFEEFDAFB}"/>
                </a:ext>
              </a:extLst>
            </p:cNvPr>
            <p:cNvSpPr txBox="1"/>
            <p:nvPr/>
          </p:nvSpPr>
          <p:spPr>
            <a:xfrm>
              <a:off x="3503083" y="25652"/>
              <a:ext cx="889480" cy="26161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100">
                  <a:latin typeface="Century Gothic" panose="020B0502020202020204" pitchFamily="34" charset="0"/>
                  <a:ea typeface="MS PGothic" panose="020B0600070205080204" pitchFamily="34" charset="-128"/>
                </a:rPr>
                <a:t>ストリーム 2</a:t>
              </a:r>
            </a:p>
          </p:txBody>
        </p:sp>
        <p:sp>
          <p:nvSpPr>
            <p:cNvPr id="116" name="TextBox 43">
              <a:extLst>
                <a:ext uri="{FF2B5EF4-FFF2-40B4-BE49-F238E27FC236}">
                  <a16:creationId xmlns:a16="http://schemas.microsoft.com/office/drawing/2014/main" id="{64C944A2-3290-0341-90F8-2EC6ADD61718}"/>
                </a:ext>
              </a:extLst>
            </p:cNvPr>
            <p:cNvSpPr txBox="1"/>
            <p:nvPr/>
          </p:nvSpPr>
          <p:spPr>
            <a:xfrm>
              <a:off x="5234517" y="25652"/>
              <a:ext cx="889480" cy="26161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100">
                  <a:latin typeface="Century Gothic" panose="020B0502020202020204" pitchFamily="34" charset="0"/>
                  <a:ea typeface="MS PGothic" panose="020B0600070205080204" pitchFamily="34" charset="-128"/>
                </a:rPr>
                <a:t>ストリーム 3</a:t>
              </a:r>
            </a:p>
          </p:txBody>
        </p:sp>
      </p:grpSp>
      <p:sp>
        <p:nvSpPr>
          <p:cNvPr id="108" name="TextBox 45">
            <a:extLst>
              <a:ext uri="{FF2B5EF4-FFF2-40B4-BE49-F238E27FC236}">
                <a16:creationId xmlns:a16="http://schemas.microsoft.com/office/drawing/2014/main" id="{99DD3121-0EE1-E943-858A-E82D2900DCA7}"/>
              </a:ext>
            </a:extLst>
          </p:cNvPr>
          <p:cNvSpPr txBox="1"/>
          <p:nvPr/>
        </p:nvSpPr>
        <p:spPr>
          <a:xfrm>
            <a:off x="991210" y="1096492"/>
            <a:ext cx="1342034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400" dirty="0">
                <a:latin typeface="Century Gothic" panose="020B0502020202020204" pitchFamily="34" charset="0"/>
                <a:ea typeface="MS PGothic" panose="020B0600070205080204" pitchFamily="34" charset="-128"/>
              </a:rPr>
              <a:t>ストリーム キー</a:t>
            </a: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633BFDEF-B38D-2940-A4EE-BA4BCBE37F69}"/>
              </a:ext>
            </a:extLst>
          </p:cNvPr>
          <p:cNvGrpSpPr/>
          <p:nvPr/>
        </p:nvGrpSpPr>
        <p:grpSpPr>
          <a:xfrm>
            <a:off x="8119858" y="1643489"/>
            <a:ext cx="1760982" cy="4572000"/>
            <a:chOff x="10201566" y="8271934"/>
            <a:chExt cx="1760982" cy="7158104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0962BB31-42E1-9D4E-8FCE-637F0A962BE5}"/>
                </a:ext>
              </a:extLst>
            </p:cNvPr>
            <p:cNvCxnSpPr/>
            <p:nvPr/>
          </p:nvCxnSpPr>
          <p:spPr>
            <a:xfrm>
              <a:off x="10201566" y="8271934"/>
              <a:ext cx="0" cy="7158104"/>
            </a:xfrm>
            <a:prstGeom prst="line">
              <a:avLst/>
            </a:prstGeom>
            <a:ln w="34925" cap="rnd">
              <a:solidFill>
                <a:schemeClr val="bg1">
                  <a:lumMod val="50000"/>
                </a:schemeClr>
              </a:solidFill>
              <a:headEnd type="oval"/>
              <a:tailEnd type="oval"/>
            </a:ln>
            <a:effectLst>
              <a:outerShdw blurRad="40000" dist="20000" dir="5400000" rotWithShape="0">
                <a:schemeClr val="tx1">
                  <a:alpha val="38000"/>
                </a:scheme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Display 118">
              <a:extLst>
                <a:ext uri="{FF2B5EF4-FFF2-40B4-BE49-F238E27FC236}">
                  <a16:creationId xmlns:a16="http://schemas.microsoft.com/office/drawing/2014/main" id="{AEB49B0A-51CA-4848-9BF9-263285577847}"/>
                </a:ext>
              </a:extLst>
            </p:cNvPr>
            <p:cNvSpPr/>
            <p:nvPr/>
          </p:nvSpPr>
          <p:spPr>
            <a:xfrm>
              <a:off x="10214260" y="10145491"/>
              <a:ext cx="1748288" cy="979884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lIns="9144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ja-JP" sz="1200" b="1" dirty="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マイルストーン</a:t>
              </a:r>
            </a:p>
            <a:p>
              <a:pPr algn="ctr" rtl="0"/>
              <a:r>
                <a:rPr lang="ja-JP" sz="1200" b="1" dirty="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5 月 27 日</a:t>
              </a:r>
            </a:p>
          </p:txBody>
        </p:sp>
      </p:grpSp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3430B6F7-C5CC-CDF6-2980-D5B8C17BD6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3906" y="179249"/>
            <a:ext cx="2552138" cy="507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ja-JP" sz="2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スクラム製品ロードマップ テンプレート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スクラム製品ロードマップ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3E2DC83-8454-9748-944C-CAD0373FC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030850"/>
              </p:ext>
            </p:extLst>
          </p:nvPr>
        </p:nvGraphicFramePr>
        <p:xfrm>
          <a:off x="221972" y="1537993"/>
          <a:ext cx="11744062" cy="46043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321">
                  <a:extLst>
                    <a:ext uri="{9D8B030D-6E8A-4147-A177-3AD203B41FA5}">
                      <a16:colId xmlns:a16="http://schemas.microsoft.com/office/drawing/2014/main" val="655174008"/>
                    </a:ext>
                  </a:extLst>
                </a:gridCol>
                <a:gridCol w="1607323">
                  <a:extLst>
                    <a:ext uri="{9D8B030D-6E8A-4147-A177-3AD203B41FA5}">
                      <a16:colId xmlns:a16="http://schemas.microsoft.com/office/drawing/2014/main" val="379967210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975312296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915670230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4225603956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1517423547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2226319780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1099638921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2273876770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547077787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2360780514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45168858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859976741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40770523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459679726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4047575968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1522727625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559668543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563266421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1965671004"/>
                    </a:ext>
                  </a:extLst>
                </a:gridCol>
              </a:tblGrid>
              <a:tr h="29515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baseline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05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20XX - 第 3 四半期 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05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20XX - 第 4 四半期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05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20XX - 第 1 四半期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05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20XX - 第 2 四半期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05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20XX - 第 3 四半期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sz="105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20XX - 第 4 四半期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655693"/>
                  </a:ext>
                </a:extLst>
              </a:tr>
              <a:tr h="413215">
                <a:tc>
                  <a:txBody>
                    <a:bodyPr/>
                    <a:lstStyle/>
                    <a:p>
                      <a:pPr algn="l" rtl="0" fontAlgn="b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2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3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4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5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6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7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8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9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10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11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sz="9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12 月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289089"/>
                  </a:ext>
                </a:extLst>
              </a:tr>
              <a:tr h="259735"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ユーザー エクスペリエンス</a:t>
                      </a:r>
                    </a:p>
                  </a:txBody>
                  <a:tcPr marL="6817" marR="6817" marT="6817" marB="0"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ワイヤフレーム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598771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スタイル ガイド作成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65667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サーフェス デザイン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957916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UX テンプレート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186892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機能設計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77582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UX 監査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483141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05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サイト テスト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175176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402746"/>
                  </a:ext>
                </a:extLst>
              </a:tr>
              <a:tr h="259735"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ja-JP" sz="10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品質保証</a:t>
                      </a:r>
                    </a:p>
                  </a:txBody>
                  <a:tcPr marL="6817" marR="6817" marT="6817" marB="0"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プレビュー テスト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162884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品質保証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387048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メトリック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859347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バリアンス テスト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451669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100" b="0" i="0" u="none" strike="noStrike" baseline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ユーザー受け入れテスト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352480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522510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baseline="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700" u="none" strike="noStrike" baseline="0" dirty="0"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34890"/>
                  </a:ext>
                </a:extLst>
              </a:tr>
            </a:tbl>
          </a:graphicData>
        </a:graphic>
      </p:graphicFrame>
      <p:grpSp>
        <p:nvGrpSpPr>
          <p:cNvPr id="49" name="Group 48">
            <a:extLst>
              <a:ext uri="{FF2B5EF4-FFF2-40B4-BE49-F238E27FC236}">
                <a16:creationId xmlns:a16="http://schemas.microsoft.com/office/drawing/2014/main" id="{E449F952-D3FB-074F-86F4-345B19964675}"/>
              </a:ext>
            </a:extLst>
          </p:cNvPr>
          <p:cNvGrpSpPr/>
          <p:nvPr/>
        </p:nvGrpSpPr>
        <p:grpSpPr>
          <a:xfrm>
            <a:off x="8119858" y="1643489"/>
            <a:ext cx="1760982" cy="4572000"/>
            <a:chOff x="10201566" y="8271934"/>
            <a:chExt cx="1760982" cy="7158104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A29E293A-2D79-174C-99E2-92B94AF5DE92}"/>
                </a:ext>
              </a:extLst>
            </p:cNvPr>
            <p:cNvCxnSpPr/>
            <p:nvPr/>
          </p:nvCxnSpPr>
          <p:spPr>
            <a:xfrm>
              <a:off x="10201566" y="8271934"/>
              <a:ext cx="0" cy="7158104"/>
            </a:xfrm>
            <a:prstGeom prst="line">
              <a:avLst/>
            </a:prstGeom>
            <a:ln w="34925" cap="rnd">
              <a:solidFill>
                <a:schemeClr val="bg1">
                  <a:lumMod val="50000"/>
                </a:schemeClr>
              </a:solidFill>
              <a:headEnd type="oval"/>
              <a:tailEnd type="oval"/>
            </a:ln>
            <a:effectLst>
              <a:outerShdw blurRad="40000" dist="20000" dir="5400000" rotWithShape="0">
                <a:schemeClr val="tx1">
                  <a:alpha val="38000"/>
                </a:scheme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Display 104">
              <a:extLst>
                <a:ext uri="{FF2B5EF4-FFF2-40B4-BE49-F238E27FC236}">
                  <a16:creationId xmlns:a16="http://schemas.microsoft.com/office/drawing/2014/main" id="{5B98B656-4C2E-384D-9879-0B6AAA2251F6}"/>
                </a:ext>
              </a:extLst>
            </p:cNvPr>
            <p:cNvSpPr/>
            <p:nvPr/>
          </p:nvSpPr>
          <p:spPr>
            <a:xfrm>
              <a:off x="10214260" y="10145491"/>
              <a:ext cx="1748288" cy="979884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lIns="9144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ja-JP" sz="1200" b="1" dirty="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マイルストーン</a:t>
              </a:r>
            </a:p>
            <a:p>
              <a:pPr algn="ctr" rtl="0"/>
              <a:r>
                <a:rPr lang="ja-JP" sz="1200" b="1" dirty="0">
                  <a:solidFill>
                    <a:schemeClr val="tx1"/>
                  </a:solidFill>
                  <a:latin typeface="Century Gothic" panose="020B0502020202020204" pitchFamily="34" charset="0"/>
                  <a:ea typeface="MS PGothic" panose="020B0600070205080204" pitchFamily="34" charset="-128"/>
                </a:rPr>
                <a:t>5 月 27 日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95413781-E14F-CB4D-B86D-8FB03D95B1EF}"/>
              </a:ext>
            </a:extLst>
          </p:cNvPr>
          <p:cNvGrpSpPr/>
          <p:nvPr/>
        </p:nvGrpSpPr>
        <p:grpSpPr>
          <a:xfrm>
            <a:off x="2280260" y="1079307"/>
            <a:ext cx="6645404" cy="320040"/>
            <a:chOff x="1289050" y="0"/>
            <a:chExt cx="6570614" cy="320040"/>
          </a:xfrm>
        </p:grpSpPr>
        <p:sp>
          <p:nvSpPr>
            <p:cNvPr id="109" name="Rounded Rectangle 108">
              <a:extLst>
                <a:ext uri="{FF2B5EF4-FFF2-40B4-BE49-F238E27FC236}">
                  <a16:creationId xmlns:a16="http://schemas.microsoft.com/office/drawing/2014/main" id="{31F90DC4-34A3-A145-AB1A-C09C97CCC7B2}"/>
                </a:ext>
              </a:extLst>
            </p:cNvPr>
            <p:cNvSpPr/>
            <p:nvPr/>
          </p:nvSpPr>
          <p:spPr>
            <a:xfrm>
              <a:off x="6424083" y="0"/>
              <a:ext cx="457200" cy="320040"/>
            </a:xfrm>
            <a:prstGeom prst="roundRect">
              <a:avLst/>
            </a:prstGeom>
            <a:solidFill>
              <a:srgbClr val="C4F8F3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10" name="Rounded Rectangle 109">
              <a:extLst>
                <a:ext uri="{FF2B5EF4-FFF2-40B4-BE49-F238E27FC236}">
                  <a16:creationId xmlns:a16="http://schemas.microsoft.com/office/drawing/2014/main" id="{9828DEEB-9DEC-BC41-BB04-0F725319529E}"/>
                </a:ext>
              </a:extLst>
            </p:cNvPr>
            <p:cNvSpPr/>
            <p:nvPr/>
          </p:nvSpPr>
          <p:spPr>
            <a:xfrm>
              <a:off x="3003550" y="0"/>
              <a:ext cx="452966" cy="320040"/>
            </a:xfrm>
            <a:prstGeom prst="roundRect">
              <a:avLst/>
            </a:prstGeom>
            <a:solidFill>
              <a:schemeClr val="accent4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11" name="Rounded Rectangle 110">
              <a:extLst>
                <a:ext uri="{FF2B5EF4-FFF2-40B4-BE49-F238E27FC236}">
                  <a16:creationId xmlns:a16="http://schemas.microsoft.com/office/drawing/2014/main" id="{6400F283-9CAE-C843-A704-B795FC8E055A}"/>
                </a:ext>
              </a:extLst>
            </p:cNvPr>
            <p:cNvSpPr/>
            <p:nvPr/>
          </p:nvSpPr>
          <p:spPr>
            <a:xfrm>
              <a:off x="4713816" y="0"/>
              <a:ext cx="452967" cy="320040"/>
            </a:xfrm>
            <a:prstGeom prst="roundRect">
              <a:avLst/>
            </a:prstGeom>
            <a:solidFill>
              <a:srgbClr val="ABD2FF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12" name="Rounded Rectangle 111">
              <a:extLst>
                <a:ext uri="{FF2B5EF4-FFF2-40B4-BE49-F238E27FC236}">
                  <a16:creationId xmlns:a16="http://schemas.microsoft.com/office/drawing/2014/main" id="{87DAD5A4-0BA0-1442-83D7-B152C5CF51A7}"/>
                </a:ext>
              </a:extLst>
            </p:cNvPr>
            <p:cNvSpPr/>
            <p:nvPr/>
          </p:nvSpPr>
          <p:spPr>
            <a:xfrm>
              <a:off x="1289050" y="0"/>
              <a:ext cx="457200" cy="32004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13" name="TextBox 1">
              <a:extLst>
                <a:ext uri="{FF2B5EF4-FFF2-40B4-BE49-F238E27FC236}">
                  <a16:creationId xmlns:a16="http://schemas.microsoft.com/office/drawing/2014/main" id="{FAB1ADFC-3521-9047-BEDB-1EFAA9534DFB}"/>
                </a:ext>
              </a:extLst>
            </p:cNvPr>
            <p:cNvSpPr txBox="1"/>
            <p:nvPr/>
          </p:nvSpPr>
          <p:spPr>
            <a:xfrm>
              <a:off x="1771650" y="25652"/>
              <a:ext cx="889481" cy="26161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100">
                  <a:latin typeface="Century Gothic" panose="020B0502020202020204" pitchFamily="34" charset="0"/>
                  <a:ea typeface="MS PGothic" panose="020B0600070205080204" pitchFamily="34" charset="-128"/>
                </a:rPr>
                <a:t>ストリーム 1</a:t>
              </a:r>
            </a:p>
          </p:txBody>
        </p:sp>
        <p:sp>
          <p:nvSpPr>
            <p:cNvPr id="114" name="TextBox 40">
              <a:extLst>
                <a:ext uri="{FF2B5EF4-FFF2-40B4-BE49-F238E27FC236}">
                  <a16:creationId xmlns:a16="http://schemas.microsoft.com/office/drawing/2014/main" id="{B7B4AAB0-CEFF-8142-803B-B719C87FA0B7}"/>
                </a:ext>
              </a:extLst>
            </p:cNvPr>
            <p:cNvSpPr txBox="1"/>
            <p:nvPr/>
          </p:nvSpPr>
          <p:spPr>
            <a:xfrm>
              <a:off x="6970183" y="25652"/>
              <a:ext cx="889481" cy="26161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100">
                  <a:latin typeface="Century Gothic" panose="020B0502020202020204" pitchFamily="34" charset="0"/>
                  <a:ea typeface="MS PGothic" panose="020B0600070205080204" pitchFamily="34" charset="-128"/>
                </a:rPr>
                <a:t>ストリーム 4</a:t>
              </a:r>
            </a:p>
          </p:txBody>
        </p:sp>
        <p:sp>
          <p:nvSpPr>
            <p:cNvPr id="115" name="TextBox 41">
              <a:extLst>
                <a:ext uri="{FF2B5EF4-FFF2-40B4-BE49-F238E27FC236}">
                  <a16:creationId xmlns:a16="http://schemas.microsoft.com/office/drawing/2014/main" id="{7559C27F-7953-2C40-A6F0-B45DFEEFDAFB}"/>
                </a:ext>
              </a:extLst>
            </p:cNvPr>
            <p:cNvSpPr txBox="1"/>
            <p:nvPr/>
          </p:nvSpPr>
          <p:spPr>
            <a:xfrm>
              <a:off x="3503083" y="25652"/>
              <a:ext cx="889480" cy="26161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100">
                  <a:latin typeface="Century Gothic" panose="020B0502020202020204" pitchFamily="34" charset="0"/>
                  <a:ea typeface="MS PGothic" panose="020B0600070205080204" pitchFamily="34" charset="-128"/>
                </a:rPr>
                <a:t>ストリーム 2</a:t>
              </a:r>
            </a:p>
          </p:txBody>
        </p:sp>
        <p:sp>
          <p:nvSpPr>
            <p:cNvPr id="116" name="TextBox 43">
              <a:extLst>
                <a:ext uri="{FF2B5EF4-FFF2-40B4-BE49-F238E27FC236}">
                  <a16:creationId xmlns:a16="http://schemas.microsoft.com/office/drawing/2014/main" id="{64C944A2-3290-0341-90F8-2EC6ADD61718}"/>
                </a:ext>
              </a:extLst>
            </p:cNvPr>
            <p:cNvSpPr txBox="1"/>
            <p:nvPr/>
          </p:nvSpPr>
          <p:spPr>
            <a:xfrm>
              <a:off x="5234517" y="25652"/>
              <a:ext cx="889480" cy="26161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ja-JP" sz="1100">
                  <a:latin typeface="Century Gothic" panose="020B0502020202020204" pitchFamily="34" charset="0"/>
                  <a:ea typeface="MS PGothic" panose="020B0600070205080204" pitchFamily="34" charset="-128"/>
                </a:rPr>
                <a:t>ストリーム 3</a:t>
              </a:r>
            </a:p>
          </p:txBody>
        </p:sp>
      </p:grpSp>
      <p:sp>
        <p:nvSpPr>
          <p:cNvPr id="108" name="TextBox 45">
            <a:extLst>
              <a:ext uri="{FF2B5EF4-FFF2-40B4-BE49-F238E27FC236}">
                <a16:creationId xmlns:a16="http://schemas.microsoft.com/office/drawing/2014/main" id="{99DD3121-0EE1-E943-858A-E82D2900DCA7}"/>
              </a:ext>
            </a:extLst>
          </p:cNvPr>
          <p:cNvSpPr txBox="1"/>
          <p:nvPr/>
        </p:nvSpPr>
        <p:spPr>
          <a:xfrm>
            <a:off x="991210" y="1096492"/>
            <a:ext cx="1342034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ja-JP" sz="1400">
                <a:latin typeface="Century Gothic" panose="020B0502020202020204" pitchFamily="34" charset="0"/>
                <a:ea typeface="MS PGothic" panose="020B0600070205080204" pitchFamily="34" charset="-128"/>
              </a:rPr>
              <a:t>ストリーム キー</a:t>
            </a:r>
          </a:p>
        </p:txBody>
      </p:sp>
      <p:sp>
        <p:nvSpPr>
          <p:cNvPr id="70" name="Shape 17">
            <a:extLst>
              <a:ext uri="{FF2B5EF4-FFF2-40B4-BE49-F238E27FC236}">
                <a16:creationId xmlns:a16="http://schemas.microsoft.com/office/drawing/2014/main" id="{EC6A7902-9072-1142-B46F-17198A4D1B0C}"/>
              </a:ext>
            </a:extLst>
          </p:cNvPr>
          <p:cNvSpPr/>
          <p:nvPr/>
        </p:nvSpPr>
        <p:spPr>
          <a:xfrm>
            <a:off x="2311153" y="2538315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71" name="Shape 18">
            <a:extLst>
              <a:ext uri="{FF2B5EF4-FFF2-40B4-BE49-F238E27FC236}">
                <a16:creationId xmlns:a16="http://schemas.microsoft.com/office/drawing/2014/main" id="{91BEB173-B14C-154D-B16E-21A548D2D7D7}"/>
              </a:ext>
            </a:extLst>
          </p:cNvPr>
          <p:cNvSpPr/>
          <p:nvPr/>
        </p:nvSpPr>
        <p:spPr>
          <a:xfrm>
            <a:off x="2311153" y="2798368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72" name="Shape 19">
            <a:extLst>
              <a:ext uri="{FF2B5EF4-FFF2-40B4-BE49-F238E27FC236}">
                <a16:creationId xmlns:a16="http://schemas.microsoft.com/office/drawing/2014/main" id="{D63ADE92-07BF-6745-98A7-006E5C321AA5}"/>
              </a:ext>
            </a:extLst>
          </p:cNvPr>
          <p:cNvSpPr/>
          <p:nvPr/>
        </p:nvSpPr>
        <p:spPr>
          <a:xfrm>
            <a:off x="2311153" y="3312631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73" name="Shape 21">
            <a:extLst>
              <a:ext uri="{FF2B5EF4-FFF2-40B4-BE49-F238E27FC236}">
                <a16:creationId xmlns:a16="http://schemas.microsoft.com/office/drawing/2014/main" id="{05AB6692-C1F4-B24F-904B-7D192CD26E2D}"/>
              </a:ext>
            </a:extLst>
          </p:cNvPr>
          <p:cNvSpPr/>
          <p:nvPr/>
        </p:nvSpPr>
        <p:spPr>
          <a:xfrm>
            <a:off x="2311153" y="3052577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74" name="Shape 23">
            <a:extLst>
              <a:ext uri="{FF2B5EF4-FFF2-40B4-BE49-F238E27FC236}">
                <a16:creationId xmlns:a16="http://schemas.microsoft.com/office/drawing/2014/main" id="{99E5773D-5AA7-0642-A82D-C4ABDC605014}"/>
              </a:ext>
            </a:extLst>
          </p:cNvPr>
          <p:cNvSpPr/>
          <p:nvPr/>
        </p:nvSpPr>
        <p:spPr>
          <a:xfrm>
            <a:off x="2311153" y="2281184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 dirty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75" name="Shape 22">
            <a:extLst>
              <a:ext uri="{FF2B5EF4-FFF2-40B4-BE49-F238E27FC236}">
                <a16:creationId xmlns:a16="http://schemas.microsoft.com/office/drawing/2014/main" id="{5B040849-91BA-4C47-92F8-E3942C6DAE8D}"/>
              </a:ext>
            </a:extLst>
          </p:cNvPr>
          <p:cNvSpPr/>
          <p:nvPr/>
        </p:nvSpPr>
        <p:spPr>
          <a:xfrm>
            <a:off x="2311153" y="3566840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76" name="Shape 17">
            <a:extLst>
              <a:ext uri="{FF2B5EF4-FFF2-40B4-BE49-F238E27FC236}">
                <a16:creationId xmlns:a16="http://schemas.microsoft.com/office/drawing/2014/main" id="{04C3B766-618D-D64B-9B41-4670D0321B4B}"/>
              </a:ext>
            </a:extLst>
          </p:cNvPr>
          <p:cNvSpPr/>
          <p:nvPr/>
        </p:nvSpPr>
        <p:spPr>
          <a:xfrm>
            <a:off x="2311153" y="4081102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77" name="Shape 18">
            <a:extLst>
              <a:ext uri="{FF2B5EF4-FFF2-40B4-BE49-F238E27FC236}">
                <a16:creationId xmlns:a16="http://schemas.microsoft.com/office/drawing/2014/main" id="{9D7FC776-E7FA-9F42-BDE7-954E471C0B32}"/>
              </a:ext>
            </a:extLst>
          </p:cNvPr>
          <p:cNvSpPr/>
          <p:nvPr/>
        </p:nvSpPr>
        <p:spPr>
          <a:xfrm>
            <a:off x="2311153" y="4341156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78" name="Shape 19">
            <a:extLst>
              <a:ext uri="{FF2B5EF4-FFF2-40B4-BE49-F238E27FC236}">
                <a16:creationId xmlns:a16="http://schemas.microsoft.com/office/drawing/2014/main" id="{927E48AE-B570-2141-9CC3-0ED5CF920BBD}"/>
              </a:ext>
            </a:extLst>
          </p:cNvPr>
          <p:cNvSpPr/>
          <p:nvPr/>
        </p:nvSpPr>
        <p:spPr>
          <a:xfrm>
            <a:off x="2311153" y="4855418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79" name="Shape 21">
            <a:extLst>
              <a:ext uri="{FF2B5EF4-FFF2-40B4-BE49-F238E27FC236}">
                <a16:creationId xmlns:a16="http://schemas.microsoft.com/office/drawing/2014/main" id="{3AA61EC1-5A8B-6049-8AF3-252521BE1972}"/>
              </a:ext>
            </a:extLst>
          </p:cNvPr>
          <p:cNvSpPr/>
          <p:nvPr/>
        </p:nvSpPr>
        <p:spPr>
          <a:xfrm>
            <a:off x="2311153" y="4595365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80" name="Shape 23">
            <a:extLst>
              <a:ext uri="{FF2B5EF4-FFF2-40B4-BE49-F238E27FC236}">
                <a16:creationId xmlns:a16="http://schemas.microsoft.com/office/drawing/2014/main" id="{E9FA7DA7-B522-1942-90D7-4059014EBB27}"/>
              </a:ext>
            </a:extLst>
          </p:cNvPr>
          <p:cNvSpPr/>
          <p:nvPr/>
        </p:nvSpPr>
        <p:spPr>
          <a:xfrm>
            <a:off x="2311153" y="3823971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81" name="Shape 22">
            <a:extLst>
              <a:ext uri="{FF2B5EF4-FFF2-40B4-BE49-F238E27FC236}">
                <a16:creationId xmlns:a16="http://schemas.microsoft.com/office/drawing/2014/main" id="{C63AECC4-C276-0841-92CE-63559CC6765D}"/>
              </a:ext>
            </a:extLst>
          </p:cNvPr>
          <p:cNvSpPr/>
          <p:nvPr/>
        </p:nvSpPr>
        <p:spPr>
          <a:xfrm>
            <a:off x="2311153" y="5109627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83" name="Shape 19">
            <a:extLst>
              <a:ext uri="{FF2B5EF4-FFF2-40B4-BE49-F238E27FC236}">
                <a16:creationId xmlns:a16="http://schemas.microsoft.com/office/drawing/2014/main" id="{1B88CAC1-F466-364C-AD33-93C37402552C}"/>
              </a:ext>
            </a:extLst>
          </p:cNvPr>
          <p:cNvSpPr/>
          <p:nvPr/>
        </p:nvSpPr>
        <p:spPr>
          <a:xfrm>
            <a:off x="2311153" y="5370336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84" name="Shape 22">
            <a:extLst>
              <a:ext uri="{FF2B5EF4-FFF2-40B4-BE49-F238E27FC236}">
                <a16:creationId xmlns:a16="http://schemas.microsoft.com/office/drawing/2014/main" id="{46F41D01-8820-9441-BBBA-18830EC4BB9D}"/>
              </a:ext>
            </a:extLst>
          </p:cNvPr>
          <p:cNvSpPr/>
          <p:nvPr/>
        </p:nvSpPr>
        <p:spPr>
          <a:xfrm>
            <a:off x="2311153" y="5624545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  <p:sp>
        <p:nvSpPr>
          <p:cNvPr id="85" name="Shape 23">
            <a:extLst>
              <a:ext uri="{FF2B5EF4-FFF2-40B4-BE49-F238E27FC236}">
                <a16:creationId xmlns:a16="http://schemas.microsoft.com/office/drawing/2014/main" id="{05F3D38A-1AAC-954D-A06C-72C9376C734D}"/>
              </a:ext>
            </a:extLst>
          </p:cNvPr>
          <p:cNvSpPr/>
          <p:nvPr/>
        </p:nvSpPr>
        <p:spPr>
          <a:xfrm>
            <a:off x="2311153" y="5881676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000" b="0">
                <a:solidFill>
                  <a:schemeClr val="dk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Century Gothic"/>
                <a:sym typeface="Century Gothic"/>
              </a:rPr>
              <a:t>テキスト</a:t>
            </a:r>
          </a:p>
        </p:txBody>
      </p:sp>
    </p:spTree>
    <p:extLst>
      <p:ext uri="{BB962C8B-B14F-4D97-AF65-F5344CB8AC3E}">
        <p14:creationId xmlns:p14="http://schemas.microsoft.com/office/powerpoint/2010/main" val="411194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Century Gothic" panose="020B0502020202020204" pitchFamily="34" charset="0"/>
                <a:ea typeface="MS PGothic" panose="020B0600070205080204" pitchFamily="34" charset="-128"/>
              </a:endParaRPr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6023196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テキストを入力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 b="1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  <a:cs typeface="Arial" charset="0"/>
              </a:rPr>
              <a:t>プロジェクト レポート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ja-JP">
                <a:solidFill>
                  <a:schemeClr val="bg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コメント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2253053"/>
              </p:ext>
            </p:extLst>
          </p:nvPr>
        </p:nvGraphicFramePr>
        <p:xfrm>
          <a:off x="787790" y="1050352"/>
          <a:ext cx="10442462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42462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600" b="1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免責条項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2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sz="1400" b="0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MS PGothic" panose="020B0600070205080204" pitchFamily="34" charset="-128"/>
                        </a:rPr>
                        <a:t>Smartsheet がこの Web サイトに掲載している記事、テンプレート、または情報などは、あくまで参考としてご利用ください。Smartsheet は、情報の最新性および正確性の確保に努めますが、本 Web サイトまたは本 Web サイトに含まれる情報、記事、テンプレート、あるいは関連グラフィックに関する完全性、正確性、信頼性、適合性、または利用可能性について、明示または黙示のいかなる表明または保証も行いません。かかる情報に依拠して生じたいかなる結果についても Smartsheet は一切責任を負いませんので、各自の責任と判断のもとにご利用ください。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Scrum-Product-Roadmap-Template_PowerPoint" id="{CA023635-0FE3-D447-AE5F-B9A7899BC3F3}" vid="{D2EC3121-5B6E-CB43-98C4-78CDB5BFCB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IC-Scrum-Product-Roadmap-Template_PowerPoint</Template>
  <TotalTime>3</TotalTime>
  <Words>953</Words>
  <Application>Microsoft Office PowerPoint</Application>
  <PresentationFormat>Widescreen</PresentationFormat>
  <Paragraphs>682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3</cp:revision>
  <dcterms:created xsi:type="dcterms:W3CDTF">2021-07-12T17:22:22Z</dcterms:created>
  <dcterms:modified xsi:type="dcterms:W3CDTF">2024-10-17T14:01:17Z</dcterms:modified>
</cp:coreProperties>
</file>