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6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5C4B"/>
    <a:srgbClr val="E05143"/>
    <a:srgbClr val="FF6923"/>
    <a:srgbClr val="C8521C"/>
    <a:srgbClr val="DD6F66"/>
    <a:srgbClr val="FF7F74"/>
    <a:srgbClr val="F7BB72"/>
    <a:srgbClr val="EBDC82"/>
    <a:srgbClr val="97C5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3" autoAdjust="0"/>
    <p:restoredTop sz="96058"/>
  </p:normalViewPr>
  <p:slideViewPr>
    <p:cSldViewPr snapToGrid="0" snapToObjects="1">
      <p:cViewPr varScale="1">
        <p:scale>
          <a:sx n="108" d="100"/>
          <a:sy n="108" d="100"/>
        </p:scale>
        <p:origin x="606" y="7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5499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0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6648110"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形式のメリット デメリット ホワイトボード テンプレート</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700040" cy="4109330"/>
          </a:xfrm>
          <a:prstGeom prst="rect">
            <a:avLst/>
          </a:prstGeom>
          <a:noFill/>
        </p:spPr>
        <p:txBody>
          <a:bodyPr wrap="square" rtlCol="0">
            <a:spAutoFit/>
          </a:bodyPr>
          <a:lstStyle/>
          <a:p>
            <a:pPr algn="l" rtl="0">
              <a:lnSpc>
                <a:spcPct val="150000"/>
              </a:lnSpc>
              <a:spcBef>
                <a:spcPts val="0"/>
              </a:spcBef>
              <a:spcAft>
                <a:spcPts val="0"/>
              </a:spcAft>
            </a:pPr>
            <a:r>
              <a:rPr lang="ja-JP" sz="1500" b="1" i="0" u="none" strike="noStrike">
                <a:solidFill>
                  <a:srgbClr val="000000"/>
                </a:solidFill>
                <a:effectLst/>
                <a:latin typeface="Century Gothic" panose="020B0502020202020204" pitchFamily="34" charset="0"/>
                <a:ea typeface="MS PGothic" panose="020B0600070205080204" pitchFamily="34" charset="-128"/>
              </a:rPr>
              <a:t>このテンプレートの使用場面: </a:t>
            </a:r>
          </a:p>
          <a:p>
            <a:pPr algn="l" rtl="0">
              <a:lnSpc>
                <a:spcPct val="150000"/>
              </a:lnSpc>
              <a:spcBef>
                <a:spcPts val="0"/>
              </a:spcBef>
              <a:spcAft>
                <a:spcPts val="0"/>
              </a:spcAft>
            </a:pPr>
            <a:r>
              <a:rPr lang="ja-JP" sz="1500" b="0" i="0" u="none" strike="noStrike">
                <a:solidFill>
                  <a:srgbClr val="000000"/>
                </a:solidFill>
                <a:effectLst/>
                <a:latin typeface="Century Gothic" panose="020B0502020202020204" pitchFamily="34" charset="0"/>
                <a:ea typeface="MS PGothic" panose="020B0600070205080204" pitchFamily="34" charset="-128"/>
              </a:rPr>
              <a:t>このメリット デメリット ホワイトボード テンプレートは情報を視覚的に整理できるため、ブレインストーミングに最適です。これにより、チームはさまざまな選択肢の長所と短所を協同して探ることができます。</a:t>
            </a:r>
          </a:p>
          <a:p>
            <a:pPr algn="l" rtl="0">
              <a:lnSpc>
                <a:spcPct val="150000"/>
              </a:lnSpc>
              <a:spcBef>
                <a:spcPts val="0"/>
              </a:spcBef>
              <a:spcAft>
                <a:spcPts val="0"/>
              </a:spcAft>
            </a:pPr>
            <a:br>
              <a:rPr lang="en-US" sz="1100" b="0" i="0" u="none" strike="noStrike" dirty="0">
                <a:solidFill>
                  <a:srgbClr val="000000"/>
                </a:solidFill>
                <a:effectLst/>
                <a:latin typeface="Century Gothic" panose="020B0502020202020204" pitchFamily="34" charset="0"/>
                <a:ea typeface="MS PGothic" panose="020B0600070205080204" pitchFamily="34" charset="-128"/>
              </a:rPr>
            </a:br>
            <a:r>
              <a:rPr lang="ja-JP" sz="15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 </a:t>
            </a:r>
          </a:p>
          <a:p>
            <a:pPr algn="l" rtl="0">
              <a:lnSpc>
                <a:spcPct val="150000"/>
              </a:lnSpc>
              <a:spcBef>
                <a:spcPts val="0"/>
              </a:spcBef>
              <a:spcAft>
                <a:spcPts val="0"/>
              </a:spcAft>
            </a:pPr>
            <a:r>
              <a:rPr lang="ja-JP" sz="1500" b="0" i="0" u="none" strike="noStrike">
                <a:solidFill>
                  <a:srgbClr val="000000"/>
                </a:solidFill>
                <a:effectLst/>
                <a:latin typeface="Century Gothic" panose="020B0502020202020204" pitchFamily="34" charset="0"/>
                <a:ea typeface="MS PGothic" panose="020B0600070205080204" pitchFamily="34" charset="-128"/>
              </a:rPr>
              <a:t>重要度に基づいて色分けされた付せんにより、メリットとデメリットに優先順位を付けることができます。プラスの要素とマイナスの要素を視覚的に配置することで、チームは潜在的なリスクや機会を明確に特定できるようになります。</a:t>
            </a:r>
          </a:p>
        </p:txBody>
      </p:sp>
      <p:pic>
        <p:nvPicPr>
          <p:cNvPr id="10" name="Picture 9">
            <a:extLst>
              <a:ext uri="{FF2B5EF4-FFF2-40B4-BE49-F238E27FC236}">
                <a16:creationId xmlns:a16="http://schemas.microsoft.com/office/drawing/2014/main" id="{02946C76-FE81-347F-5890-EFFBB8482A21}"/>
              </a:ext>
            </a:extLst>
          </p:cNvPr>
          <p:cNvPicPr>
            <a:picLocks noChangeAspect="1"/>
          </p:cNvPicPr>
          <p:nvPr/>
        </p:nvPicPr>
        <p:blipFill>
          <a:blip r:embed="rId3"/>
          <a:srcRect l="64" r="64"/>
          <a:stretch/>
        </p:blipFill>
        <p:spPr>
          <a:xfrm>
            <a:off x="5661533" y="1642019"/>
            <a:ext cx="6213856" cy="3499758"/>
          </a:xfrm>
          <a:prstGeom prst="rect">
            <a:avLst/>
          </a:prstGeom>
          <a:effectLst>
            <a:outerShdw blurRad="127004" dist="38100" dir="2700000" algn="tl" rotWithShape="0">
              <a:schemeClr val="accent3">
                <a:lumMod val="75000"/>
                <a:alpha val="40000"/>
              </a:schemeClr>
            </a:outerShdw>
          </a:effectLst>
        </p:spPr>
      </p:pic>
      <p:grpSp>
        <p:nvGrpSpPr>
          <p:cNvPr id="14" name="Group 13">
            <a:extLst>
              <a:ext uri="{FF2B5EF4-FFF2-40B4-BE49-F238E27FC236}">
                <a16:creationId xmlns:a16="http://schemas.microsoft.com/office/drawing/2014/main" id="{EBA7D21E-3F35-75CF-EB65-98F3123D65FB}"/>
              </a:ext>
            </a:extLst>
          </p:cNvPr>
          <p:cNvGrpSpPr/>
          <p:nvPr/>
        </p:nvGrpSpPr>
        <p:grpSpPr>
          <a:xfrm>
            <a:off x="0" y="6492240"/>
            <a:ext cx="12192000" cy="365760"/>
            <a:chOff x="0" y="6492240"/>
            <a:chExt cx="12192000" cy="365760"/>
          </a:xfrm>
        </p:grpSpPr>
        <p:sp>
          <p:nvSpPr>
            <p:cNvPr id="12" name="Rectangle 11">
              <a:extLst>
                <a:ext uri="{FF2B5EF4-FFF2-40B4-BE49-F238E27FC236}">
                  <a16:creationId xmlns:a16="http://schemas.microsoft.com/office/drawing/2014/main" id="{E28B20EB-9DFA-2AA1-010E-6388AA0BB656}"/>
                </a:ext>
              </a:extLst>
            </p:cNvPr>
            <p:cNvSpPr/>
            <p:nvPr/>
          </p:nvSpPr>
          <p:spPr>
            <a:xfrm>
              <a:off x="10162032" y="6492240"/>
              <a:ext cx="2029968" cy="36576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13" name="Rectangle 12">
              <a:extLst>
                <a:ext uri="{FF2B5EF4-FFF2-40B4-BE49-F238E27FC236}">
                  <a16:creationId xmlns:a16="http://schemas.microsoft.com/office/drawing/2014/main" id="{80F5EB41-D202-FCB9-C188-AE713B8ED12E}"/>
                </a:ext>
              </a:extLst>
            </p:cNvPr>
            <p:cNvSpPr/>
            <p:nvPr/>
          </p:nvSpPr>
          <p:spPr>
            <a:xfrm>
              <a:off x="8129624" y="6492240"/>
              <a:ext cx="2029968" cy="365760"/>
            </a:xfrm>
            <a:prstGeom prst="rect">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2" name="Rectangle 1">
              <a:extLst>
                <a:ext uri="{FF2B5EF4-FFF2-40B4-BE49-F238E27FC236}">
                  <a16:creationId xmlns:a16="http://schemas.microsoft.com/office/drawing/2014/main" id="{CA5AB050-09BC-1170-EA05-3A0FA14E2A3E}"/>
                </a:ext>
              </a:extLst>
            </p:cNvPr>
            <p:cNvSpPr/>
            <p:nvPr/>
          </p:nvSpPr>
          <p:spPr>
            <a:xfrm>
              <a:off x="6097218" y="6492240"/>
              <a:ext cx="2029968" cy="365760"/>
            </a:xfrm>
            <a:prstGeom prst="rect">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a typeface="MS PGothic" panose="020B0600070205080204" pitchFamily="34" charset="-128"/>
              </a:endParaRPr>
            </a:p>
          </p:txBody>
        </p:sp>
        <p:sp>
          <p:nvSpPr>
            <p:cNvPr id="11" name="Rectangle 10">
              <a:extLst>
                <a:ext uri="{FF2B5EF4-FFF2-40B4-BE49-F238E27FC236}">
                  <a16:creationId xmlns:a16="http://schemas.microsoft.com/office/drawing/2014/main" id="{FE4D96D8-47DE-D623-959E-5579A98E51A2}"/>
                </a:ext>
              </a:extLst>
            </p:cNvPr>
            <p:cNvSpPr/>
            <p:nvPr/>
          </p:nvSpPr>
          <p:spPr>
            <a:xfrm>
              <a:off x="4064812" y="6492240"/>
              <a:ext cx="2029968" cy="365760"/>
            </a:xfrm>
            <a:prstGeom prst="rect">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a typeface="MS PGothic" panose="020B0600070205080204" pitchFamily="34" charset="-128"/>
              </a:endParaRPr>
            </a:p>
          </p:txBody>
        </p:sp>
        <p:sp>
          <p:nvSpPr>
            <p:cNvPr id="9" name="Rectangle 8">
              <a:extLst>
                <a:ext uri="{FF2B5EF4-FFF2-40B4-BE49-F238E27FC236}">
                  <a16:creationId xmlns:a16="http://schemas.microsoft.com/office/drawing/2014/main" id="{330BFE57-3B5D-A26D-BC88-2ED1C73B5CB7}"/>
                </a:ext>
              </a:extLst>
            </p:cNvPr>
            <p:cNvSpPr/>
            <p:nvPr/>
          </p:nvSpPr>
          <p:spPr>
            <a:xfrm>
              <a:off x="2032406" y="6492240"/>
              <a:ext cx="2029968" cy="36576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a typeface="MS PGothic" panose="020B0600070205080204" pitchFamily="34" charset="-128"/>
              </a:endParaRPr>
            </a:p>
          </p:txBody>
        </p:sp>
        <p:sp>
          <p:nvSpPr>
            <p:cNvPr id="4" name="Rectangle 3">
              <a:extLst>
                <a:ext uri="{FF2B5EF4-FFF2-40B4-BE49-F238E27FC236}">
                  <a16:creationId xmlns:a16="http://schemas.microsoft.com/office/drawing/2014/main" id="{648CC6BB-445C-D8C9-A3D1-9751B7FC2BAD}"/>
                </a:ext>
              </a:extLst>
            </p:cNvPr>
            <p:cNvSpPr/>
            <p:nvPr/>
          </p:nvSpPr>
          <p:spPr>
            <a:xfrm>
              <a:off x="0" y="6492240"/>
              <a:ext cx="2039112" cy="365760"/>
            </a:xfrm>
            <a:prstGeom prst="rect">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a typeface="MS PGothic" panose="020B0600070205080204" pitchFamily="34" charset="-128"/>
              </a:endParaRPr>
            </a:p>
          </p:txBody>
        </p:sp>
      </p:grpSp>
      <p:pic>
        <p:nvPicPr>
          <p:cNvPr id="3" name="Picture 2">
            <a:hlinkClick r:id="rId4"/>
            <a:extLst>
              <a:ext uri="{FF2B5EF4-FFF2-40B4-BE49-F238E27FC236}">
                <a16:creationId xmlns:a16="http://schemas.microsoft.com/office/drawing/2014/main" id="{CF221842-7DB3-5C0C-4624-20A3099BEDF6}"/>
              </a:ext>
            </a:extLst>
          </p:cNvPr>
          <p:cNvPicPr>
            <a:picLocks noChangeAspect="1"/>
          </p:cNvPicPr>
          <p:nvPr/>
        </p:nvPicPr>
        <p:blipFill>
          <a:blip r:embed="rId5"/>
          <a:srcRect/>
          <a:stretch/>
        </p:blipFill>
        <p:spPr>
          <a:xfrm>
            <a:off x="9086961" y="272203"/>
            <a:ext cx="2759068" cy="54876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2" name="Folded Corner 41">
            <a:extLst>
              <a:ext uri="{FF2B5EF4-FFF2-40B4-BE49-F238E27FC236}">
                <a16:creationId xmlns:a16="http://schemas.microsoft.com/office/drawing/2014/main" id="{5E9AD66F-A74B-FEA2-7542-A2D9C4E263BC}"/>
              </a:ext>
            </a:extLst>
          </p:cNvPr>
          <p:cNvSpPr/>
          <p:nvPr/>
        </p:nvSpPr>
        <p:spPr>
          <a:xfrm>
            <a:off x="7805749" y="2532888"/>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solidFill>
                  <a:schemeClr val="tx1">
                    <a:lumMod val="75000"/>
                    <a:lumOff val="25000"/>
                  </a:schemeClr>
                </a:solidFill>
                <a:latin typeface="Century Gothic" panose="020B0502020202020204" pitchFamily="34" charset="0"/>
                <a:ea typeface="MS PGothic" panose="020B0600070205080204" pitchFamily="34" charset="-128"/>
              </a:rPr>
              <a:t>価値/優先度</a:t>
            </a:r>
            <a:br>
              <a:rPr lang="en-US" altLang="ja-JP" sz="2000" dirty="0">
                <a:solidFill>
                  <a:schemeClr val="tx1">
                    <a:lumMod val="75000"/>
                    <a:lumOff val="25000"/>
                  </a:schemeClr>
                </a:solidFill>
                <a:latin typeface="Century Gothic" panose="020B0502020202020204" pitchFamily="34" charset="0"/>
                <a:ea typeface="MS PGothic" panose="020B0600070205080204" pitchFamily="34" charset="-128"/>
              </a:rPr>
            </a:br>
            <a:r>
              <a:rPr lang="ja-JP" sz="2000" dirty="0">
                <a:solidFill>
                  <a:schemeClr val="tx1">
                    <a:lumMod val="75000"/>
                    <a:lumOff val="25000"/>
                  </a:schemeClr>
                </a:solidFill>
                <a:latin typeface="Century Gothic" panose="020B0502020202020204" pitchFamily="34" charset="0"/>
                <a:ea typeface="MS PGothic" panose="020B0600070205080204" pitchFamily="34" charset="-128"/>
              </a:rPr>
              <a:t>が低いデ</a:t>
            </a:r>
            <a:br>
              <a:rPr lang="en-US" altLang="ja-JP" sz="2000" dirty="0">
                <a:solidFill>
                  <a:schemeClr val="tx1">
                    <a:lumMod val="75000"/>
                    <a:lumOff val="25000"/>
                  </a:schemeClr>
                </a:solidFill>
                <a:latin typeface="Century Gothic" panose="020B0502020202020204" pitchFamily="34" charset="0"/>
                <a:ea typeface="MS PGothic" panose="020B0600070205080204" pitchFamily="34" charset="-128"/>
              </a:rPr>
            </a:br>
            <a:r>
              <a:rPr lang="ja-JP" sz="2000" dirty="0">
                <a:solidFill>
                  <a:schemeClr val="tx1">
                    <a:lumMod val="75000"/>
                    <a:lumOff val="25000"/>
                  </a:schemeClr>
                </a:solidFill>
                <a:latin typeface="Century Gothic" panose="020B0502020202020204" pitchFamily="34" charset="0"/>
                <a:ea typeface="MS PGothic" panose="020B0600070205080204" pitchFamily="34" charset="-128"/>
              </a:rPr>
              <a:t>メリット項目</a:t>
            </a:r>
          </a:p>
        </p:txBody>
      </p:sp>
      <p:cxnSp>
        <p:nvCxnSpPr>
          <p:cNvPr id="20" name="Straight Connector 19">
            <a:extLst>
              <a:ext uri="{FF2B5EF4-FFF2-40B4-BE49-F238E27FC236}">
                <a16:creationId xmlns:a16="http://schemas.microsoft.com/office/drawing/2014/main" id="{C19191A7-7D45-2CD9-AEE0-515DBE12664F}"/>
              </a:ext>
            </a:extLst>
          </p:cNvPr>
          <p:cNvCxnSpPr/>
          <p:nvPr/>
        </p:nvCxnSpPr>
        <p:spPr>
          <a:xfrm>
            <a:off x="6096000" y="454152"/>
            <a:ext cx="0" cy="5949696"/>
          </a:xfrm>
          <a:prstGeom prst="line">
            <a:avLst/>
          </a:prstGeom>
          <a:ln w="41275">
            <a:gradFill>
              <a:gsLst>
                <a:gs pos="100000">
                  <a:schemeClr val="tx1">
                    <a:lumMod val="75000"/>
                    <a:lumOff val="25000"/>
                  </a:schemeClr>
                </a:gs>
                <a:gs pos="39000">
                  <a:schemeClr val="bg1">
                    <a:lumMod val="95000"/>
                  </a:schemeClr>
                </a:gs>
                <a:gs pos="0">
                  <a:schemeClr val="bg1">
                    <a:lumMod val="85000"/>
                  </a:schemeClr>
                </a:gs>
                <a:gs pos="84000">
                  <a:schemeClr val="bg1">
                    <a:lumMod val="5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23169C0-EE07-DE62-C0FC-FFE8375E7B7E}"/>
              </a:ext>
            </a:extLst>
          </p:cNvPr>
          <p:cNvSpPr txBox="1"/>
          <p:nvPr/>
        </p:nvSpPr>
        <p:spPr>
          <a:xfrm>
            <a:off x="304799" y="5705856"/>
            <a:ext cx="3182101" cy="384721"/>
          </a:xfrm>
          <a:prstGeom prst="rect">
            <a:avLst/>
          </a:prstGeom>
          <a:noFill/>
        </p:spPr>
        <p:txBody>
          <a:bodyPr wrap="square" rtlCol="0">
            <a:spAutoFit/>
          </a:bodyPr>
          <a:lstStyle/>
          <a:p>
            <a:pPr rtl="0"/>
            <a:r>
              <a:rPr lang="ja-JP" sz="1900" dirty="0">
                <a:latin typeface="Century Gothic" panose="020B0502020202020204" pitchFamily="34" charset="0"/>
                <a:ea typeface="MS PGothic" panose="020B0600070205080204" pitchFamily="34" charset="-128"/>
              </a:rPr>
              <a:t>メリットの価値/優先度キー</a:t>
            </a:r>
          </a:p>
        </p:txBody>
      </p:sp>
      <p:sp>
        <p:nvSpPr>
          <p:cNvPr id="22" name="TextBox 21">
            <a:extLst>
              <a:ext uri="{FF2B5EF4-FFF2-40B4-BE49-F238E27FC236}">
                <a16:creationId xmlns:a16="http://schemas.microsoft.com/office/drawing/2014/main" id="{57E39776-D711-B28F-96A8-49EEFCD80FEE}"/>
              </a:ext>
            </a:extLst>
          </p:cNvPr>
          <p:cNvSpPr txBox="1"/>
          <p:nvPr/>
        </p:nvSpPr>
        <p:spPr>
          <a:xfrm>
            <a:off x="565089" y="6048280"/>
            <a:ext cx="2641401" cy="338554"/>
          </a:xfrm>
          <a:prstGeom prst="rect">
            <a:avLst/>
          </a:prstGeom>
          <a:noFill/>
        </p:spPr>
        <p:txBody>
          <a:bodyPr wrap="square" rtlCol="0">
            <a:spAutoFit/>
          </a:bodyPr>
          <a:lstStyle/>
          <a:p>
            <a:pPr rtl="0"/>
            <a:r>
              <a:rPr lang="ja-JP" sz="1600" dirty="0">
                <a:latin typeface="Century Gothic" panose="020B0502020202020204" pitchFamily="34" charset="0"/>
                <a:ea typeface="MS PGothic" panose="020B0600070205080204" pitchFamily="34" charset="-128"/>
              </a:rPr>
              <a:t>高</a:t>
            </a:r>
            <a:r>
              <a:rPr lang="en-US" altLang="ja-JP" sz="1600" dirty="0">
                <a:latin typeface="Century Gothic" panose="020B0502020202020204" pitchFamily="34" charset="0"/>
                <a:ea typeface="MS PGothic" panose="020B0600070205080204" pitchFamily="34" charset="-128"/>
              </a:rPr>
              <a:t>        </a:t>
            </a:r>
            <a:r>
              <a:rPr lang="ja-JP" sz="1600" dirty="0">
                <a:latin typeface="Century Gothic" panose="020B0502020202020204" pitchFamily="34" charset="0"/>
                <a:ea typeface="MS PGothic" panose="020B0600070205080204" pitchFamily="34" charset="-128"/>
              </a:rPr>
              <a:t>中</a:t>
            </a:r>
            <a:r>
              <a:rPr lang="en-US" altLang="ja-JP" sz="1600" dirty="0">
                <a:latin typeface="Century Gothic" panose="020B0502020202020204" pitchFamily="34" charset="0"/>
                <a:ea typeface="MS PGothic" panose="020B0600070205080204" pitchFamily="34" charset="-128"/>
              </a:rPr>
              <a:t>	       </a:t>
            </a:r>
            <a:r>
              <a:rPr lang="ja-JP" sz="1600" dirty="0">
                <a:latin typeface="Century Gothic" panose="020B0502020202020204" pitchFamily="34" charset="0"/>
                <a:ea typeface="MS PGothic" panose="020B0600070205080204" pitchFamily="34" charset="-128"/>
              </a:rPr>
              <a:t>低</a:t>
            </a:r>
          </a:p>
        </p:txBody>
      </p:sp>
      <p:sp>
        <p:nvSpPr>
          <p:cNvPr id="23" name="Oval 22">
            <a:extLst>
              <a:ext uri="{FF2B5EF4-FFF2-40B4-BE49-F238E27FC236}">
                <a16:creationId xmlns:a16="http://schemas.microsoft.com/office/drawing/2014/main" id="{954B34EB-A0E8-9724-B58C-5A15326FBBC3}"/>
              </a:ext>
            </a:extLst>
          </p:cNvPr>
          <p:cNvSpPr/>
          <p:nvPr/>
        </p:nvSpPr>
        <p:spPr>
          <a:xfrm>
            <a:off x="386571" y="6108192"/>
            <a:ext cx="210837" cy="210837"/>
          </a:xfrm>
          <a:prstGeom prst="ellipse">
            <a:avLst/>
          </a:prstGeom>
          <a:solidFill>
            <a:srgbClr val="60A6E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4" name="Oval 23">
            <a:extLst>
              <a:ext uri="{FF2B5EF4-FFF2-40B4-BE49-F238E27FC236}">
                <a16:creationId xmlns:a16="http://schemas.microsoft.com/office/drawing/2014/main" id="{E77E7837-7CC5-D5D9-2F3F-D39683FB7555}"/>
              </a:ext>
            </a:extLst>
          </p:cNvPr>
          <p:cNvSpPr/>
          <p:nvPr/>
        </p:nvSpPr>
        <p:spPr>
          <a:xfrm>
            <a:off x="1050530" y="6103894"/>
            <a:ext cx="210837" cy="210837"/>
          </a:xfrm>
          <a:prstGeom prst="ellipse">
            <a:avLst/>
          </a:prstGeom>
          <a:solidFill>
            <a:srgbClr val="52D1D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5" name="Oval 24">
            <a:extLst>
              <a:ext uri="{FF2B5EF4-FFF2-40B4-BE49-F238E27FC236}">
                <a16:creationId xmlns:a16="http://schemas.microsoft.com/office/drawing/2014/main" id="{6E1809B0-E0A2-586D-DED4-BB500F7E42C9}"/>
              </a:ext>
            </a:extLst>
          </p:cNvPr>
          <p:cNvSpPr/>
          <p:nvPr/>
        </p:nvSpPr>
        <p:spPr>
          <a:xfrm>
            <a:off x="1694481" y="6112138"/>
            <a:ext cx="210837" cy="210837"/>
          </a:xfrm>
          <a:prstGeom prst="ellipse">
            <a:avLst/>
          </a:prstGeom>
          <a:solidFill>
            <a:srgbClr val="BDF4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8" name="TextBox 27">
            <a:extLst>
              <a:ext uri="{FF2B5EF4-FFF2-40B4-BE49-F238E27FC236}">
                <a16:creationId xmlns:a16="http://schemas.microsoft.com/office/drawing/2014/main" id="{CAF729A2-FFB0-FA3B-AE15-4BCE61A792E0}"/>
              </a:ext>
            </a:extLst>
          </p:cNvPr>
          <p:cNvSpPr txBox="1"/>
          <p:nvPr/>
        </p:nvSpPr>
        <p:spPr>
          <a:xfrm>
            <a:off x="8718118" y="5705856"/>
            <a:ext cx="3182101" cy="384721"/>
          </a:xfrm>
          <a:prstGeom prst="rect">
            <a:avLst/>
          </a:prstGeom>
          <a:noFill/>
        </p:spPr>
        <p:txBody>
          <a:bodyPr wrap="square" rtlCol="0">
            <a:spAutoFit/>
          </a:bodyPr>
          <a:lstStyle/>
          <a:p>
            <a:pPr rtl="0"/>
            <a:r>
              <a:rPr lang="ja-JP" sz="1900" dirty="0">
                <a:latin typeface="Century Gothic" panose="020B0502020202020204" pitchFamily="34" charset="0"/>
                <a:ea typeface="MS PGothic" panose="020B0600070205080204" pitchFamily="34" charset="-128"/>
              </a:rPr>
              <a:t>デメリットの価値/優先度キー</a:t>
            </a:r>
          </a:p>
        </p:txBody>
      </p:sp>
      <p:sp>
        <p:nvSpPr>
          <p:cNvPr id="29" name="TextBox 28">
            <a:extLst>
              <a:ext uri="{FF2B5EF4-FFF2-40B4-BE49-F238E27FC236}">
                <a16:creationId xmlns:a16="http://schemas.microsoft.com/office/drawing/2014/main" id="{54FBF05D-6610-3B1A-35CF-33B4B303CD6C}"/>
              </a:ext>
            </a:extLst>
          </p:cNvPr>
          <p:cNvSpPr txBox="1"/>
          <p:nvPr/>
        </p:nvSpPr>
        <p:spPr>
          <a:xfrm>
            <a:off x="9051560" y="6048280"/>
            <a:ext cx="2641401" cy="338554"/>
          </a:xfrm>
          <a:prstGeom prst="rect">
            <a:avLst/>
          </a:prstGeom>
          <a:noFill/>
        </p:spPr>
        <p:txBody>
          <a:bodyPr wrap="square" rtlCol="0">
            <a:spAutoFit/>
          </a:bodyPr>
          <a:lstStyle/>
          <a:p>
            <a:pPr rtl="0"/>
            <a:r>
              <a:rPr lang="ja-JP" sz="1600" dirty="0">
                <a:latin typeface="Century Gothic" panose="020B0502020202020204" pitchFamily="34" charset="0"/>
                <a:ea typeface="MS PGothic" panose="020B0600070205080204" pitchFamily="34" charset="-128"/>
              </a:rPr>
              <a:t>高</a:t>
            </a:r>
            <a:r>
              <a:rPr lang="zh-CN" altLang="en-US" sz="1600" dirty="0">
                <a:latin typeface="Century Gothic" panose="020B0502020202020204" pitchFamily="34" charset="0"/>
                <a:ea typeface="MS PGothic" panose="020B0600070205080204" pitchFamily="34" charset="-128"/>
              </a:rPr>
              <a:t>        </a:t>
            </a:r>
            <a:r>
              <a:rPr lang="ja-JP" sz="1600" dirty="0">
                <a:latin typeface="Century Gothic" panose="020B0502020202020204" pitchFamily="34" charset="0"/>
                <a:ea typeface="MS PGothic" panose="020B0600070205080204" pitchFamily="34" charset="-128"/>
              </a:rPr>
              <a:t>中</a:t>
            </a:r>
            <a:r>
              <a:rPr lang="zh-CN" altLang="en-US" sz="1600" dirty="0">
                <a:latin typeface="Century Gothic" panose="020B0502020202020204" pitchFamily="34" charset="0"/>
                <a:ea typeface="MS PGothic" panose="020B0600070205080204" pitchFamily="34" charset="-128"/>
              </a:rPr>
              <a:t>        </a:t>
            </a:r>
            <a:r>
              <a:rPr lang="ja-JP" sz="1600" dirty="0">
                <a:latin typeface="Century Gothic" panose="020B0502020202020204" pitchFamily="34" charset="0"/>
                <a:ea typeface="MS PGothic" panose="020B0600070205080204" pitchFamily="34" charset="-128"/>
              </a:rPr>
              <a:t>低</a:t>
            </a:r>
          </a:p>
        </p:txBody>
      </p:sp>
      <p:sp>
        <p:nvSpPr>
          <p:cNvPr id="30" name="Oval 29">
            <a:extLst>
              <a:ext uri="{FF2B5EF4-FFF2-40B4-BE49-F238E27FC236}">
                <a16:creationId xmlns:a16="http://schemas.microsoft.com/office/drawing/2014/main" id="{C14CC39D-C62C-62AF-8959-3CE11CFFA147}"/>
              </a:ext>
            </a:extLst>
          </p:cNvPr>
          <p:cNvSpPr/>
          <p:nvPr/>
        </p:nvSpPr>
        <p:spPr>
          <a:xfrm>
            <a:off x="8873042" y="6108192"/>
            <a:ext cx="210837" cy="210837"/>
          </a:xfrm>
          <a:prstGeom prst="ellipse">
            <a:avLst/>
          </a:prstGeom>
          <a:solidFill>
            <a:srgbClr val="FF5C4B"/>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1" name="Oval 30">
            <a:extLst>
              <a:ext uri="{FF2B5EF4-FFF2-40B4-BE49-F238E27FC236}">
                <a16:creationId xmlns:a16="http://schemas.microsoft.com/office/drawing/2014/main" id="{9D940024-9E2F-71A8-7717-85E4F048F4D1}"/>
              </a:ext>
            </a:extLst>
          </p:cNvPr>
          <p:cNvSpPr/>
          <p:nvPr/>
        </p:nvSpPr>
        <p:spPr>
          <a:xfrm>
            <a:off x="9536996" y="6103894"/>
            <a:ext cx="210837" cy="210837"/>
          </a:xfrm>
          <a:prstGeom prst="ellipse">
            <a:avLst/>
          </a:prstGeom>
          <a:solidFill>
            <a:srgbClr val="FF7F7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2" name="Oval 31">
            <a:extLst>
              <a:ext uri="{FF2B5EF4-FFF2-40B4-BE49-F238E27FC236}">
                <a16:creationId xmlns:a16="http://schemas.microsoft.com/office/drawing/2014/main" id="{86FDC74A-8953-72CD-3BE8-F3CACB73E9FC}"/>
              </a:ext>
            </a:extLst>
          </p:cNvPr>
          <p:cNvSpPr/>
          <p:nvPr/>
        </p:nvSpPr>
        <p:spPr>
          <a:xfrm>
            <a:off x="10180954" y="6112138"/>
            <a:ext cx="210837" cy="210837"/>
          </a:xfrm>
          <a:prstGeom prst="ellipse">
            <a:avLst/>
          </a:prstGeom>
          <a:solidFill>
            <a:srgbClr val="F7BB7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3" name="Folded Corner 32">
            <a:extLst>
              <a:ext uri="{FF2B5EF4-FFF2-40B4-BE49-F238E27FC236}">
                <a16:creationId xmlns:a16="http://schemas.microsoft.com/office/drawing/2014/main" id="{1677F463-DF8F-7773-EE8B-DA57B4AE1750}"/>
              </a:ext>
            </a:extLst>
          </p:cNvPr>
          <p:cNvSpPr/>
          <p:nvPr/>
        </p:nvSpPr>
        <p:spPr>
          <a:xfrm>
            <a:off x="386571" y="1217025"/>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価値/優先度が高いメリット</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項目</a:t>
            </a:r>
          </a:p>
        </p:txBody>
      </p:sp>
      <p:sp>
        <p:nvSpPr>
          <p:cNvPr id="35" name="Folded Corner 34">
            <a:extLst>
              <a:ext uri="{FF2B5EF4-FFF2-40B4-BE49-F238E27FC236}">
                <a16:creationId xmlns:a16="http://schemas.microsoft.com/office/drawing/2014/main" id="{6172A4B3-A34A-834A-0D5C-24BB2148297A}"/>
              </a:ext>
            </a:extLst>
          </p:cNvPr>
          <p:cNvSpPr/>
          <p:nvPr/>
        </p:nvSpPr>
        <p:spPr>
          <a:xfrm>
            <a:off x="3938152" y="454152"/>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価値/優先度が高いメリット</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項目</a:t>
            </a:r>
          </a:p>
        </p:txBody>
      </p:sp>
      <p:sp>
        <p:nvSpPr>
          <p:cNvPr id="36" name="Folded Corner 35">
            <a:extLst>
              <a:ext uri="{FF2B5EF4-FFF2-40B4-BE49-F238E27FC236}">
                <a16:creationId xmlns:a16="http://schemas.microsoft.com/office/drawing/2014/main" id="{34B9EB94-121D-AED2-F457-4F5DD575F8D6}"/>
              </a:ext>
            </a:extLst>
          </p:cNvPr>
          <p:cNvSpPr/>
          <p:nvPr/>
        </p:nvSpPr>
        <p:spPr>
          <a:xfrm>
            <a:off x="2482370" y="1801368"/>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価値/優先度が中程度の</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メリット項目</a:t>
            </a:r>
          </a:p>
        </p:txBody>
      </p:sp>
      <p:sp>
        <p:nvSpPr>
          <p:cNvPr id="37" name="Folded Corner 36">
            <a:extLst>
              <a:ext uri="{FF2B5EF4-FFF2-40B4-BE49-F238E27FC236}">
                <a16:creationId xmlns:a16="http://schemas.microsoft.com/office/drawing/2014/main" id="{BC8DA900-4880-16C4-6045-C65C9B01DFD3}"/>
              </a:ext>
            </a:extLst>
          </p:cNvPr>
          <p:cNvSpPr/>
          <p:nvPr/>
        </p:nvSpPr>
        <p:spPr>
          <a:xfrm>
            <a:off x="815751" y="3460353"/>
            <a:ext cx="1884962" cy="1792224"/>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solidFill>
                  <a:schemeClr val="tx1">
                    <a:lumMod val="75000"/>
                    <a:lumOff val="25000"/>
                  </a:schemeClr>
                </a:solidFill>
                <a:latin typeface="Century Gothic" panose="020B0502020202020204" pitchFamily="34" charset="0"/>
                <a:ea typeface="MS PGothic" panose="020B0600070205080204" pitchFamily="34" charset="-128"/>
              </a:rPr>
              <a:t>価値/優先度が低いメリット</a:t>
            </a:r>
            <a:br>
              <a:rPr lang="en-US" altLang="ja-JP" sz="2000" dirty="0">
                <a:solidFill>
                  <a:schemeClr val="tx1">
                    <a:lumMod val="75000"/>
                    <a:lumOff val="25000"/>
                  </a:schemeClr>
                </a:solidFill>
                <a:latin typeface="Century Gothic" panose="020B0502020202020204" pitchFamily="34" charset="0"/>
                <a:ea typeface="MS PGothic" panose="020B0600070205080204" pitchFamily="34" charset="-128"/>
              </a:rPr>
            </a:br>
            <a:r>
              <a:rPr lang="ja-JP" sz="2000" dirty="0">
                <a:solidFill>
                  <a:schemeClr val="tx1">
                    <a:lumMod val="75000"/>
                    <a:lumOff val="25000"/>
                  </a:schemeClr>
                </a:solidFill>
                <a:latin typeface="Century Gothic" panose="020B0502020202020204" pitchFamily="34" charset="0"/>
                <a:ea typeface="MS PGothic" panose="020B0600070205080204" pitchFamily="34" charset="-128"/>
              </a:rPr>
              <a:t>項目</a:t>
            </a:r>
          </a:p>
        </p:txBody>
      </p:sp>
      <p:sp>
        <p:nvSpPr>
          <p:cNvPr id="39" name="Folded Corner 38">
            <a:extLst>
              <a:ext uri="{FF2B5EF4-FFF2-40B4-BE49-F238E27FC236}">
                <a16:creationId xmlns:a16="http://schemas.microsoft.com/office/drawing/2014/main" id="{F9D713EF-2D0B-B393-CABF-B101DA5C8149}"/>
              </a:ext>
            </a:extLst>
          </p:cNvPr>
          <p:cNvSpPr/>
          <p:nvPr/>
        </p:nvSpPr>
        <p:spPr>
          <a:xfrm>
            <a:off x="9797430" y="3742420"/>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が高いデ</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メリット項目</a:t>
            </a:r>
          </a:p>
        </p:txBody>
      </p:sp>
      <p:sp>
        <p:nvSpPr>
          <p:cNvPr id="40" name="Folded Corner 39">
            <a:extLst>
              <a:ext uri="{FF2B5EF4-FFF2-40B4-BE49-F238E27FC236}">
                <a16:creationId xmlns:a16="http://schemas.microsoft.com/office/drawing/2014/main" id="{C3793236-5826-CEFC-6E9D-25E577B5A8BA}"/>
              </a:ext>
            </a:extLst>
          </p:cNvPr>
          <p:cNvSpPr/>
          <p:nvPr/>
        </p:nvSpPr>
        <p:spPr>
          <a:xfrm>
            <a:off x="6432713" y="1063027"/>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が高いデメリット項目</a:t>
            </a:r>
          </a:p>
        </p:txBody>
      </p:sp>
      <p:sp>
        <p:nvSpPr>
          <p:cNvPr id="41" name="Folded Corner 40">
            <a:extLst>
              <a:ext uri="{FF2B5EF4-FFF2-40B4-BE49-F238E27FC236}">
                <a16:creationId xmlns:a16="http://schemas.microsoft.com/office/drawing/2014/main" id="{55EA5321-5F2E-8727-271F-D2034616032F}"/>
              </a:ext>
            </a:extLst>
          </p:cNvPr>
          <p:cNvSpPr/>
          <p:nvPr/>
        </p:nvSpPr>
        <p:spPr>
          <a:xfrm>
            <a:off x="9794975" y="1217025"/>
            <a:ext cx="1884962" cy="1792224"/>
          </a:xfrm>
          <a:prstGeom prst="foldedCorner">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が中程度の</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デメリット項目</a:t>
            </a:r>
          </a:p>
        </p:txBody>
      </p:sp>
      <p:sp>
        <p:nvSpPr>
          <p:cNvPr id="43" name="Folded Corner 42">
            <a:extLst>
              <a:ext uri="{FF2B5EF4-FFF2-40B4-BE49-F238E27FC236}">
                <a16:creationId xmlns:a16="http://schemas.microsoft.com/office/drawing/2014/main" id="{8606ADFE-5DC4-9E83-656A-4DDC0F1A471C}"/>
              </a:ext>
            </a:extLst>
          </p:cNvPr>
          <p:cNvSpPr/>
          <p:nvPr/>
        </p:nvSpPr>
        <p:spPr>
          <a:xfrm>
            <a:off x="6432713" y="4522507"/>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solidFill>
                  <a:schemeClr val="tx1">
                    <a:lumMod val="75000"/>
                    <a:lumOff val="25000"/>
                  </a:schemeClr>
                </a:solidFill>
                <a:latin typeface="Century Gothic" panose="020B0502020202020204" pitchFamily="34" charset="0"/>
                <a:ea typeface="MS PGothic" panose="020B0600070205080204" pitchFamily="34" charset="-128"/>
              </a:rPr>
              <a:t>価値/優先度</a:t>
            </a:r>
            <a:br>
              <a:rPr lang="en-US" altLang="ja-JP" sz="2000" dirty="0">
                <a:solidFill>
                  <a:schemeClr val="tx1">
                    <a:lumMod val="75000"/>
                    <a:lumOff val="25000"/>
                  </a:schemeClr>
                </a:solidFill>
                <a:latin typeface="Century Gothic" panose="020B0502020202020204" pitchFamily="34" charset="0"/>
                <a:ea typeface="MS PGothic" panose="020B0600070205080204" pitchFamily="34" charset="-128"/>
              </a:rPr>
            </a:br>
            <a:r>
              <a:rPr lang="ja-JP" sz="2000" dirty="0">
                <a:solidFill>
                  <a:schemeClr val="tx1">
                    <a:lumMod val="75000"/>
                    <a:lumOff val="25000"/>
                  </a:schemeClr>
                </a:solidFill>
                <a:latin typeface="Century Gothic" panose="020B0502020202020204" pitchFamily="34" charset="0"/>
                <a:ea typeface="MS PGothic" panose="020B0600070205080204" pitchFamily="34" charset="-128"/>
              </a:rPr>
              <a:t>が低いデ</a:t>
            </a:r>
            <a:br>
              <a:rPr lang="en-US" altLang="ja-JP" sz="2000" dirty="0">
                <a:solidFill>
                  <a:schemeClr val="tx1">
                    <a:lumMod val="75000"/>
                    <a:lumOff val="25000"/>
                  </a:schemeClr>
                </a:solidFill>
                <a:latin typeface="Century Gothic" panose="020B0502020202020204" pitchFamily="34" charset="0"/>
                <a:ea typeface="MS PGothic" panose="020B0600070205080204" pitchFamily="34" charset="-128"/>
              </a:rPr>
            </a:br>
            <a:r>
              <a:rPr lang="ja-JP" sz="2000" dirty="0">
                <a:solidFill>
                  <a:schemeClr val="tx1">
                    <a:lumMod val="75000"/>
                    <a:lumOff val="25000"/>
                  </a:schemeClr>
                </a:solidFill>
                <a:latin typeface="Century Gothic" panose="020B0502020202020204" pitchFamily="34" charset="0"/>
                <a:ea typeface="MS PGothic" panose="020B0600070205080204" pitchFamily="34" charset="-128"/>
              </a:rPr>
              <a:t>メリット項目</a:t>
            </a:r>
          </a:p>
        </p:txBody>
      </p:sp>
      <p:sp>
        <p:nvSpPr>
          <p:cNvPr id="44" name="Folded Corner 43">
            <a:extLst>
              <a:ext uri="{FF2B5EF4-FFF2-40B4-BE49-F238E27FC236}">
                <a16:creationId xmlns:a16="http://schemas.microsoft.com/office/drawing/2014/main" id="{D1D32E64-DF36-127C-A312-27DCABB0663C}"/>
              </a:ext>
            </a:extLst>
          </p:cNvPr>
          <p:cNvSpPr/>
          <p:nvPr/>
        </p:nvSpPr>
        <p:spPr>
          <a:xfrm>
            <a:off x="3876922" y="4044696"/>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000" dirty="0">
                <a:latin typeface="Century Gothic" panose="020B0502020202020204" pitchFamily="34" charset="0"/>
                <a:ea typeface="MS PGothic" panose="020B0600070205080204" pitchFamily="34" charset="-128"/>
              </a:rPr>
              <a:t>価値/優先度が中程度の</a:t>
            </a:r>
            <a:br>
              <a:rPr lang="en-US" altLang="ja-JP" sz="2000" dirty="0">
                <a:latin typeface="Century Gothic" panose="020B0502020202020204" pitchFamily="34" charset="0"/>
                <a:ea typeface="MS PGothic" panose="020B0600070205080204" pitchFamily="34" charset="-128"/>
              </a:rPr>
            </a:br>
            <a:r>
              <a:rPr lang="ja-JP" sz="2000" dirty="0">
                <a:latin typeface="Century Gothic" panose="020B0502020202020204" pitchFamily="34" charset="0"/>
                <a:ea typeface="MS PGothic" panose="020B0600070205080204" pitchFamily="34" charset="-128"/>
              </a:rPr>
              <a:t>メリット項目</a:t>
            </a:r>
          </a:p>
        </p:txBody>
      </p:sp>
      <p:sp>
        <p:nvSpPr>
          <p:cNvPr id="2" name="CONS">
            <a:extLst>
              <a:ext uri="{FF2B5EF4-FFF2-40B4-BE49-F238E27FC236}">
                <a16:creationId xmlns:a16="http://schemas.microsoft.com/office/drawing/2014/main" id="{164FA23C-5B36-19EA-AE36-2FF62DFD0C4D}"/>
              </a:ext>
            </a:extLst>
          </p:cNvPr>
          <p:cNvSpPr/>
          <p:nvPr/>
        </p:nvSpPr>
        <p:spPr>
          <a:xfrm>
            <a:off x="6430116" y="325016"/>
            <a:ext cx="5491495" cy="731520"/>
          </a:xfrm>
          <a:prstGeom prst="rect">
            <a:avLst/>
          </a:prstGeom>
          <a:noFill/>
          <a:ln>
            <a:noFill/>
          </a:ln>
        </p:spPr>
        <p:txBody>
          <a:bodyPr spcFirstLastPara="1" wrap="square" lIns="274300" tIns="91425" rIns="182875" bIns="45700" anchor="ctr" anchorCtr="0">
            <a:noAutofit/>
          </a:bodyPr>
          <a:lstStyle/>
          <a:p>
            <a:pPr marL="0" marR="0" lvl="0" indent="0" algn="r" rtl="0">
              <a:spcBef>
                <a:spcPts val="0"/>
              </a:spcBef>
              <a:spcAft>
                <a:spcPts val="0"/>
              </a:spcAft>
              <a:buNone/>
            </a:pPr>
            <a:r>
              <a:rPr lang="ja-JP" altLang="es-ES" sz="5000" b="1" dirty="0">
                <a:solidFill>
                  <a:schemeClr val="tx1"/>
                </a:solidFill>
                <a:latin typeface="MS PGothic" panose="020B0600070205080204" pitchFamily="34" charset="-128"/>
                <a:ea typeface="MS PGothic" panose="020B0600070205080204" pitchFamily="34" charset="-128"/>
                <a:cs typeface="Century Gothic"/>
                <a:sym typeface="Century Gothic"/>
              </a:rPr>
              <a:t>デメリット</a:t>
            </a:r>
            <a:endParaRPr lang="es-419" sz="5000" b="1" dirty="0">
              <a:solidFill>
                <a:schemeClr val="tx1"/>
              </a:solidFill>
              <a:latin typeface="MS PGothic" panose="020B0600070205080204" pitchFamily="34" charset="-128"/>
              <a:ea typeface="MS PGothic" panose="020B0600070205080204" pitchFamily="34" charset="-128"/>
              <a:cs typeface="Century Gothic"/>
              <a:sym typeface="Century Gothic"/>
            </a:endParaRPr>
          </a:p>
        </p:txBody>
      </p:sp>
      <p:sp>
        <p:nvSpPr>
          <p:cNvPr id="3" name="PROS">
            <a:extLst>
              <a:ext uri="{FF2B5EF4-FFF2-40B4-BE49-F238E27FC236}">
                <a16:creationId xmlns:a16="http://schemas.microsoft.com/office/drawing/2014/main" id="{178CFEA1-E3B0-B006-0EE3-C3911C3FAE23}"/>
              </a:ext>
            </a:extLst>
          </p:cNvPr>
          <p:cNvSpPr/>
          <p:nvPr/>
        </p:nvSpPr>
        <p:spPr>
          <a:xfrm>
            <a:off x="178023" y="325016"/>
            <a:ext cx="4705061" cy="731520"/>
          </a:xfrm>
          <a:prstGeom prst="rect">
            <a:avLst/>
          </a:prstGeom>
          <a:noFill/>
          <a:ln>
            <a:noFill/>
          </a:ln>
        </p:spPr>
        <p:txBody>
          <a:bodyPr spcFirstLastPara="1" wrap="square" lIns="274300" tIns="91425" rIns="274300" bIns="45700" anchor="ctr" anchorCtr="0">
            <a:noAutofit/>
          </a:bodyPr>
          <a:lstStyle/>
          <a:p>
            <a:pPr marL="0" marR="0" lvl="0" indent="0" algn="l" rtl="0">
              <a:spcBef>
                <a:spcPts val="0"/>
              </a:spcBef>
              <a:spcAft>
                <a:spcPts val="0"/>
              </a:spcAft>
              <a:buNone/>
            </a:pPr>
            <a:r>
              <a:rPr lang="ja-JP" altLang="es-ES" sz="5000" b="1" dirty="0">
                <a:solidFill>
                  <a:schemeClr val="tx1"/>
                </a:solidFill>
                <a:latin typeface="MS PGothic" panose="020B0600070205080204" pitchFamily="34" charset="-128"/>
                <a:ea typeface="MS PGothic" panose="020B0600070205080204" pitchFamily="34" charset="-128"/>
                <a:cs typeface="Century Gothic"/>
                <a:sym typeface="Century Gothic"/>
              </a:rPr>
              <a:t>メリット</a:t>
            </a:r>
            <a:endParaRPr lang="es-419" sz="5000" b="1" dirty="0">
              <a:solidFill>
                <a:schemeClr val="tx1"/>
              </a:solidFill>
              <a:latin typeface="MS PGothic" panose="020B0600070205080204" pitchFamily="34" charset="-128"/>
              <a:ea typeface="MS PGothic" panose="020B0600070205080204" pitchFamily="34" charset="-128"/>
              <a:cs typeface="Century Gothic"/>
              <a:sym typeface="Century Gothic"/>
            </a:endParaRPr>
          </a:p>
        </p:txBody>
      </p:sp>
    </p:spTree>
    <p:extLst>
      <p:ext uri="{BB962C8B-B14F-4D97-AF65-F5344CB8AC3E}">
        <p14:creationId xmlns:p14="http://schemas.microsoft.com/office/powerpoint/2010/main" val="183314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180522767"/>
              </p:ext>
            </p:extLst>
          </p:nvPr>
        </p:nvGraphicFramePr>
        <p:xfrm>
          <a:off x="787790" y="1050352"/>
          <a:ext cx="10415829" cy="2468352"/>
        </p:xfrm>
        <a:graphic>
          <a:graphicData uri="http://schemas.openxmlformats.org/drawingml/2006/table">
            <a:tbl>
              <a:tblPr firstRow="1" firstCol="1" bandRow="1">
                <a:tableStyleId>{5C22544A-7EE6-4342-B048-85BDC9FD1C3A}</a:tableStyleId>
              </a:tblPr>
              <a:tblGrid>
                <a:gridCol w="10415829">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15606</TotalTime>
  <Words>356</Words>
  <Application>Microsoft Office PowerPoint</Application>
  <PresentationFormat>Widescreen</PresentationFormat>
  <Paragraphs>27</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MS PGothic</vt: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148</cp:revision>
  <cp:lastPrinted>2020-08-31T22:23:58Z</cp:lastPrinted>
  <dcterms:created xsi:type="dcterms:W3CDTF">2021-07-07T23:54:57Z</dcterms:created>
  <dcterms:modified xsi:type="dcterms:W3CDTF">2024-10-21T07:06:54Z</dcterms:modified>
</cp:coreProperties>
</file>