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342" r:id="rId2"/>
    <p:sldId id="354" r:id="rId3"/>
    <p:sldId id="353"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A58C"/>
    <a:srgbClr val="CBD6B5"/>
    <a:srgbClr val="EBD9B6"/>
    <a:srgbClr val="654105"/>
    <a:srgbClr val="7C5008"/>
    <a:srgbClr val="0098C6"/>
    <a:srgbClr val="02B9F0"/>
    <a:srgbClr val="D5A601"/>
    <a:srgbClr val="EDBA02"/>
    <a:srgbClr val="CBD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08" d="100"/>
          <a:sy n="108" d="100"/>
        </p:scale>
        <p:origin x="672" y="114"/>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10/27/2024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10/27/2024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svg"/><Relationship Id="rId9" Type="http://schemas.openxmlformats.org/officeDocument/2006/relationships/hyperlink" Target="https://jp.smartsheet.com/try-it?trp=78096"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抽象的な白い幾何学テクスチャー">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CCD72E7F-CF42-3D18-6E45-935682DF3231}"/>
              </a:ext>
            </a:extLst>
          </p:cNvPr>
          <p:cNvSpPr/>
          <p:nvPr/>
        </p:nvSpPr>
        <p:spPr>
          <a:xfrm>
            <a:off x="0" y="0"/>
            <a:ext cx="12191999" cy="6858000"/>
          </a:xfrm>
          <a:prstGeom prst="rect">
            <a:avLst/>
          </a:prstGeom>
          <a:gradFill>
            <a:gsLst>
              <a:gs pos="0">
                <a:schemeClr val="accent2">
                  <a:lumMod val="20000"/>
                  <a:lumOff val="80000"/>
                </a:schemeClr>
              </a:gs>
              <a:gs pos="58000">
                <a:schemeClr val="accent6">
                  <a:lumMod val="20000"/>
                  <a:lumOff val="80000"/>
                </a:schemeClr>
              </a:gs>
              <a:gs pos="100000">
                <a:schemeClr val="accent5">
                  <a:lumMod val="20000"/>
                  <a:lumOff val="80000"/>
                  <a:alpha val="0"/>
                </a:schemeClr>
              </a:gs>
            </a:gsLst>
            <a:lin ang="5400000" scaled="1"/>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33" name="TextBox 32">
            <a:extLst>
              <a:ext uri="{FF2B5EF4-FFF2-40B4-BE49-F238E27FC236}">
                <a16:creationId xmlns:a16="http://schemas.microsoft.com/office/drawing/2014/main" id="{143A449B-AAB7-994A-92CE-8F48E2CA7DF6}"/>
              </a:ext>
            </a:extLst>
          </p:cNvPr>
          <p:cNvSpPr txBox="1"/>
          <p:nvPr/>
        </p:nvSpPr>
        <p:spPr>
          <a:xfrm>
            <a:off x="300448" y="317165"/>
            <a:ext cx="6881588" cy="830997"/>
          </a:xfrm>
          <a:prstGeom prst="rect">
            <a:avLst/>
          </a:prstGeom>
          <a:noFill/>
        </p:spPr>
        <p:txBody>
          <a:bodyPr wrap="square" rtlCol="0">
            <a:spAutoFit/>
          </a:bodyPr>
          <a:lstStyle/>
          <a:p>
            <a:pPr rtl="0"/>
            <a:r>
              <a:rPr lang="ja-JP" sz="2400" b="1" dirty="0">
                <a:solidFill>
                  <a:schemeClr val="tx1">
                    <a:lumMod val="75000"/>
                    <a:lumOff val="25000"/>
                  </a:schemeClr>
                </a:solidFill>
                <a:latin typeface="Century Gothic" panose="020B0502020202020204" pitchFamily="34" charset="0"/>
                <a:ea typeface="MS PGothic" panose="020B0600070205080204" pitchFamily="34" charset="-128"/>
              </a:rPr>
              <a:t>PowerPoint 形式の問題-ソリューション-インパクト ケース スタディ テンプレート</a:t>
            </a:r>
          </a:p>
        </p:txBody>
      </p:sp>
      <p:sp>
        <p:nvSpPr>
          <p:cNvPr id="11" name="TextBox 10">
            <a:extLst>
              <a:ext uri="{FF2B5EF4-FFF2-40B4-BE49-F238E27FC236}">
                <a16:creationId xmlns:a16="http://schemas.microsoft.com/office/drawing/2014/main" id="{337A3371-9EA4-4C46-A817-F8A47B8962FF}"/>
              </a:ext>
            </a:extLst>
          </p:cNvPr>
          <p:cNvSpPr txBox="1"/>
          <p:nvPr/>
        </p:nvSpPr>
        <p:spPr>
          <a:xfrm>
            <a:off x="267316" y="5309729"/>
            <a:ext cx="8138087" cy="1231106"/>
          </a:xfrm>
          <a:prstGeom prst="rect">
            <a:avLst/>
          </a:prstGeom>
          <a:noFill/>
        </p:spPr>
        <p:txBody>
          <a:bodyPr wrap="square" rtlCol="0">
            <a:spAutoFit/>
          </a:bodyPr>
          <a:lstStyle/>
          <a:p>
            <a:pPr rtl="0"/>
            <a:r>
              <a:rPr lang="ja-JP">
                <a:solidFill>
                  <a:schemeClr val="tx1">
                    <a:lumMod val="75000"/>
                    <a:lumOff val="25000"/>
                  </a:schemeClr>
                </a:solidFill>
                <a:latin typeface="Century Gothic" panose="020B0502020202020204" pitchFamily="34" charset="0"/>
                <a:ea typeface="MS PGothic" panose="020B0600070205080204" pitchFamily="34" charset="-128"/>
              </a:rPr>
              <a:t>作成者</a:t>
            </a:r>
          </a:p>
          <a:p>
            <a:pPr rtl="0"/>
            <a:r>
              <a:rPr lang="ja-JP" sz="1400">
                <a:solidFill>
                  <a:schemeClr val="tx1">
                    <a:lumMod val="50000"/>
                    <a:lumOff val="50000"/>
                  </a:schemeClr>
                </a:solidFill>
                <a:latin typeface="Century Gothic" panose="020B0502020202020204" pitchFamily="34" charset="0"/>
                <a:ea typeface="MS PGothic" panose="020B0600070205080204" pitchFamily="34" charset="-128"/>
              </a:rPr>
              <a:t>名前</a:t>
            </a:r>
          </a:p>
          <a:p>
            <a:endParaRPr lang="en-US" sz="1400" dirty="0">
              <a:solidFill>
                <a:schemeClr val="tx1">
                  <a:lumMod val="50000"/>
                  <a:lumOff val="50000"/>
                </a:schemeClr>
              </a:solidFill>
              <a:latin typeface="Century Gothic" panose="020B0502020202020204" pitchFamily="34" charset="0"/>
              <a:ea typeface="MS PGothic" panose="020B0600070205080204" pitchFamily="34" charset="-128"/>
            </a:endParaRPr>
          </a:p>
          <a:p>
            <a:pPr rtl="0"/>
            <a:r>
              <a:rPr lang="ja-JP" sz="1400">
                <a:solidFill>
                  <a:schemeClr val="bg1">
                    <a:lumMod val="50000"/>
                  </a:schemeClr>
                </a:solidFill>
                <a:latin typeface="Century Gothic" panose="020B0502020202020204" pitchFamily="34" charset="0"/>
                <a:ea typeface="MS PGothic" panose="020B0600070205080204" pitchFamily="34" charset="-128"/>
              </a:rPr>
              <a:t>作成日: YY/MM/DD</a:t>
            </a:r>
          </a:p>
          <a:p>
            <a:pPr rtl="0"/>
            <a:r>
              <a:rPr lang="ja-JP" sz="1400">
                <a:solidFill>
                  <a:schemeClr val="bg1">
                    <a:lumMod val="50000"/>
                  </a:schemeClr>
                </a:solidFill>
                <a:latin typeface="Century Gothic" panose="020B0502020202020204" pitchFamily="34" charset="0"/>
                <a:ea typeface="MS PGothic" panose="020B0600070205080204" pitchFamily="34" charset="-128"/>
              </a:rPr>
              <a:t> </a:t>
            </a:r>
          </a:p>
        </p:txBody>
      </p:sp>
      <p:pic>
        <p:nvPicPr>
          <p:cNvPr id="8" name="Graphic 7" descr="重要コメントのアウトライン">
            <a:extLst>
              <a:ext uri="{FF2B5EF4-FFF2-40B4-BE49-F238E27FC236}">
                <a16:creationId xmlns:a16="http://schemas.microsoft.com/office/drawing/2014/main" id="{FD49A617-4D42-4193-6F38-2F4BD3E143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8971" y="2112098"/>
            <a:ext cx="2307772" cy="2307772"/>
          </a:xfrm>
          <a:prstGeom prst="rect">
            <a:avLst/>
          </a:prstGeom>
        </p:spPr>
      </p:pic>
      <p:pic>
        <p:nvPicPr>
          <p:cNvPr id="9" name="Graphic 8" descr="因果関係のアウトライン">
            <a:extLst>
              <a:ext uri="{FF2B5EF4-FFF2-40B4-BE49-F238E27FC236}">
                <a16:creationId xmlns:a16="http://schemas.microsoft.com/office/drawing/2014/main" id="{DDD42C86-2987-ED3C-589E-D59B27C4A50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28242" y="2168449"/>
            <a:ext cx="2307772" cy="2307772"/>
          </a:xfrm>
          <a:prstGeom prst="rect">
            <a:avLst/>
          </a:prstGeom>
        </p:spPr>
      </p:pic>
      <p:pic>
        <p:nvPicPr>
          <p:cNvPr id="10" name="Graphic 9" descr="ブレインストーミングのアウトライン">
            <a:extLst>
              <a:ext uri="{FF2B5EF4-FFF2-40B4-BE49-F238E27FC236}">
                <a16:creationId xmlns:a16="http://schemas.microsoft.com/office/drawing/2014/main" id="{186BCEF7-59FC-5A95-B15F-4FAB38EAC61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85779" y="2257726"/>
            <a:ext cx="2307772" cy="2307772"/>
          </a:xfrm>
          <a:prstGeom prst="rect">
            <a:avLst/>
          </a:prstGeom>
        </p:spPr>
      </p:pic>
      <p:pic>
        <p:nvPicPr>
          <p:cNvPr id="2" name="Picture 1">
            <a:hlinkClick r:id="rId9"/>
            <a:extLst>
              <a:ext uri="{FF2B5EF4-FFF2-40B4-BE49-F238E27FC236}">
                <a16:creationId xmlns:a16="http://schemas.microsoft.com/office/drawing/2014/main" id="{4D7AE373-6D23-B859-BAFB-C181A7C8D6C1}"/>
              </a:ext>
            </a:extLst>
          </p:cNvPr>
          <p:cNvPicPr>
            <a:picLocks noChangeAspect="1"/>
          </p:cNvPicPr>
          <p:nvPr/>
        </p:nvPicPr>
        <p:blipFill>
          <a:blip r:embed="rId10"/>
          <a:srcRect/>
          <a:stretch/>
        </p:blipFill>
        <p:spPr>
          <a:xfrm>
            <a:off x="9257330" y="366336"/>
            <a:ext cx="2552138" cy="507608"/>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抽象的な白い幾何学テクスチャー">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id="{56D57DDE-C52A-283A-2486-0BFACD4825DF}"/>
              </a:ext>
            </a:extLst>
          </p:cNvPr>
          <p:cNvSpPr/>
          <p:nvPr/>
        </p:nvSpPr>
        <p:spPr>
          <a:xfrm>
            <a:off x="1" y="0"/>
            <a:ext cx="1353312" cy="6858000"/>
          </a:xfrm>
          <a:prstGeom prst="rect">
            <a:avLst/>
          </a:prstGeom>
          <a:gradFill>
            <a:gsLst>
              <a:gs pos="0">
                <a:schemeClr val="accent2">
                  <a:lumMod val="20000"/>
                  <a:lumOff val="80000"/>
                </a:schemeClr>
              </a:gs>
              <a:gs pos="58000">
                <a:schemeClr val="accent6">
                  <a:lumMod val="20000"/>
                  <a:lumOff val="80000"/>
                </a:schemeClr>
              </a:gs>
              <a:gs pos="100000">
                <a:schemeClr val="accent5">
                  <a:lumMod val="20000"/>
                  <a:lumOff val="80000"/>
                </a:schemeClr>
              </a:gs>
            </a:gsLst>
            <a:lin ang="5400000" scaled="1"/>
          </a:gra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3" name="TextBox 2">
            <a:extLst>
              <a:ext uri="{FF2B5EF4-FFF2-40B4-BE49-F238E27FC236}">
                <a16:creationId xmlns:a16="http://schemas.microsoft.com/office/drawing/2014/main" id="{BCF2095C-9F10-0C5D-A2F4-82AD2446A4E0}"/>
              </a:ext>
            </a:extLst>
          </p:cNvPr>
          <p:cNvSpPr txBox="1"/>
          <p:nvPr/>
        </p:nvSpPr>
        <p:spPr>
          <a:xfrm>
            <a:off x="1706880" y="2147019"/>
            <a:ext cx="9863328" cy="2462213"/>
          </a:xfrm>
          <a:prstGeom prst="rect">
            <a:avLst/>
          </a:prstGeom>
          <a:noFill/>
        </p:spPr>
        <p:txBody>
          <a:bodyPr wrap="square">
            <a:spAutoFit/>
          </a:bodyPr>
          <a:lstStyle/>
          <a:p>
            <a:pPr marL="457200" indent="-457200" algn="just" rtl="0">
              <a:buAutoNum type="arabicPeriod"/>
            </a:pPr>
            <a:r>
              <a:rPr lang="ja-JP" sz="2200" b="1" i="0" u="none" strike="noStrike" dirty="0">
                <a:solidFill>
                  <a:schemeClr val="accent2"/>
                </a:solidFill>
                <a:effectLst/>
                <a:latin typeface="Century Gothic" panose="020B0502020202020204" pitchFamily="34" charset="0"/>
                <a:ea typeface="MS PGothic" panose="020B0600070205080204" pitchFamily="34" charset="-128"/>
              </a:rPr>
              <a:t>問題</a:t>
            </a:r>
            <a:r>
              <a:rPr lang="ja-JP" sz="2200" b="0" i="0" u="none" strike="noStrike" dirty="0">
                <a:solidFill>
                  <a:srgbClr val="000000"/>
                </a:solidFill>
                <a:effectLst/>
                <a:latin typeface="Century Gothic" panose="020B0502020202020204" pitchFamily="34" charset="0"/>
                <a:ea typeface="MS PGothic" panose="020B0600070205080204" pitchFamily="34" charset="-128"/>
              </a:rPr>
              <a:t>セクションでは、自社が直面した具体的な課題を特定し、説明します。</a:t>
            </a:r>
          </a:p>
          <a:p>
            <a:pPr marL="457200" indent="-457200" algn="just" rtl="0">
              <a:buAutoNum type="arabicPeriod"/>
            </a:pPr>
            <a:r>
              <a:rPr lang="ja-JP" sz="2200" b="1" i="0" u="none" strike="noStrike" dirty="0">
                <a:solidFill>
                  <a:schemeClr val="accent6"/>
                </a:solidFill>
                <a:effectLst/>
                <a:latin typeface="Century Gothic" panose="020B0502020202020204" pitchFamily="34" charset="0"/>
                <a:ea typeface="MS PGothic" panose="020B0600070205080204" pitchFamily="34" charset="-128"/>
              </a:rPr>
              <a:t>インパクト</a:t>
            </a:r>
            <a:r>
              <a:rPr lang="ja-JP" sz="2200" dirty="0">
                <a:solidFill>
                  <a:srgbClr val="000000"/>
                </a:solidFill>
                <a:latin typeface="Century Gothic" panose="020B0502020202020204" pitchFamily="34" charset="0"/>
                <a:ea typeface="MS PGothic" panose="020B0600070205080204" pitchFamily="34" charset="-128"/>
              </a:rPr>
              <a:t>セクションでは、</a:t>
            </a:r>
            <a:r>
              <a:rPr kumimoji="0" lang="ja-JP" sz="2200" b="0" i="0" u="none" strike="noStrike" kern="1200" cap="none" spc="0" normalizeH="0" baseline="0" dirty="0">
                <a:ln>
                  <a:noFill/>
                </a:ln>
                <a:solidFill>
                  <a:srgbClr val="000000"/>
                </a:solidFill>
                <a:effectLst/>
                <a:uLnTx/>
                <a:uFillTx/>
                <a:latin typeface="Century Gothic" panose="020B0502020202020204" pitchFamily="34" charset="0"/>
                <a:ea typeface="MS PGothic" panose="020B0600070205080204" pitchFamily="34" charset="-128"/>
                <a:cs typeface="+mn-cs"/>
              </a:rPr>
              <a:t>この問題の影響を説明します。</a:t>
            </a:r>
          </a:p>
          <a:p>
            <a:pPr marL="457200" indent="-457200" algn="just" rtl="0">
              <a:buAutoNum type="arabicPeriod"/>
            </a:pPr>
            <a:r>
              <a:rPr lang="ja-JP" sz="2200" b="1" i="0" u="none" strike="noStrike" dirty="0">
                <a:solidFill>
                  <a:schemeClr val="accent5"/>
                </a:solidFill>
                <a:effectLst/>
                <a:latin typeface="Century Gothic" panose="020B0502020202020204" pitchFamily="34" charset="0"/>
                <a:ea typeface="MS PGothic" panose="020B0600070205080204" pitchFamily="34" charset="-128"/>
              </a:rPr>
              <a:t>ソリューション</a:t>
            </a:r>
            <a:r>
              <a:rPr lang="ja-JP" sz="2200" b="0" i="0" u="none" strike="noStrike" dirty="0">
                <a:solidFill>
                  <a:srgbClr val="000000"/>
                </a:solidFill>
                <a:effectLst/>
                <a:latin typeface="Century Gothic" panose="020B0502020202020204" pitchFamily="34" charset="0"/>
                <a:ea typeface="MS PGothic" panose="020B0600070205080204" pitchFamily="34" charset="-128"/>
              </a:rPr>
              <a:t>セクションでは、問題を解決するために実行した戦略とアクションを説明し、各構成要素について明確で簡潔なストーリーを提供します。</a:t>
            </a:r>
          </a:p>
          <a:p>
            <a:pPr algn="just"/>
            <a:endParaRPr lang="en-US" sz="2200" dirty="0">
              <a:solidFill>
                <a:srgbClr val="000000"/>
              </a:solidFill>
              <a:latin typeface="Century Gothic" panose="020B0502020202020204" pitchFamily="34" charset="0"/>
              <a:ea typeface="MS PGothic" panose="020B0600070205080204" pitchFamily="34" charset="-128"/>
            </a:endParaRPr>
          </a:p>
          <a:p>
            <a:pPr algn="just" rtl="0"/>
            <a:r>
              <a:rPr lang="ja-JP" sz="2200" dirty="0">
                <a:solidFill>
                  <a:srgbClr val="000000"/>
                </a:solidFill>
                <a:latin typeface="Century Gothic" panose="020B0502020202020204" pitchFamily="34" charset="0"/>
                <a:ea typeface="MS PGothic" panose="020B0600070205080204" pitchFamily="34" charset="-128"/>
              </a:rPr>
              <a:t>このアプローチを使用することで、</a:t>
            </a:r>
            <a:r>
              <a:rPr lang="ja-JP" sz="2200" b="0" i="0" u="none" strike="noStrike" dirty="0">
                <a:solidFill>
                  <a:srgbClr val="000000"/>
                </a:solidFill>
                <a:effectLst/>
                <a:latin typeface="Century Gothic" panose="020B0502020202020204" pitchFamily="34" charset="0"/>
                <a:ea typeface="MS PGothic" panose="020B0600070205080204" pitchFamily="34" charset="-128"/>
              </a:rPr>
              <a:t>課題、</a:t>
            </a:r>
            <a:r>
              <a:rPr lang="ja-JP" sz="2200" dirty="0">
                <a:solidFill>
                  <a:srgbClr val="000000"/>
                </a:solidFill>
                <a:latin typeface="Century Gothic" panose="020B0502020202020204" pitchFamily="34" charset="0"/>
                <a:ea typeface="MS PGothic" panose="020B0600070205080204" pitchFamily="34" charset="-128"/>
              </a:rPr>
              <a:t>それに伴う</a:t>
            </a:r>
            <a:r>
              <a:rPr lang="ja-JP" sz="2200" b="0" i="0" u="none" strike="noStrike" dirty="0">
                <a:solidFill>
                  <a:srgbClr val="000000"/>
                </a:solidFill>
                <a:effectLst/>
                <a:latin typeface="Century Gothic" panose="020B0502020202020204" pitchFamily="34" charset="0"/>
                <a:ea typeface="MS PGothic" panose="020B0600070205080204" pitchFamily="34" charset="-128"/>
              </a:rPr>
              <a:t>影響、解決策を効果的に伝え、包括的で魅力的なケース スタディのプレゼンテーションを行えます。</a:t>
            </a:r>
          </a:p>
        </p:txBody>
      </p:sp>
      <p:sp>
        <p:nvSpPr>
          <p:cNvPr id="5" name="TextBox 4">
            <a:extLst>
              <a:ext uri="{FF2B5EF4-FFF2-40B4-BE49-F238E27FC236}">
                <a16:creationId xmlns:a16="http://schemas.microsoft.com/office/drawing/2014/main" id="{A86D7A6C-E4E8-9DCA-455B-8A5D1A374407}"/>
              </a:ext>
            </a:extLst>
          </p:cNvPr>
          <p:cNvSpPr txBox="1"/>
          <p:nvPr/>
        </p:nvSpPr>
        <p:spPr>
          <a:xfrm>
            <a:off x="1706880" y="452248"/>
            <a:ext cx="7384507" cy="461665"/>
          </a:xfrm>
          <a:prstGeom prst="rect">
            <a:avLst/>
          </a:prstGeom>
          <a:noFill/>
        </p:spPr>
        <p:txBody>
          <a:bodyPr wrap="square" rtlCol="0">
            <a:spAutoFit/>
          </a:bodyPr>
          <a:lstStyle/>
          <a:p>
            <a:pPr rtl="0"/>
            <a:r>
              <a:rPr lang="ja-JP" sz="2400" b="1">
                <a:solidFill>
                  <a:schemeClr val="tx1">
                    <a:lumMod val="75000"/>
                    <a:lumOff val="25000"/>
                  </a:schemeClr>
                </a:solidFill>
                <a:latin typeface="Century Gothic" panose="020B0502020202020204" pitchFamily="34" charset="0"/>
                <a:ea typeface="MS PGothic" panose="020B0600070205080204" pitchFamily="34" charset="-128"/>
              </a:rPr>
              <a:t>このテンプレートの使用方法:</a:t>
            </a:r>
          </a:p>
        </p:txBody>
      </p:sp>
      <p:pic>
        <p:nvPicPr>
          <p:cNvPr id="7" name="Graphic 6" descr="重要コメントのアウトライン">
            <a:extLst>
              <a:ext uri="{FF2B5EF4-FFF2-40B4-BE49-F238E27FC236}">
                <a16:creationId xmlns:a16="http://schemas.microsoft.com/office/drawing/2014/main" id="{DB6BDE22-0AB5-8FD8-DCDC-E689F5F71E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9457" y="441283"/>
            <a:ext cx="914400" cy="914400"/>
          </a:xfrm>
          <a:prstGeom prst="rect">
            <a:avLst/>
          </a:prstGeom>
        </p:spPr>
      </p:pic>
      <p:pic>
        <p:nvPicPr>
          <p:cNvPr id="8" name="Graphic 7" descr="因果関係のアウトライン">
            <a:extLst>
              <a:ext uri="{FF2B5EF4-FFF2-40B4-BE49-F238E27FC236}">
                <a16:creationId xmlns:a16="http://schemas.microsoft.com/office/drawing/2014/main" id="{AD6B5C44-D11D-72AD-19A3-BEA6E1C9F3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7564" y="2735241"/>
            <a:ext cx="914400" cy="914400"/>
          </a:xfrm>
          <a:prstGeom prst="rect">
            <a:avLst/>
          </a:prstGeom>
        </p:spPr>
      </p:pic>
      <p:pic>
        <p:nvPicPr>
          <p:cNvPr id="9" name="Graphic 8" descr="ブレインストーミングのアウトライン">
            <a:extLst>
              <a:ext uri="{FF2B5EF4-FFF2-40B4-BE49-F238E27FC236}">
                <a16:creationId xmlns:a16="http://schemas.microsoft.com/office/drawing/2014/main" id="{8B17AE1A-4178-DEE4-137C-88175CC8A93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7564" y="5624894"/>
            <a:ext cx="914400" cy="914400"/>
          </a:xfrm>
          <a:prstGeom prst="rect">
            <a:avLst/>
          </a:prstGeom>
        </p:spPr>
      </p:pic>
    </p:spTree>
    <p:extLst>
      <p:ext uri="{BB962C8B-B14F-4D97-AF65-F5344CB8AC3E}">
        <p14:creationId xmlns:p14="http://schemas.microsoft.com/office/powerpoint/2010/main" val="2970209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E760FD-6E50-FD4F-B597-7E228EDE51FD}"/>
              </a:ext>
            </a:extLst>
          </p:cNvPr>
          <p:cNvSpPr txBox="1"/>
          <p:nvPr/>
        </p:nvSpPr>
        <p:spPr>
          <a:xfrm>
            <a:off x="219456" y="111009"/>
            <a:ext cx="4095993" cy="830997"/>
          </a:xfrm>
          <a:prstGeom prst="rect">
            <a:avLst/>
          </a:prstGeom>
          <a:noFill/>
        </p:spPr>
        <p:txBody>
          <a:bodyPr wrap="none" rtlCol="0">
            <a:spAutoFit/>
          </a:bodyPr>
          <a:lstStyle/>
          <a:p>
            <a:pPr rtl="0"/>
            <a:r>
              <a:rPr lang="ja-JP" sz="4800">
                <a:solidFill>
                  <a:schemeClr val="tx1">
                    <a:lumMod val="65000"/>
                    <a:lumOff val="35000"/>
                  </a:schemeClr>
                </a:solidFill>
                <a:latin typeface="Century Gothic" panose="020B0502020202020204" pitchFamily="34" charset="0"/>
                <a:ea typeface="MS PGothic" panose="020B0600070205080204" pitchFamily="34" charset="-128"/>
              </a:rPr>
              <a:t>ケース スタディ</a:t>
            </a:r>
          </a:p>
        </p:txBody>
      </p:sp>
      <p:sp>
        <p:nvSpPr>
          <p:cNvPr id="2" name="Rectangle 1">
            <a:extLst>
              <a:ext uri="{FF2B5EF4-FFF2-40B4-BE49-F238E27FC236}">
                <a16:creationId xmlns:a16="http://schemas.microsoft.com/office/drawing/2014/main" id="{7E7F3682-9C26-697A-6E6A-BA3FE0BC880C}"/>
              </a:ext>
            </a:extLst>
          </p:cNvPr>
          <p:cNvSpPr/>
          <p:nvPr/>
        </p:nvSpPr>
        <p:spPr>
          <a:xfrm>
            <a:off x="271411" y="1097870"/>
            <a:ext cx="2898461" cy="1364517"/>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4" name="Rectangle 3">
            <a:extLst>
              <a:ext uri="{FF2B5EF4-FFF2-40B4-BE49-F238E27FC236}">
                <a16:creationId xmlns:a16="http://schemas.microsoft.com/office/drawing/2014/main" id="{22F27C8A-597A-BE3D-4746-545BD24AE4C3}"/>
              </a:ext>
            </a:extLst>
          </p:cNvPr>
          <p:cNvSpPr/>
          <p:nvPr/>
        </p:nvSpPr>
        <p:spPr>
          <a:xfrm>
            <a:off x="271411" y="3238587"/>
            <a:ext cx="2898461" cy="1362195"/>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5" name="Rectangle 4">
            <a:extLst>
              <a:ext uri="{FF2B5EF4-FFF2-40B4-BE49-F238E27FC236}">
                <a16:creationId xmlns:a16="http://schemas.microsoft.com/office/drawing/2014/main" id="{BF355294-58BC-AE52-B839-41D5EC1D5689}"/>
              </a:ext>
            </a:extLst>
          </p:cNvPr>
          <p:cNvSpPr/>
          <p:nvPr/>
        </p:nvSpPr>
        <p:spPr>
          <a:xfrm>
            <a:off x="271411" y="5269720"/>
            <a:ext cx="2898461" cy="1362194"/>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8" name="TextBox 7">
            <a:extLst>
              <a:ext uri="{FF2B5EF4-FFF2-40B4-BE49-F238E27FC236}">
                <a16:creationId xmlns:a16="http://schemas.microsoft.com/office/drawing/2014/main" id="{2B515C49-CE5A-57E8-FF2E-B32F9B9AF7E3}"/>
              </a:ext>
            </a:extLst>
          </p:cNvPr>
          <p:cNvSpPr txBox="1"/>
          <p:nvPr/>
        </p:nvSpPr>
        <p:spPr>
          <a:xfrm>
            <a:off x="2060449" y="1111673"/>
            <a:ext cx="1109423" cy="400110"/>
          </a:xfrm>
          <a:prstGeom prst="rect">
            <a:avLst/>
          </a:prstGeom>
          <a:noFill/>
        </p:spPr>
        <p:txBody>
          <a:bodyPr wrap="square" rtlCol="0">
            <a:spAutoFit/>
          </a:bodyPr>
          <a:lstStyle/>
          <a:p>
            <a:pPr algn="r" rtl="0"/>
            <a:r>
              <a:rPr lang="ja-JP" sz="2000" b="1">
                <a:solidFill>
                  <a:schemeClr val="tx1">
                    <a:lumMod val="65000"/>
                    <a:lumOff val="35000"/>
                  </a:schemeClr>
                </a:solidFill>
                <a:latin typeface="Century Gothic" panose="020B0502020202020204" pitchFamily="34" charset="0"/>
                <a:ea typeface="MS PGothic" panose="020B0600070205080204" pitchFamily="34" charset="-128"/>
              </a:rPr>
              <a:t>問題</a:t>
            </a:r>
          </a:p>
        </p:txBody>
      </p:sp>
      <p:sp>
        <p:nvSpPr>
          <p:cNvPr id="9" name="TextBox 8">
            <a:extLst>
              <a:ext uri="{FF2B5EF4-FFF2-40B4-BE49-F238E27FC236}">
                <a16:creationId xmlns:a16="http://schemas.microsoft.com/office/drawing/2014/main" id="{FAD38457-70D6-997A-A2F5-2B3BEED4B6C3}"/>
              </a:ext>
            </a:extLst>
          </p:cNvPr>
          <p:cNvSpPr txBox="1"/>
          <p:nvPr/>
        </p:nvSpPr>
        <p:spPr>
          <a:xfrm>
            <a:off x="1917606" y="3238587"/>
            <a:ext cx="1252266" cy="400110"/>
          </a:xfrm>
          <a:prstGeom prst="rect">
            <a:avLst/>
          </a:prstGeom>
          <a:noFill/>
        </p:spPr>
        <p:txBody>
          <a:bodyPr wrap="none" rtlCol="0">
            <a:spAutoFit/>
          </a:bodyPr>
          <a:lstStyle/>
          <a:p>
            <a:pPr algn="r" rtl="0"/>
            <a:r>
              <a:rPr lang="ja-JP" sz="2000" b="1">
                <a:solidFill>
                  <a:schemeClr val="tx1">
                    <a:lumMod val="65000"/>
                    <a:lumOff val="35000"/>
                  </a:schemeClr>
                </a:solidFill>
                <a:latin typeface="Century Gothic" panose="020B0502020202020204" pitchFamily="34" charset="0"/>
                <a:ea typeface="MS PGothic" panose="020B0600070205080204" pitchFamily="34" charset="-128"/>
              </a:rPr>
              <a:t>インパクト</a:t>
            </a:r>
          </a:p>
        </p:txBody>
      </p:sp>
      <p:sp>
        <p:nvSpPr>
          <p:cNvPr id="10" name="TextBox 9">
            <a:extLst>
              <a:ext uri="{FF2B5EF4-FFF2-40B4-BE49-F238E27FC236}">
                <a16:creationId xmlns:a16="http://schemas.microsoft.com/office/drawing/2014/main" id="{C233F1D6-A483-D23C-D4EC-85F867B07196}"/>
              </a:ext>
            </a:extLst>
          </p:cNvPr>
          <p:cNvSpPr txBox="1"/>
          <p:nvPr/>
        </p:nvSpPr>
        <p:spPr>
          <a:xfrm>
            <a:off x="1513649" y="5329243"/>
            <a:ext cx="1656223" cy="400110"/>
          </a:xfrm>
          <a:prstGeom prst="rect">
            <a:avLst/>
          </a:prstGeom>
          <a:noFill/>
        </p:spPr>
        <p:txBody>
          <a:bodyPr wrap="none" rtlCol="0">
            <a:spAutoFit/>
          </a:bodyPr>
          <a:lstStyle/>
          <a:p>
            <a:pPr algn="r" rtl="0"/>
            <a:r>
              <a:rPr lang="ja-JP" sz="2000" b="1" dirty="0">
                <a:solidFill>
                  <a:schemeClr val="tx1">
                    <a:lumMod val="65000"/>
                    <a:lumOff val="35000"/>
                  </a:schemeClr>
                </a:solidFill>
                <a:latin typeface="Century Gothic" panose="020B0502020202020204" pitchFamily="34" charset="0"/>
                <a:ea typeface="MS PGothic" panose="020B0600070205080204" pitchFamily="34" charset="-128"/>
              </a:rPr>
              <a:t>ソリューション</a:t>
            </a:r>
          </a:p>
        </p:txBody>
      </p:sp>
      <p:grpSp>
        <p:nvGrpSpPr>
          <p:cNvPr id="20" name="Group 19">
            <a:extLst>
              <a:ext uri="{FF2B5EF4-FFF2-40B4-BE49-F238E27FC236}">
                <a16:creationId xmlns:a16="http://schemas.microsoft.com/office/drawing/2014/main" id="{8558B8C4-0BAA-B44C-B8BF-1BF14594C94E}"/>
              </a:ext>
            </a:extLst>
          </p:cNvPr>
          <p:cNvGrpSpPr/>
          <p:nvPr/>
        </p:nvGrpSpPr>
        <p:grpSpPr>
          <a:xfrm>
            <a:off x="271411" y="1101720"/>
            <a:ext cx="1242548" cy="430887"/>
            <a:chOff x="51955" y="1101720"/>
            <a:chExt cx="1242548" cy="430887"/>
          </a:xfrm>
        </p:grpSpPr>
        <p:sp>
          <p:nvSpPr>
            <p:cNvPr id="14" name="Arrow: Pentagon 13">
              <a:extLst>
                <a:ext uri="{FF2B5EF4-FFF2-40B4-BE49-F238E27FC236}">
                  <a16:creationId xmlns:a16="http://schemas.microsoft.com/office/drawing/2014/main" id="{A18D6317-2893-277B-CA86-1B29789FC58E}"/>
                </a:ext>
              </a:extLst>
            </p:cNvPr>
            <p:cNvSpPr/>
            <p:nvPr/>
          </p:nvSpPr>
          <p:spPr>
            <a:xfrm>
              <a:off x="51955" y="110172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16" name="Arrow: Chevron 15">
              <a:extLst>
                <a:ext uri="{FF2B5EF4-FFF2-40B4-BE49-F238E27FC236}">
                  <a16:creationId xmlns:a16="http://schemas.microsoft.com/office/drawing/2014/main" id="{EA9994EE-18D1-3C5A-AE95-26124F4C0E71}"/>
                </a:ext>
              </a:extLst>
            </p:cNvPr>
            <p:cNvSpPr/>
            <p:nvPr/>
          </p:nvSpPr>
          <p:spPr>
            <a:xfrm>
              <a:off x="817384" y="110577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entury Gothic" panose="020B0502020202020204" pitchFamily="34" charset="0"/>
                <a:ea typeface="MS PGothic" panose="020B0600070205080204" pitchFamily="34" charset="-128"/>
              </a:endParaRPr>
            </a:p>
          </p:txBody>
        </p:sp>
      </p:grpSp>
      <p:grpSp>
        <p:nvGrpSpPr>
          <p:cNvPr id="19" name="Group 18">
            <a:extLst>
              <a:ext uri="{FF2B5EF4-FFF2-40B4-BE49-F238E27FC236}">
                <a16:creationId xmlns:a16="http://schemas.microsoft.com/office/drawing/2014/main" id="{E4B4CAEC-66C4-0471-49F1-5F371F398CEA}"/>
              </a:ext>
            </a:extLst>
          </p:cNvPr>
          <p:cNvGrpSpPr/>
          <p:nvPr/>
        </p:nvGrpSpPr>
        <p:grpSpPr>
          <a:xfrm>
            <a:off x="271411" y="3228838"/>
            <a:ext cx="1242548" cy="430887"/>
            <a:chOff x="3110346" y="1097870"/>
            <a:chExt cx="1242548" cy="430887"/>
          </a:xfrm>
        </p:grpSpPr>
        <p:sp>
          <p:nvSpPr>
            <p:cNvPr id="17" name="Arrow: Pentagon 16">
              <a:extLst>
                <a:ext uri="{FF2B5EF4-FFF2-40B4-BE49-F238E27FC236}">
                  <a16:creationId xmlns:a16="http://schemas.microsoft.com/office/drawing/2014/main" id="{D2FC6CA2-4561-BE47-8927-DF52EEC65684}"/>
                </a:ext>
              </a:extLst>
            </p:cNvPr>
            <p:cNvSpPr/>
            <p:nvPr/>
          </p:nvSpPr>
          <p:spPr>
            <a:xfrm>
              <a:off x="3110346" y="109787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18" name="Arrow: Chevron 17">
              <a:extLst>
                <a:ext uri="{FF2B5EF4-FFF2-40B4-BE49-F238E27FC236}">
                  <a16:creationId xmlns:a16="http://schemas.microsoft.com/office/drawing/2014/main" id="{1F7D2EC1-E91B-AFA7-9388-617763DE38CB}"/>
                </a:ext>
              </a:extLst>
            </p:cNvPr>
            <p:cNvSpPr/>
            <p:nvPr/>
          </p:nvSpPr>
          <p:spPr>
            <a:xfrm>
              <a:off x="3875775" y="110192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entury Gothic" panose="020B0502020202020204" pitchFamily="34" charset="0"/>
                <a:ea typeface="MS PGothic" panose="020B0600070205080204" pitchFamily="34" charset="-128"/>
              </a:endParaRPr>
            </a:p>
          </p:txBody>
        </p:sp>
      </p:grpSp>
      <p:grpSp>
        <p:nvGrpSpPr>
          <p:cNvPr id="21" name="Group 20">
            <a:extLst>
              <a:ext uri="{FF2B5EF4-FFF2-40B4-BE49-F238E27FC236}">
                <a16:creationId xmlns:a16="http://schemas.microsoft.com/office/drawing/2014/main" id="{2D685B26-9E75-7575-8564-385065BA38CB}"/>
              </a:ext>
            </a:extLst>
          </p:cNvPr>
          <p:cNvGrpSpPr/>
          <p:nvPr/>
        </p:nvGrpSpPr>
        <p:grpSpPr>
          <a:xfrm>
            <a:off x="271411" y="5269719"/>
            <a:ext cx="1242548" cy="430887"/>
            <a:chOff x="51955" y="1101720"/>
            <a:chExt cx="1242548" cy="430887"/>
          </a:xfrm>
        </p:grpSpPr>
        <p:sp>
          <p:nvSpPr>
            <p:cNvPr id="22" name="Arrow: Pentagon 21">
              <a:extLst>
                <a:ext uri="{FF2B5EF4-FFF2-40B4-BE49-F238E27FC236}">
                  <a16:creationId xmlns:a16="http://schemas.microsoft.com/office/drawing/2014/main" id="{5A8F5DAE-8AE6-54B0-B331-81A43204E393}"/>
                </a:ext>
              </a:extLst>
            </p:cNvPr>
            <p:cNvSpPr/>
            <p:nvPr/>
          </p:nvSpPr>
          <p:spPr>
            <a:xfrm>
              <a:off x="51955" y="110172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23" name="Arrow: Chevron 22">
              <a:extLst>
                <a:ext uri="{FF2B5EF4-FFF2-40B4-BE49-F238E27FC236}">
                  <a16:creationId xmlns:a16="http://schemas.microsoft.com/office/drawing/2014/main" id="{C14BE37F-E27B-BE10-E5DD-D64C9DA9F3FD}"/>
                </a:ext>
              </a:extLst>
            </p:cNvPr>
            <p:cNvSpPr/>
            <p:nvPr/>
          </p:nvSpPr>
          <p:spPr>
            <a:xfrm>
              <a:off x="817384" y="110577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entury Gothic" panose="020B0502020202020204" pitchFamily="34" charset="0"/>
                <a:ea typeface="MS PGothic" panose="020B0600070205080204" pitchFamily="34" charset="-128"/>
              </a:endParaRPr>
            </a:p>
          </p:txBody>
        </p:sp>
      </p:grpSp>
      <p:sp>
        <p:nvSpPr>
          <p:cNvPr id="35" name="Rectangle 34">
            <a:extLst>
              <a:ext uri="{FF2B5EF4-FFF2-40B4-BE49-F238E27FC236}">
                <a16:creationId xmlns:a16="http://schemas.microsoft.com/office/drawing/2014/main" id="{B0D6B1EE-95D0-9E71-998B-41540618B749}"/>
              </a:ext>
            </a:extLst>
          </p:cNvPr>
          <p:cNvSpPr/>
          <p:nvPr/>
        </p:nvSpPr>
        <p:spPr>
          <a:xfrm rot="16200000">
            <a:off x="4041747" y="426138"/>
            <a:ext cx="1364516" cy="272976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6" name="TextBox 5">
            <a:extLst>
              <a:ext uri="{FF2B5EF4-FFF2-40B4-BE49-F238E27FC236}">
                <a16:creationId xmlns:a16="http://schemas.microsoft.com/office/drawing/2014/main" id="{DC0EA25F-C56C-979B-B384-4795718C8817}"/>
              </a:ext>
            </a:extLst>
          </p:cNvPr>
          <p:cNvSpPr txBox="1"/>
          <p:nvPr/>
        </p:nvSpPr>
        <p:spPr>
          <a:xfrm>
            <a:off x="4375406" y="750154"/>
            <a:ext cx="586153" cy="738664"/>
          </a:xfrm>
          <a:prstGeom prst="rect">
            <a:avLst/>
          </a:prstGeom>
          <a:noFill/>
        </p:spPr>
        <p:txBody>
          <a:bodyPr wrap="square" rtlCol="0">
            <a:spAutoFit/>
          </a:bodyPr>
          <a:lstStyle/>
          <a:p>
            <a:pPr algn="ctr" rtl="0"/>
            <a:r>
              <a:rPr lang="ja-JP" sz="4200" b="1">
                <a:solidFill>
                  <a:schemeClr val="tx1">
                    <a:lumMod val="65000"/>
                    <a:lumOff val="35000"/>
                  </a:schemeClr>
                </a:solidFill>
                <a:latin typeface="Century Gothic" panose="020B0502020202020204" pitchFamily="34" charset="0"/>
                <a:ea typeface="MS PGothic" panose="020B0600070205080204" pitchFamily="34" charset="-128"/>
              </a:rPr>
              <a:t>1</a:t>
            </a:r>
          </a:p>
        </p:txBody>
      </p:sp>
      <p:sp>
        <p:nvSpPr>
          <p:cNvPr id="13" name="Rectangle 12">
            <a:extLst>
              <a:ext uri="{FF2B5EF4-FFF2-40B4-BE49-F238E27FC236}">
                <a16:creationId xmlns:a16="http://schemas.microsoft.com/office/drawing/2014/main" id="{4B06F8EA-BDF3-A79F-07D2-EB200945EB9B}"/>
              </a:ext>
            </a:extLst>
          </p:cNvPr>
          <p:cNvSpPr/>
          <p:nvPr/>
        </p:nvSpPr>
        <p:spPr>
          <a:xfrm rot="16200000">
            <a:off x="6960761" y="426370"/>
            <a:ext cx="1364516" cy="272976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15" name="Rectangle 14">
            <a:extLst>
              <a:ext uri="{FF2B5EF4-FFF2-40B4-BE49-F238E27FC236}">
                <a16:creationId xmlns:a16="http://schemas.microsoft.com/office/drawing/2014/main" id="{BDE67862-7892-46CC-4B32-9502DEE55920}"/>
              </a:ext>
            </a:extLst>
          </p:cNvPr>
          <p:cNvSpPr/>
          <p:nvPr/>
        </p:nvSpPr>
        <p:spPr>
          <a:xfrm rot="16200000">
            <a:off x="9874410" y="451168"/>
            <a:ext cx="1364516" cy="272976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24" name="TextBox 23">
            <a:extLst>
              <a:ext uri="{FF2B5EF4-FFF2-40B4-BE49-F238E27FC236}">
                <a16:creationId xmlns:a16="http://schemas.microsoft.com/office/drawing/2014/main" id="{7FA6C3E9-659A-15B0-0825-F77D696BB755}"/>
              </a:ext>
            </a:extLst>
          </p:cNvPr>
          <p:cNvSpPr txBox="1"/>
          <p:nvPr/>
        </p:nvSpPr>
        <p:spPr>
          <a:xfrm>
            <a:off x="7442783" y="721894"/>
            <a:ext cx="586153" cy="738664"/>
          </a:xfrm>
          <a:prstGeom prst="rect">
            <a:avLst/>
          </a:prstGeom>
          <a:noFill/>
        </p:spPr>
        <p:txBody>
          <a:bodyPr wrap="square" rtlCol="0">
            <a:spAutoFit/>
          </a:bodyPr>
          <a:lstStyle/>
          <a:p>
            <a:pPr algn="ctr" rtl="0"/>
            <a:r>
              <a:rPr lang="ja-JP" sz="4200" b="1">
                <a:solidFill>
                  <a:schemeClr val="tx1">
                    <a:lumMod val="65000"/>
                    <a:lumOff val="35000"/>
                  </a:schemeClr>
                </a:solidFill>
                <a:latin typeface="Century Gothic" panose="020B0502020202020204" pitchFamily="34" charset="0"/>
                <a:ea typeface="MS PGothic" panose="020B0600070205080204" pitchFamily="34" charset="-128"/>
              </a:rPr>
              <a:t>2</a:t>
            </a:r>
          </a:p>
        </p:txBody>
      </p:sp>
      <p:sp>
        <p:nvSpPr>
          <p:cNvPr id="26" name="TextBox 25">
            <a:extLst>
              <a:ext uri="{FF2B5EF4-FFF2-40B4-BE49-F238E27FC236}">
                <a16:creationId xmlns:a16="http://schemas.microsoft.com/office/drawing/2014/main" id="{519451CD-0995-8811-702A-006ABD99795E}"/>
              </a:ext>
            </a:extLst>
          </p:cNvPr>
          <p:cNvSpPr txBox="1"/>
          <p:nvPr/>
        </p:nvSpPr>
        <p:spPr>
          <a:xfrm>
            <a:off x="10360019" y="729040"/>
            <a:ext cx="586153" cy="738664"/>
          </a:xfrm>
          <a:prstGeom prst="rect">
            <a:avLst/>
          </a:prstGeom>
          <a:noFill/>
        </p:spPr>
        <p:txBody>
          <a:bodyPr wrap="square" rtlCol="0">
            <a:spAutoFit/>
          </a:bodyPr>
          <a:lstStyle/>
          <a:p>
            <a:pPr algn="ctr" rtl="0"/>
            <a:r>
              <a:rPr lang="ja-JP" sz="4200" b="1">
                <a:solidFill>
                  <a:schemeClr val="tx1">
                    <a:lumMod val="65000"/>
                    <a:lumOff val="35000"/>
                  </a:schemeClr>
                </a:solidFill>
                <a:latin typeface="Century Gothic" panose="020B0502020202020204" pitchFamily="34" charset="0"/>
                <a:ea typeface="MS PGothic" panose="020B0600070205080204" pitchFamily="34" charset="-128"/>
              </a:rPr>
              <a:t>3</a:t>
            </a:r>
          </a:p>
        </p:txBody>
      </p:sp>
      <p:sp>
        <p:nvSpPr>
          <p:cNvPr id="30" name="TextBox 29">
            <a:extLst>
              <a:ext uri="{FF2B5EF4-FFF2-40B4-BE49-F238E27FC236}">
                <a16:creationId xmlns:a16="http://schemas.microsoft.com/office/drawing/2014/main" id="{8D2ED50F-FA0D-F86A-D9ED-B433C25428CE}"/>
              </a:ext>
            </a:extLst>
          </p:cNvPr>
          <p:cNvSpPr txBox="1"/>
          <p:nvPr/>
        </p:nvSpPr>
        <p:spPr>
          <a:xfrm>
            <a:off x="3359124" y="1542561"/>
            <a:ext cx="2729762" cy="646331"/>
          </a:xfrm>
          <a:prstGeom prst="rect">
            <a:avLst/>
          </a:prstGeom>
          <a:noFill/>
        </p:spPr>
        <p:txBody>
          <a:bodyPr wrap="square">
            <a:spAutoFit/>
          </a:bodyPr>
          <a:lstStyle/>
          <a:p>
            <a:pPr rtl="0">
              <a:spcBef>
                <a:spcPts val="0"/>
              </a:spcBef>
              <a:spcAft>
                <a:spcPts val="0"/>
              </a:spcAft>
            </a:pPr>
            <a:r>
              <a:rPr lang="ja-JP" sz="1200" b="0" i="0" u="none" strike="noStrike">
                <a:solidFill>
                  <a:schemeClr val="tx1">
                    <a:lumMod val="65000"/>
                    <a:lumOff val="35000"/>
                  </a:schemeClr>
                </a:solidFill>
                <a:effectLst/>
                <a:latin typeface="Century Gothic" panose="020B0502020202020204" pitchFamily="34" charset="0"/>
                <a:ea typeface="MS PGothic" panose="020B0600070205080204" pitchFamily="34" charset="-128"/>
              </a:rPr>
              <a:t>直面した具体的な課題や問題を説明します。問題の性質とその背景を詳細に説明します。</a:t>
            </a:r>
          </a:p>
        </p:txBody>
      </p:sp>
      <p:sp>
        <p:nvSpPr>
          <p:cNvPr id="27" name="Rectangle 26">
            <a:extLst>
              <a:ext uri="{FF2B5EF4-FFF2-40B4-BE49-F238E27FC236}">
                <a16:creationId xmlns:a16="http://schemas.microsoft.com/office/drawing/2014/main" id="{136543F9-53E6-D682-9EEA-F939B57F634F}"/>
              </a:ext>
            </a:extLst>
          </p:cNvPr>
          <p:cNvSpPr/>
          <p:nvPr/>
        </p:nvSpPr>
        <p:spPr>
          <a:xfrm rot="16200000">
            <a:off x="4041747" y="2553643"/>
            <a:ext cx="1364516" cy="2729761"/>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28" name="TextBox 27">
            <a:extLst>
              <a:ext uri="{FF2B5EF4-FFF2-40B4-BE49-F238E27FC236}">
                <a16:creationId xmlns:a16="http://schemas.microsoft.com/office/drawing/2014/main" id="{C9E6A438-A039-DC5B-638D-BC4B08B7FDF5}"/>
              </a:ext>
            </a:extLst>
          </p:cNvPr>
          <p:cNvSpPr txBox="1"/>
          <p:nvPr/>
        </p:nvSpPr>
        <p:spPr>
          <a:xfrm>
            <a:off x="3359124" y="3553289"/>
            <a:ext cx="2729762" cy="830997"/>
          </a:xfrm>
          <a:prstGeom prst="rect">
            <a:avLst/>
          </a:prstGeom>
          <a:noFill/>
        </p:spPr>
        <p:txBody>
          <a:bodyPr wrap="square">
            <a:spAutoFit/>
          </a:bodyPr>
          <a:lstStyle/>
          <a:p>
            <a:pPr rtl="0">
              <a:spcBef>
                <a:spcPts val="0"/>
              </a:spcBef>
              <a:spcAft>
                <a:spcPts val="0"/>
              </a:spcAft>
            </a:pPr>
            <a:r>
              <a:rPr lang="ja-JP" sz="1200" b="0" i="0" u="none" strike="noStrike" dirty="0">
                <a:solidFill>
                  <a:schemeClr val="tx1">
                    <a:lumMod val="65000"/>
                    <a:lumOff val="35000"/>
                  </a:schemeClr>
                </a:solidFill>
                <a:effectLst/>
                <a:latin typeface="Century Gothic" panose="020B0502020202020204" pitchFamily="34" charset="0"/>
                <a:ea typeface="MS PGothic" panose="020B0600070205080204" pitchFamily="34" charset="-128"/>
              </a:rPr>
              <a:t>問題 1 の影響または結果を説明します。問題が業務、パフォーマンス、顧客満足度などにどのような影響を与えたかを記述します。</a:t>
            </a:r>
          </a:p>
        </p:txBody>
      </p:sp>
      <p:sp>
        <p:nvSpPr>
          <p:cNvPr id="32" name="Rectangle 31">
            <a:extLst>
              <a:ext uri="{FF2B5EF4-FFF2-40B4-BE49-F238E27FC236}">
                <a16:creationId xmlns:a16="http://schemas.microsoft.com/office/drawing/2014/main" id="{A7A49BC5-C52F-E2DC-33E4-4D04FD57837A}"/>
              </a:ext>
            </a:extLst>
          </p:cNvPr>
          <p:cNvSpPr/>
          <p:nvPr/>
        </p:nvSpPr>
        <p:spPr>
          <a:xfrm rot="16200000">
            <a:off x="4041746" y="4587097"/>
            <a:ext cx="1364516" cy="272976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33" name="TextBox 32">
            <a:extLst>
              <a:ext uri="{FF2B5EF4-FFF2-40B4-BE49-F238E27FC236}">
                <a16:creationId xmlns:a16="http://schemas.microsoft.com/office/drawing/2014/main" id="{3B26AEEF-3E25-ACA2-8C31-BF57DC3E4DCD}"/>
              </a:ext>
            </a:extLst>
          </p:cNvPr>
          <p:cNvSpPr txBox="1"/>
          <p:nvPr/>
        </p:nvSpPr>
        <p:spPr>
          <a:xfrm>
            <a:off x="3359123" y="5462454"/>
            <a:ext cx="2729762" cy="830997"/>
          </a:xfrm>
          <a:prstGeom prst="rect">
            <a:avLst/>
          </a:prstGeom>
          <a:noFill/>
        </p:spPr>
        <p:txBody>
          <a:bodyPr wrap="square">
            <a:spAutoFit/>
          </a:bodyPr>
          <a:lstStyle/>
          <a:p>
            <a:pPr rtl="0">
              <a:spcBef>
                <a:spcPts val="0"/>
              </a:spcBef>
              <a:spcAft>
                <a:spcPts val="0"/>
              </a:spcAft>
            </a:pPr>
            <a:r>
              <a:rPr lang="ja-JP" sz="1200" b="0" i="0" u="none" strike="noStrike">
                <a:solidFill>
                  <a:schemeClr val="tx1">
                    <a:lumMod val="65000"/>
                    <a:lumOff val="35000"/>
                  </a:schemeClr>
                </a:solidFill>
                <a:effectLst/>
                <a:latin typeface="Century Gothic" panose="020B0502020202020204" pitchFamily="34" charset="0"/>
                <a:ea typeface="MS PGothic" panose="020B0600070205080204" pitchFamily="34" charset="-128"/>
              </a:rPr>
              <a:t>問題 1 に対処するために実施したソリューションの概要を説明します。使用した戦略</a:t>
            </a:r>
            <a:r>
              <a:rPr lang="ja-JP" sz="1200">
                <a:solidFill>
                  <a:schemeClr val="tx1">
                    <a:lumMod val="65000"/>
                    <a:lumOff val="35000"/>
                  </a:schemeClr>
                </a:solidFill>
                <a:latin typeface="Century Gothic" panose="020B0502020202020204" pitchFamily="34" charset="0"/>
                <a:ea typeface="MS PGothic" panose="020B0600070205080204" pitchFamily="34" charset="-128"/>
              </a:rPr>
              <a:t>や</a:t>
            </a:r>
            <a:r>
              <a:rPr lang="ja-JP" sz="1200" b="0" i="0" u="none" strike="noStrike">
                <a:solidFill>
                  <a:schemeClr val="tx1">
                    <a:lumMod val="65000"/>
                    <a:lumOff val="35000"/>
                  </a:schemeClr>
                </a:solidFill>
                <a:effectLst/>
                <a:latin typeface="Century Gothic" panose="020B0502020202020204" pitchFamily="34" charset="0"/>
                <a:ea typeface="MS PGothic" panose="020B0600070205080204" pitchFamily="34" charset="-128"/>
              </a:rPr>
              <a:t>ツール</a:t>
            </a:r>
            <a:r>
              <a:rPr lang="ja-JP" sz="1200">
                <a:solidFill>
                  <a:schemeClr val="tx1">
                    <a:lumMod val="65000"/>
                    <a:lumOff val="35000"/>
                  </a:schemeClr>
                </a:solidFill>
                <a:latin typeface="Century Gothic" panose="020B0502020202020204" pitchFamily="34" charset="0"/>
                <a:ea typeface="MS PGothic" panose="020B0600070205080204" pitchFamily="34" charset="-128"/>
              </a:rPr>
              <a:t>に加え、</a:t>
            </a:r>
            <a:r>
              <a:rPr lang="ja-JP" sz="1200" b="0" i="0" u="none" strike="noStrike">
                <a:solidFill>
                  <a:schemeClr val="tx1">
                    <a:lumMod val="65000"/>
                    <a:lumOff val="35000"/>
                  </a:schemeClr>
                </a:solidFill>
                <a:effectLst/>
                <a:latin typeface="Century Gothic" panose="020B0502020202020204" pitchFamily="34" charset="0"/>
                <a:ea typeface="MS PGothic" panose="020B0600070205080204" pitchFamily="34" charset="-128"/>
              </a:rPr>
              <a:t>革新的なアプローチについても説明します。</a:t>
            </a:r>
          </a:p>
        </p:txBody>
      </p:sp>
      <p:pic>
        <p:nvPicPr>
          <p:cNvPr id="40" name="Graphic 39" descr="重要コメントのアウトライン">
            <a:extLst>
              <a:ext uri="{FF2B5EF4-FFF2-40B4-BE49-F238E27FC236}">
                <a16:creationId xmlns:a16="http://schemas.microsoft.com/office/drawing/2014/main" id="{FB9BEEDA-7A34-1B0F-F4E0-4EA99050FD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63441" y="1547987"/>
            <a:ext cx="914400" cy="914400"/>
          </a:xfrm>
          <a:prstGeom prst="rect">
            <a:avLst/>
          </a:prstGeom>
        </p:spPr>
      </p:pic>
      <p:pic>
        <p:nvPicPr>
          <p:cNvPr id="43" name="Graphic 42" descr="因果関係のアウトライン">
            <a:extLst>
              <a:ext uri="{FF2B5EF4-FFF2-40B4-BE49-F238E27FC236}">
                <a16:creationId xmlns:a16="http://schemas.microsoft.com/office/drawing/2014/main" id="{BC5570C6-0E8F-77DF-92E1-F45E820F0FC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27515" y="3680594"/>
            <a:ext cx="914400" cy="914400"/>
          </a:xfrm>
          <a:prstGeom prst="rect">
            <a:avLst/>
          </a:prstGeom>
        </p:spPr>
      </p:pic>
      <p:pic>
        <p:nvPicPr>
          <p:cNvPr id="45" name="Graphic 44" descr="ブレインストーミングのアウトライン">
            <a:extLst>
              <a:ext uri="{FF2B5EF4-FFF2-40B4-BE49-F238E27FC236}">
                <a16:creationId xmlns:a16="http://schemas.microsoft.com/office/drawing/2014/main" id="{6B3FF225-D569-1DEE-4EAC-87DD1F0C350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27515" y="5714466"/>
            <a:ext cx="914400" cy="914400"/>
          </a:xfrm>
          <a:prstGeom prst="rect">
            <a:avLst/>
          </a:prstGeom>
        </p:spPr>
      </p:pic>
      <p:sp>
        <p:nvSpPr>
          <p:cNvPr id="48" name="Arrow: Chevron 47">
            <a:extLst>
              <a:ext uri="{FF2B5EF4-FFF2-40B4-BE49-F238E27FC236}">
                <a16:creationId xmlns:a16="http://schemas.microsoft.com/office/drawing/2014/main" id="{FAAEB15E-65AA-2B35-1715-D5BA7498CC87}"/>
              </a:ext>
            </a:extLst>
          </p:cNvPr>
          <p:cNvSpPr/>
          <p:nvPr/>
        </p:nvSpPr>
        <p:spPr>
          <a:xfrm rot="5400000">
            <a:off x="4477343" y="2616192"/>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entury Gothic" panose="020B0502020202020204" pitchFamily="34" charset="0"/>
              <a:ea typeface="MS PGothic" panose="020B0600070205080204" pitchFamily="34" charset="-128"/>
            </a:endParaRPr>
          </a:p>
        </p:txBody>
      </p:sp>
      <p:sp>
        <p:nvSpPr>
          <p:cNvPr id="52" name="Arrow: Chevron 51">
            <a:extLst>
              <a:ext uri="{FF2B5EF4-FFF2-40B4-BE49-F238E27FC236}">
                <a16:creationId xmlns:a16="http://schemas.microsoft.com/office/drawing/2014/main" id="{C5D8463E-705F-645F-AB79-BC3C7FDD7048}"/>
              </a:ext>
            </a:extLst>
          </p:cNvPr>
          <p:cNvSpPr/>
          <p:nvPr/>
        </p:nvSpPr>
        <p:spPr>
          <a:xfrm rot="5400000">
            <a:off x="4477342" y="4706173"/>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entury Gothic" panose="020B0502020202020204" pitchFamily="34" charset="0"/>
              <a:ea typeface="MS PGothic" panose="020B0600070205080204" pitchFamily="34" charset="-128"/>
            </a:endParaRPr>
          </a:p>
        </p:txBody>
      </p:sp>
      <p:sp>
        <p:nvSpPr>
          <p:cNvPr id="60" name="TextBox 59">
            <a:extLst>
              <a:ext uri="{FF2B5EF4-FFF2-40B4-BE49-F238E27FC236}">
                <a16:creationId xmlns:a16="http://schemas.microsoft.com/office/drawing/2014/main" id="{6F9134AA-0FA5-1607-51D2-13D40010DAC3}"/>
              </a:ext>
            </a:extLst>
          </p:cNvPr>
          <p:cNvSpPr txBox="1"/>
          <p:nvPr/>
        </p:nvSpPr>
        <p:spPr>
          <a:xfrm>
            <a:off x="6278137" y="1537191"/>
            <a:ext cx="2729762" cy="646331"/>
          </a:xfrm>
          <a:prstGeom prst="rect">
            <a:avLst/>
          </a:prstGeom>
          <a:noFill/>
        </p:spPr>
        <p:txBody>
          <a:bodyPr wrap="square">
            <a:spAutoFit/>
          </a:bodyPr>
          <a:lstStyle/>
          <a:p>
            <a:pPr rtl="0">
              <a:spcBef>
                <a:spcPts val="0"/>
              </a:spcBef>
              <a:spcAft>
                <a:spcPts val="0"/>
              </a:spcAft>
            </a:pPr>
            <a:r>
              <a:rPr lang="ja-JP" sz="1200" b="0" i="0" u="none" strike="noStrike">
                <a:solidFill>
                  <a:schemeClr val="tx1">
                    <a:lumMod val="65000"/>
                    <a:lumOff val="35000"/>
                  </a:schemeClr>
                </a:solidFill>
                <a:effectLst/>
                <a:latin typeface="Century Gothic" panose="020B0502020202020204" pitchFamily="34" charset="0"/>
                <a:ea typeface="MS PGothic" panose="020B0600070205080204" pitchFamily="34" charset="-128"/>
              </a:rPr>
              <a:t>2 番目の課題または問題を詳細に説明します。問題の詳細とその重要性</a:t>
            </a:r>
            <a:r>
              <a:rPr lang="ja-JP" sz="1200">
                <a:solidFill>
                  <a:schemeClr val="tx1">
                    <a:lumMod val="65000"/>
                    <a:lumOff val="35000"/>
                  </a:schemeClr>
                </a:solidFill>
                <a:latin typeface="Century Gothic" panose="020B0502020202020204" pitchFamily="34" charset="0"/>
                <a:ea typeface="MS PGothic" panose="020B0600070205080204" pitchFamily="34" charset="-128"/>
              </a:rPr>
              <a:t>について</a:t>
            </a:r>
            <a:r>
              <a:rPr lang="ja-JP" sz="1200" b="0" i="0" u="none" strike="noStrike">
                <a:solidFill>
                  <a:schemeClr val="tx1">
                    <a:lumMod val="65000"/>
                    <a:lumOff val="35000"/>
                  </a:schemeClr>
                </a:solidFill>
                <a:effectLst/>
                <a:latin typeface="Century Gothic" panose="020B0502020202020204" pitchFamily="34" charset="0"/>
                <a:ea typeface="MS PGothic" panose="020B0600070205080204" pitchFamily="34" charset="-128"/>
              </a:rPr>
              <a:t>説明します。</a:t>
            </a:r>
          </a:p>
        </p:txBody>
      </p:sp>
      <p:sp>
        <p:nvSpPr>
          <p:cNvPr id="61" name="Rectangle 60">
            <a:extLst>
              <a:ext uri="{FF2B5EF4-FFF2-40B4-BE49-F238E27FC236}">
                <a16:creationId xmlns:a16="http://schemas.microsoft.com/office/drawing/2014/main" id="{6746CE38-BA4E-62E7-B48B-767DBFE63B8C}"/>
              </a:ext>
            </a:extLst>
          </p:cNvPr>
          <p:cNvSpPr/>
          <p:nvPr/>
        </p:nvSpPr>
        <p:spPr>
          <a:xfrm rot="16200000">
            <a:off x="6960760" y="2548273"/>
            <a:ext cx="1364516" cy="2729761"/>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62" name="TextBox 61">
            <a:extLst>
              <a:ext uri="{FF2B5EF4-FFF2-40B4-BE49-F238E27FC236}">
                <a16:creationId xmlns:a16="http://schemas.microsoft.com/office/drawing/2014/main" id="{FC70772A-AD4F-C1DF-9DAC-2D6B50137257}"/>
              </a:ext>
            </a:extLst>
          </p:cNvPr>
          <p:cNvSpPr txBox="1"/>
          <p:nvPr/>
        </p:nvSpPr>
        <p:spPr>
          <a:xfrm>
            <a:off x="6278136" y="3553289"/>
            <a:ext cx="2729762" cy="646331"/>
          </a:xfrm>
          <a:prstGeom prst="rect">
            <a:avLst/>
          </a:prstGeom>
          <a:noFill/>
        </p:spPr>
        <p:txBody>
          <a:bodyPr wrap="square">
            <a:spAutoFit/>
          </a:bodyPr>
          <a:lstStyle/>
          <a:p>
            <a:pPr rtl="0">
              <a:spcBef>
                <a:spcPts val="0"/>
              </a:spcBef>
              <a:spcAft>
                <a:spcPts val="0"/>
              </a:spcAft>
            </a:pPr>
            <a:r>
              <a:rPr lang="ja-JP" sz="1200" b="0" i="0" u="none" strike="noStrike">
                <a:solidFill>
                  <a:schemeClr val="tx1">
                    <a:lumMod val="65000"/>
                    <a:lumOff val="35000"/>
                  </a:schemeClr>
                </a:solidFill>
                <a:effectLst/>
                <a:latin typeface="Century Gothic" panose="020B0502020202020204" pitchFamily="34" charset="0"/>
                <a:ea typeface="MS PGothic" panose="020B0600070205080204" pitchFamily="34" charset="-128"/>
              </a:rPr>
              <a:t>問題 2 のインパクトについて説明し、この特定の課題によって引き起こされた好ましくない結果や問題を強調します。</a:t>
            </a:r>
          </a:p>
        </p:txBody>
      </p:sp>
      <p:sp>
        <p:nvSpPr>
          <p:cNvPr id="63" name="Rectangle 62">
            <a:extLst>
              <a:ext uri="{FF2B5EF4-FFF2-40B4-BE49-F238E27FC236}">
                <a16:creationId xmlns:a16="http://schemas.microsoft.com/office/drawing/2014/main" id="{B0584DCF-1393-5CCC-0E29-24A24210EFB8}"/>
              </a:ext>
            </a:extLst>
          </p:cNvPr>
          <p:cNvSpPr/>
          <p:nvPr/>
        </p:nvSpPr>
        <p:spPr>
          <a:xfrm rot="16200000">
            <a:off x="6960759" y="4581727"/>
            <a:ext cx="1364516" cy="272976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64" name="TextBox 63">
            <a:extLst>
              <a:ext uri="{FF2B5EF4-FFF2-40B4-BE49-F238E27FC236}">
                <a16:creationId xmlns:a16="http://schemas.microsoft.com/office/drawing/2014/main" id="{E961DFB6-3C9C-5A70-2EFD-1F989F1A5684}"/>
              </a:ext>
            </a:extLst>
          </p:cNvPr>
          <p:cNvSpPr txBox="1"/>
          <p:nvPr/>
        </p:nvSpPr>
        <p:spPr>
          <a:xfrm>
            <a:off x="6278136" y="5483953"/>
            <a:ext cx="2729762" cy="1015663"/>
          </a:xfrm>
          <a:prstGeom prst="rect">
            <a:avLst/>
          </a:prstGeom>
          <a:noFill/>
        </p:spPr>
        <p:txBody>
          <a:bodyPr wrap="square">
            <a:spAutoFit/>
          </a:bodyPr>
          <a:lstStyle/>
          <a:p>
            <a:pPr rtl="0">
              <a:spcBef>
                <a:spcPts val="0"/>
              </a:spcBef>
              <a:spcAft>
                <a:spcPts val="0"/>
              </a:spcAft>
            </a:pPr>
            <a:r>
              <a:rPr lang="ja-JP" sz="1200" b="0" i="0" u="none" strike="noStrike">
                <a:solidFill>
                  <a:schemeClr val="tx1">
                    <a:lumMod val="65000"/>
                    <a:lumOff val="35000"/>
                  </a:schemeClr>
                </a:solidFill>
                <a:effectLst/>
                <a:latin typeface="Century Gothic" panose="020B0502020202020204" pitchFamily="34" charset="0"/>
                <a:ea typeface="MS PGothic" panose="020B0600070205080204" pitchFamily="34" charset="-128"/>
              </a:rPr>
              <a:t>問題 2 を解決するために採用したソリューションまたは戦略を説明します。実施プロセスの詳細や、この問題に合わせてどのように調整したかについても説明します。</a:t>
            </a:r>
          </a:p>
        </p:txBody>
      </p:sp>
      <p:sp>
        <p:nvSpPr>
          <p:cNvPr id="65" name="Arrow: Chevron 64">
            <a:extLst>
              <a:ext uri="{FF2B5EF4-FFF2-40B4-BE49-F238E27FC236}">
                <a16:creationId xmlns:a16="http://schemas.microsoft.com/office/drawing/2014/main" id="{DD3458CD-07C5-2739-40AF-5863ED765DA7}"/>
              </a:ext>
            </a:extLst>
          </p:cNvPr>
          <p:cNvSpPr/>
          <p:nvPr/>
        </p:nvSpPr>
        <p:spPr>
          <a:xfrm rot="5400000">
            <a:off x="7396356" y="2610822"/>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entury Gothic" panose="020B0502020202020204" pitchFamily="34" charset="0"/>
              <a:ea typeface="MS PGothic" panose="020B0600070205080204" pitchFamily="34" charset="-128"/>
            </a:endParaRPr>
          </a:p>
        </p:txBody>
      </p:sp>
      <p:sp>
        <p:nvSpPr>
          <p:cNvPr id="66" name="Arrow: Chevron 65">
            <a:extLst>
              <a:ext uri="{FF2B5EF4-FFF2-40B4-BE49-F238E27FC236}">
                <a16:creationId xmlns:a16="http://schemas.microsoft.com/office/drawing/2014/main" id="{9CBD0B56-F054-6ACA-6C47-4574081C8413}"/>
              </a:ext>
            </a:extLst>
          </p:cNvPr>
          <p:cNvSpPr/>
          <p:nvPr/>
        </p:nvSpPr>
        <p:spPr>
          <a:xfrm rot="5400000">
            <a:off x="7396355" y="4700803"/>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entury Gothic" panose="020B0502020202020204" pitchFamily="34" charset="0"/>
              <a:ea typeface="MS PGothic" panose="020B0600070205080204" pitchFamily="34" charset="-128"/>
            </a:endParaRPr>
          </a:p>
        </p:txBody>
      </p:sp>
      <p:sp>
        <p:nvSpPr>
          <p:cNvPr id="67" name="TextBox 66">
            <a:extLst>
              <a:ext uri="{FF2B5EF4-FFF2-40B4-BE49-F238E27FC236}">
                <a16:creationId xmlns:a16="http://schemas.microsoft.com/office/drawing/2014/main" id="{5CCFF843-C9F2-B26B-312A-CFE32FF2FECF}"/>
              </a:ext>
            </a:extLst>
          </p:cNvPr>
          <p:cNvSpPr txBox="1"/>
          <p:nvPr/>
        </p:nvSpPr>
        <p:spPr>
          <a:xfrm>
            <a:off x="9202134" y="1532067"/>
            <a:ext cx="2729762" cy="461665"/>
          </a:xfrm>
          <a:prstGeom prst="rect">
            <a:avLst/>
          </a:prstGeom>
          <a:noFill/>
        </p:spPr>
        <p:txBody>
          <a:bodyPr wrap="square">
            <a:spAutoFit/>
          </a:bodyPr>
          <a:lstStyle/>
          <a:p>
            <a:pPr rtl="0">
              <a:spcBef>
                <a:spcPts val="0"/>
              </a:spcBef>
              <a:spcAft>
                <a:spcPts val="0"/>
              </a:spcAft>
            </a:pPr>
            <a:r>
              <a:rPr lang="ja-JP" sz="1200" b="0" i="0" u="none" strike="noStrike" dirty="0">
                <a:solidFill>
                  <a:schemeClr val="tx1">
                    <a:lumMod val="65000"/>
                    <a:lumOff val="35000"/>
                  </a:schemeClr>
                </a:solidFill>
                <a:effectLst/>
                <a:latin typeface="Century Gothic" panose="020B0502020202020204" pitchFamily="34" charset="0"/>
                <a:ea typeface="MS PGothic" panose="020B0600070205080204" pitchFamily="34" charset="-128"/>
              </a:rPr>
              <a:t>3 番目の問題を特定し、説明します。</a:t>
            </a:r>
            <a:br>
              <a:rPr lang="en-US" altLang="ja-JP" sz="1200" b="0" i="0" u="none" strike="noStrike" dirty="0">
                <a:solidFill>
                  <a:schemeClr val="tx1">
                    <a:lumMod val="65000"/>
                    <a:lumOff val="35000"/>
                  </a:schemeClr>
                </a:solidFill>
                <a:effectLst/>
                <a:latin typeface="Century Gothic" panose="020B0502020202020204" pitchFamily="34" charset="0"/>
                <a:ea typeface="MS PGothic" panose="020B0600070205080204" pitchFamily="34" charset="-128"/>
              </a:rPr>
            </a:br>
            <a:r>
              <a:rPr lang="ja-JP" sz="1200" b="0" i="0" u="none" strike="noStrike" dirty="0">
                <a:solidFill>
                  <a:schemeClr val="tx1">
                    <a:lumMod val="65000"/>
                    <a:lumOff val="35000"/>
                  </a:schemeClr>
                </a:solidFill>
                <a:effectLst/>
                <a:latin typeface="Century Gothic" panose="020B0502020202020204" pitchFamily="34" charset="0"/>
                <a:ea typeface="MS PGothic" panose="020B0600070205080204" pitchFamily="34" charset="-128"/>
              </a:rPr>
              <a:t>問題の詳細と背景を詳しく説明します。</a:t>
            </a:r>
          </a:p>
        </p:txBody>
      </p:sp>
      <p:sp>
        <p:nvSpPr>
          <p:cNvPr id="68" name="Rectangle 67">
            <a:extLst>
              <a:ext uri="{FF2B5EF4-FFF2-40B4-BE49-F238E27FC236}">
                <a16:creationId xmlns:a16="http://schemas.microsoft.com/office/drawing/2014/main" id="{7F5C6207-7868-BBAB-5029-27979BD3E97E}"/>
              </a:ext>
            </a:extLst>
          </p:cNvPr>
          <p:cNvSpPr/>
          <p:nvPr/>
        </p:nvSpPr>
        <p:spPr>
          <a:xfrm rot="16200000">
            <a:off x="9884757" y="2543149"/>
            <a:ext cx="1364516" cy="2729761"/>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69" name="TextBox 68">
            <a:extLst>
              <a:ext uri="{FF2B5EF4-FFF2-40B4-BE49-F238E27FC236}">
                <a16:creationId xmlns:a16="http://schemas.microsoft.com/office/drawing/2014/main" id="{783420A4-2092-F906-F7DC-46792233702D}"/>
              </a:ext>
            </a:extLst>
          </p:cNvPr>
          <p:cNvSpPr txBox="1"/>
          <p:nvPr/>
        </p:nvSpPr>
        <p:spPr>
          <a:xfrm>
            <a:off x="9202133" y="3553289"/>
            <a:ext cx="2729762" cy="830997"/>
          </a:xfrm>
          <a:prstGeom prst="rect">
            <a:avLst/>
          </a:prstGeom>
          <a:noFill/>
        </p:spPr>
        <p:txBody>
          <a:bodyPr wrap="square">
            <a:spAutoFit/>
          </a:bodyPr>
          <a:lstStyle/>
          <a:p>
            <a:pPr rtl="0">
              <a:spcBef>
                <a:spcPts val="0"/>
              </a:spcBef>
              <a:spcAft>
                <a:spcPts val="0"/>
              </a:spcAft>
            </a:pPr>
            <a:r>
              <a:rPr lang="ja-JP" sz="1200" b="0" i="0" u="none" strike="noStrike">
                <a:solidFill>
                  <a:schemeClr val="tx1">
                    <a:lumMod val="65000"/>
                    <a:lumOff val="35000"/>
                  </a:schemeClr>
                </a:solidFill>
                <a:effectLst/>
                <a:latin typeface="Century Gothic" panose="020B0502020202020204" pitchFamily="34" charset="0"/>
                <a:ea typeface="MS PGothic" panose="020B0600070205080204" pitchFamily="34" charset="-128"/>
              </a:rPr>
              <a:t>問題 3 がビジネスやプロジェクトにどのような影響を与えたかを説明します。この問題によってもたらされた影響や課題に焦点を当てます。</a:t>
            </a:r>
          </a:p>
        </p:txBody>
      </p:sp>
      <p:sp>
        <p:nvSpPr>
          <p:cNvPr id="70" name="Rectangle 69">
            <a:extLst>
              <a:ext uri="{FF2B5EF4-FFF2-40B4-BE49-F238E27FC236}">
                <a16:creationId xmlns:a16="http://schemas.microsoft.com/office/drawing/2014/main" id="{886EE005-4216-E7D3-25D7-4AA3BFF5580B}"/>
              </a:ext>
            </a:extLst>
          </p:cNvPr>
          <p:cNvSpPr/>
          <p:nvPr/>
        </p:nvSpPr>
        <p:spPr>
          <a:xfrm rot="16200000">
            <a:off x="9884756" y="4576603"/>
            <a:ext cx="1364516" cy="272976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71" name="TextBox 70">
            <a:extLst>
              <a:ext uri="{FF2B5EF4-FFF2-40B4-BE49-F238E27FC236}">
                <a16:creationId xmlns:a16="http://schemas.microsoft.com/office/drawing/2014/main" id="{E24A364C-E0D3-4984-97CB-17C21CC44573}"/>
              </a:ext>
            </a:extLst>
          </p:cNvPr>
          <p:cNvSpPr txBox="1"/>
          <p:nvPr/>
        </p:nvSpPr>
        <p:spPr>
          <a:xfrm>
            <a:off x="9202133" y="5478829"/>
            <a:ext cx="2729762" cy="830997"/>
          </a:xfrm>
          <a:prstGeom prst="rect">
            <a:avLst/>
          </a:prstGeom>
          <a:noFill/>
        </p:spPr>
        <p:txBody>
          <a:bodyPr wrap="square">
            <a:spAutoFit/>
          </a:bodyPr>
          <a:lstStyle/>
          <a:p>
            <a:pPr rtl="0">
              <a:spcBef>
                <a:spcPts val="0"/>
              </a:spcBef>
              <a:spcAft>
                <a:spcPts val="0"/>
              </a:spcAft>
            </a:pPr>
            <a:r>
              <a:rPr lang="ja-JP" sz="1200" b="0" i="0" u="none" strike="noStrike">
                <a:solidFill>
                  <a:schemeClr val="tx1">
                    <a:lumMod val="65000"/>
                    <a:lumOff val="35000"/>
                  </a:schemeClr>
                </a:solidFill>
                <a:effectLst/>
                <a:latin typeface="Century Gothic" panose="020B0502020202020204" pitchFamily="34" charset="0"/>
                <a:ea typeface="MS PGothic" panose="020B0600070205080204" pitchFamily="34" charset="-128"/>
              </a:rPr>
              <a:t>問題 3 に適用したソリューションの詳細を記述します。使用したアプローチと方法、およびそれらによって問題が効果的に解決された過程を説明します。</a:t>
            </a:r>
          </a:p>
        </p:txBody>
      </p:sp>
      <p:sp>
        <p:nvSpPr>
          <p:cNvPr id="72" name="Arrow: Chevron 71">
            <a:extLst>
              <a:ext uri="{FF2B5EF4-FFF2-40B4-BE49-F238E27FC236}">
                <a16:creationId xmlns:a16="http://schemas.microsoft.com/office/drawing/2014/main" id="{7DB35E0F-0D18-65A1-6B7F-9AF212C5541F}"/>
              </a:ext>
            </a:extLst>
          </p:cNvPr>
          <p:cNvSpPr/>
          <p:nvPr/>
        </p:nvSpPr>
        <p:spPr>
          <a:xfrm rot="5400000">
            <a:off x="10320353" y="2605698"/>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entury Gothic" panose="020B0502020202020204" pitchFamily="34" charset="0"/>
              <a:ea typeface="MS PGothic" panose="020B0600070205080204" pitchFamily="34" charset="-128"/>
            </a:endParaRPr>
          </a:p>
        </p:txBody>
      </p:sp>
      <p:sp>
        <p:nvSpPr>
          <p:cNvPr id="73" name="Arrow: Chevron 72">
            <a:extLst>
              <a:ext uri="{FF2B5EF4-FFF2-40B4-BE49-F238E27FC236}">
                <a16:creationId xmlns:a16="http://schemas.microsoft.com/office/drawing/2014/main" id="{DAC98240-16D5-95AC-F1EF-A86DE6B04F9F}"/>
              </a:ext>
            </a:extLst>
          </p:cNvPr>
          <p:cNvSpPr/>
          <p:nvPr/>
        </p:nvSpPr>
        <p:spPr>
          <a:xfrm rot="5400000">
            <a:off x="10320352" y="4695679"/>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entury Gothic" panose="020B0502020202020204" pitchFamily="34" charset="0"/>
              <a:ea typeface="MS PGothic" panose="020B0600070205080204" pitchFamily="34" charset="-128"/>
            </a:endParaRPr>
          </a:p>
        </p:txBody>
      </p:sp>
    </p:spTree>
    <p:extLst>
      <p:ext uri="{BB962C8B-B14F-4D97-AF65-F5344CB8AC3E}">
        <p14:creationId xmlns:p14="http://schemas.microsoft.com/office/powerpoint/2010/main" val="117992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257866411"/>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ja-JP" sz="1600" b="1" baseline="0" dirty="0">
                          <a:solidFill>
                            <a:schemeClr val="tx1"/>
                          </a:solidFill>
                          <a:effectLst/>
                          <a:latin typeface="Century Gothic" panose="020B0502020202020204" pitchFamily="34" charset="0"/>
                          <a:ea typeface="MS PGothic" panose="020B0600070205080204" pitchFamily="34" charset="-128"/>
                        </a:rPr>
                        <a:t>免責条項</a:t>
                      </a:r>
                    </a:p>
                    <a:p>
                      <a:pPr marL="0" marR="0" rtl="0">
                        <a:spcBef>
                          <a:spcPts val="0"/>
                        </a:spcBef>
                        <a:spcAft>
                          <a:spcPts val="0"/>
                        </a:spcAft>
                      </a:pPr>
                      <a:r>
                        <a:rPr lang="ja-JP" sz="1200" b="0" baseline="0" dirty="0">
                          <a:solidFill>
                            <a:schemeClr val="tx1"/>
                          </a:solidFill>
                          <a:effectLst/>
                          <a:latin typeface="Century Gothic" panose="020B0502020202020204" pitchFamily="34" charset="0"/>
                          <a:ea typeface="MS PGothic" panose="020B0600070205080204" pitchFamily="34" charset="-128"/>
                        </a:rPr>
                        <a:t> </a:t>
                      </a:r>
                    </a:p>
                    <a:p>
                      <a:pPr marL="0" marR="0" rtl="0">
                        <a:spcBef>
                          <a:spcPts val="0"/>
                        </a:spcBef>
                        <a:spcAft>
                          <a:spcPts val="0"/>
                        </a:spcAft>
                      </a:pPr>
                      <a:r>
                        <a:rPr lang="ja-JP" sz="1600" b="0" baseline="0" dirty="0">
                          <a:solidFill>
                            <a:schemeClr val="tx1"/>
                          </a:solidFill>
                          <a:effectLst/>
                          <a:latin typeface="Century Gothic" panose="020B0502020202020204" pitchFamily="34" charset="0"/>
                          <a:ea typeface="MS PGothic" panose="020B0600070205080204" pitchFamily="34" charset="-128"/>
                        </a:rPr>
                        <a:t>Smartsheet がこの Web サイトに掲載している記事、テンプレート、または情報などは、あくまで参考としてご利用ください。Smartsheet は、情報の最新性および正確性の確保に努めますが、本 Web サイトまたは本 Web サイトに含まれる情報、記事、テンプレート、あるいは関連グラフィックに関する完全性、正確性、信頼性、適合性、または利用可能性について、明示または黙示のいかなる表明または保証も行いません。かかる情報に依拠して生じたいかなる結果についても Smartsheet は一切責任を負いませんので、各自の責任と判断のもとにご利用ください。</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1371</TotalTime>
  <Words>520</Words>
  <Application>Microsoft Office PowerPoint</Application>
  <PresentationFormat>Widescreen</PresentationFormat>
  <Paragraphs>33</Paragraphs>
  <Slides>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Ricky Nan</cp:lastModifiedBy>
  <cp:revision>21</cp:revision>
  <dcterms:created xsi:type="dcterms:W3CDTF">2022-05-22T18:55:25Z</dcterms:created>
  <dcterms:modified xsi:type="dcterms:W3CDTF">2024-10-27T12:59:43Z</dcterms:modified>
</cp:coreProperties>
</file>