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DD5D4-DF99-4465-9175-337AD001664F}" v="24" dt="2024-02-04T23:49:0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6" d="100"/>
          <a:sy n="106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0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つの紙飛行機とその飛行軌跡">
            <a:extLst>
              <a:ext uri="{FF2B5EF4-FFF2-40B4-BE49-F238E27FC236}">
                <a16:creationId xmlns:a16="http://schemas.microsoft.com/office/drawing/2014/main" id="{9F0CC501-1FE7-8671-D3E5-CDD49658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7" t="8505" r="1083" b="9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4755" y="283456"/>
            <a:ext cx="589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形式のカスタマー ジャーニー ケース スタディ テンプレート サンプル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773527" y="1510301"/>
            <a:ext cx="616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POSITIVE 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6030646" y="5626894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Lori Garcia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pic>
        <p:nvPicPr>
          <p:cNvPr id="2" name="Picture 1" descr="3 つの紙飛行機とその飛行軌跡">
            <a:extLst>
              <a:ext uri="{FF2B5EF4-FFF2-40B4-BE49-F238E27FC236}">
                <a16:creationId xmlns:a16="http://schemas.microsoft.com/office/drawing/2014/main" id="{093B39AA-CE6E-FE00-641F-740DDE4A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81"/>
          <a:stretch/>
        </p:blipFill>
        <p:spPr>
          <a:xfrm>
            <a:off x="0" y="1510301"/>
            <a:ext cx="5472237" cy="534769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8547B5EB-4301-1C6B-0962-FF4D601534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57330" y="366336"/>
            <a:ext cx="25521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4095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ケース スタディ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4379976" y="311063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1FDFE3-A3A6-008B-ED99-71A187F7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57646"/>
              </p:ext>
            </p:extLst>
          </p:nvPr>
        </p:nvGraphicFramePr>
        <p:xfrm>
          <a:off x="120639" y="942005"/>
          <a:ext cx="11960520" cy="58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65">
                  <a:extLst>
                    <a:ext uri="{9D8B030D-6E8A-4147-A177-3AD203B41FA5}">
                      <a16:colId xmlns:a16="http://schemas.microsoft.com/office/drawing/2014/main" val="2500885539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9152095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18426410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40870891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5327273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107193254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607449813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069597360"/>
                    </a:ext>
                  </a:extLst>
                </a:gridCol>
              </a:tblGrid>
              <a:tr h="1451246">
                <a:tc>
                  <a:txBody>
                    <a:bodyPr/>
                    <a:lstStyle/>
                    <a:p>
                      <a:endParaRPr lang="en-US" baseline="0" dirty="0"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認知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関心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欲求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購入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ロイヤルティ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消費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共有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3616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行動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顧客はオンライン広告やソーシャル メディアを通じて Positive Charge を発見する。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 Positive Charge の Web サイトにアクセスし、サービス内容と所在地について詳細を確認する。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 Positive Charge と他のプロバイダーを比較し、ユーザー レビューを確認</a:t>
                      </a:r>
                      <a:br>
                        <a:rPr lang="en-US" alt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する。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 Positive Charge のサブスクリプション プランに登録する。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 Positive Charge のステーションを定期的に使用し、代替サービスよりもそちらを好む。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顧客は毎日の EV 充電に Positive Charge を使用する。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顧客は友人に対し、</a:t>
                      </a:r>
                      <a:br>
                        <a:rPr lang="en-US" alt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あるいはソーシャル </a:t>
                      </a:r>
                      <a:br>
                        <a:rPr lang="en-US" alt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メディア上で Positive Charge を勧める。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16222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考え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これは、EV の充電に関するニーズを満たしてくれる、便利で環境に優しいソリューションかもしれない。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この会社の充電ステーションは便利な場所にあり、使いやすいように思える。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Positive Charge は、より高速な充電サービスを広範囲にわたって提供している。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日々の通勤のために、これに投資する価値があるようだ。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この会社のサービスは迅速で信頼性が高く、私は常に満足している。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このサービスのおかげで、EV の使用がより便利で効率的になった。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この素晴らしいサービスをいろんな人に知ってもらいたい。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05571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ja-JP" sz="1400" baseline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感情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信頼できる充電ソリューションを見つけることに関心があり、それを期待している。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Positive Charge が実現する効率性について感銘を受けており、興味がある。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Positive Charge のサービスをぜひ試してみたい。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自分の決定に満足しており、充電体験の向上を期待している。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Positive Charge を</a:t>
                      </a:r>
                      <a:br>
                        <a:rPr lang="en-US" alt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信頼し、忠誠心を感じている。また、同社のサービスに感謝して</a:t>
                      </a:r>
                      <a:br>
                        <a:rPr lang="en-US" alt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Positive Charge の</a:t>
                      </a:r>
                      <a:br>
                        <a:rPr lang="en-US" alt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ネットワークに満足しており、頼りにしている。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050" b="0" baseline="0" dirty="0"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自分の良い体験を他の人と共有できることを誇りに思い、楽しみにしている。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3156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E00925-F0C4-3ECC-C76B-5E79E160D98A}"/>
              </a:ext>
            </a:extLst>
          </p:cNvPr>
          <p:cNvSpPr txBox="1"/>
          <p:nvPr/>
        </p:nvSpPr>
        <p:spPr>
          <a:xfrm>
            <a:off x="6099048" y="203340"/>
            <a:ext cx="5989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このテンプレートを使用すると、各段階における行動、考え、感情を記録しながら、カスタマー ジャーニー全体をマッピングできます。これにより、顧客の行動に関する貴重なインサイトを提示し、自社の製品やサービスに対する顧客の体験を示すことができます。</a:t>
            </a:r>
          </a:p>
        </p:txBody>
      </p:sp>
      <p:pic>
        <p:nvPicPr>
          <p:cNvPr id="28" name="Picture 27" descr="3 つの紙飛行機とその飛行軌跡">
            <a:extLst>
              <a:ext uri="{FF2B5EF4-FFF2-40B4-BE49-F238E27FC236}">
                <a16:creationId xmlns:a16="http://schemas.microsoft.com/office/drawing/2014/main" id="{F6DED64F-4D40-27CC-91F9-2F754E76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6542" t="5864" r="1749" b="4052"/>
          <a:stretch/>
        </p:blipFill>
        <p:spPr>
          <a:xfrm>
            <a:off x="110841" y="942005"/>
            <a:ext cx="1457461" cy="14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8103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166</TotalTime>
  <Words>576</Words>
  <Application>Microsoft Office PowerPoint</Application>
  <PresentationFormat>Widescreen</PresentationFormat>
  <Paragraphs>45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20</cp:revision>
  <dcterms:created xsi:type="dcterms:W3CDTF">2022-05-22T18:55:25Z</dcterms:created>
  <dcterms:modified xsi:type="dcterms:W3CDTF">2024-10-16T11:44:28Z</dcterms:modified>
</cp:coreProperties>
</file>