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72293-A881-4872-8474-9DF4C5153D7E}" v="36" dt="2024-02-04T23:43:20.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06" d="100"/>
          <a:sy n="106" d="100"/>
        </p:scale>
        <p:origin x="108" y="9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jp.smartsheet.com/try-it?trp=7809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 つの紙飛行機とその飛行軌跡">
            <a:extLst>
              <a:ext uri="{FF2B5EF4-FFF2-40B4-BE49-F238E27FC236}">
                <a16:creationId xmlns:a16="http://schemas.microsoft.com/office/drawing/2014/main" id="{9F0CC501-1FE7-8671-D3E5-CDD49658F8FB}"/>
              </a:ext>
            </a:extLst>
          </p:cNvPr>
          <p:cNvPicPr>
            <a:picLocks noChangeAspect="1"/>
          </p:cNvPicPr>
          <p:nvPr/>
        </p:nvPicPr>
        <p:blipFill rotWithShape="1">
          <a:blip r:embed="rId2">
            <a:duotone>
              <a:schemeClr val="accent6">
                <a:shade val="45000"/>
                <a:satMod val="135000"/>
              </a:schemeClr>
              <a:prstClr val="white"/>
            </a:duotone>
            <a:alphaModFix amt="20000"/>
            <a:extLst>
              <a:ext uri="{BEBA8EAE-BF5A-486C-A8C5-ECC9F3942E4B}">
                <a14:imgProps xmlns:a14="http://schemas.microsoft.com/office/drawing/2010/main">
                  <a14:imgLayer r:embed="rId3">
                    <a14:imgEffect>
                      <a14:saturation sat="0"/>
                    </a14:imgEffect>
                  </a14:imgLayer>
                </a14:imgProps>
              </a:ext>
            </a:extLst>
          </a:blip>
          <a:srcRect l="1277" t="8505" r="1083" b="9111"/>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04754" y="283456"/>
            <a:ext cx="5962781" cy="1200329"/>
          </a:xfrm>
          <a:prstGeom prst="rect">
            <a:avLst/>
          </a:prstGeom>
          <a:noFill/>
        </p:spPr>
        <p:txBody>
          <a:bodyPr wrap="square" rtlCol="0">
            <a:spAutoFit/>
          </a:bodyPr>
          <a:lstStyle/>
          <a:p>
            <a:pPr rtl="0"/>
            <a:r>
              <a:rPr lang="ja-JP" sz="2400" b="1" dirty="0">
                <a:solidFill>
                  <a:schemeClr val="tx1">
                    <a:lumMod val="65000"/>
                    <a:lumOff val="35000"/>
                  </a:schemeClr>
                </a:solidFill>
                <a:latin typeface="Century Gothic" panose="020B0502020202020204" pitchFamily="34" charset="0"/>
                <a:ea typeface="MS PGothic" panose="020B0600070205080204" pitchFamily="34" charset="-128"/>
              </a:rPr>
              <a:t>PowerPoint 形式のカスタマー ジャーニー ケース スタディ テンプレート</a:t>
            </a:r>
            <a:br>
              <a:rPr lang="en-US" sz="2400" b="1" dirty="0">
                <a:solidFill>
                  <a:schemeClr val="tx1">
                    <a:lumMod val="65000"/>
                    <a:lumOff val="35000"/>
                  </a:schemeClr>
                </a:solidFill>
                <a:latin typeface="Century Gothic" panose="020B0502020202020204" pitchFamily="34" charset="0"/>
                <a:ea typeface="MS PGothic" panose="020B0600070205080204" pitchFamily="34" charset="-128"/>
              </a:rPr>
            </a:br>
            <a:endParaRPr lang="en-US" sz="2400" b="1" dirty="0">
              <a:solidFill>
                <a:schemeClr val="tx1">
                  <a:lumMod val="65000"/>
                  <a:lumOff val="35000"/>
                </a:schemeClr>
              </a:solidFill>
              <a:latin typeface="Century Gothic" panose="020B0502020202020204" pitchFamily="34" charset="0"/>
              <a:ea typeface="MS PGothic" panose="020B0600070205080204" pitchFamily="34" charset="-128"/>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773527" y="1510301"/>
            <a:ext cx="6167878" cy="769441"/>
          </a:xfrm>
          <a:prstGeom prst="rect">
            <a:avLst/>
          </a:prstGeom>
          <a:noFill/>
        </p:spPr>
        <p:txBody>
          <a:bodyPr wrap="square" rtlCol="0">
            <a:spAutoFit/>
          </a:bodyPr>
          <a:lstStyle/>
          <a:p>
            <a:pPr rtl="0"/>
            <a:r>
              <a:rPr lang="ja-JP" sz="4400">
                <a:solidFill>
                  <a:schemeClr val="tx1">
                    <a:lumMod val="65000"/>
                    <a:lumOff val="35000"/>
                  </a:schemeClr>
                </a:solidFill>
                <a:latin typeface="Century Gothic" panose="020B0502020202020204" pitchFamily="34" charset="0"/>
                <a:ea typeface="MS PGothic" panose="020B0600070205080204" pitchFamily="34" charset="-128"/>
              </a:rPr>
              <a:t>[ ケース スタディ名 ]</a:t>
            </a:r>
          </a:p>
        </p:txBody>
      </p:sp>
      <p:sp>
        <p:nvSpPr>
          <p:cNvPr id="11" name="TextBox 10">
            <a:extLst>
              <a:ext uri="{FF2B5EF4-FFF2-40B4-BE49-F238E27FC236}">
                <a16:creationId xmlns:a16="http://schemas.microsoft.com/office/drawing/2014/main" id="{337A3371-9EA4-4C46-A817-F8A47B8962FF}"/>
              </a:ext>
            </a:extLst>
          </p:cNvPr>
          <p:cNvSpPr txBox="1"/>
          <p:nvPr/>
        </p:nvSpPr>
        <p:spPr>
          <a:xfrm>
            <a:off x="6030646" y="5626894"/>
            <a:ext cx="8138087" cy="1231106"/>
          </a:xfrm>
          <a:prstGeom prst="rect">
            <a:avLst/>
          </a:prstGeom>
          <a:noFill/>
        </p:spPr>
        <p:txBody>
          <a:bodyPr wrap="square" rtlCol="0">
            <a:spAutoFit/>
          </a:bodyPr>
          <a:lstStyle/>
          <a:p>
            <a:pPr rtl="0"/>
            <a:r>
              <a:rPr lang="ja-JP">
                <a:solidFill>
                  <a:schemeClr val="tx1">
                    <a:lumMod val="75000"/>
                    <a:lumOff val="25000"/>
                  </a:schemeClr>
                </a:solidFill>
                <a:latin typeface="Century Gothic" panose="020B0502020202020204" pitchFamily="34" charset="0"/>
                <a:ea typeface="MS PGothic" panose="020B0600070205080204" pitchFamily="34" charset="-128"/>
              </a:rPr>
              <a:t>作成者</a:t>
            </a:r>
          </a:p>
          <a:p>
            <a:pPr rtl="0"/>
            <a:r>
              <a:rPr lang="ja-JP" sz="1400">
                <a:solidFill>
                  <a:schemeClr val="tx1">
                    <a:lumMod val="50000"/>
                    <a:lumOff val="50000"/>
                  </a:schemeClr>
                </a:solidFill>
                <a:latin typeface="Century Gothic" panose="020B0502020202020204" pitchFamily="34" charset="0"/>
                <a:ea typeface="MS PGothic" panose="020B0600070205080204" pitchFamily="34" charset="-128"/>
              </a:rPr>
              <a:t>名前</a:t>
            </a:r>
          </a:p>
          <a:p>
            <a:endParaRPr lang="en-US" sz="1400" dirty="0">
              <a:solidFill>
                <a:schemeClr val="tx1">
                  <a:lumMod val="50000"/>
                  <a:lumOff val="50000"/>
                </a:schemeClr>
              </a:solidFill>
              <a:latin typeface="Century Gothic" panose="020B0502020202020204" pitchFamily="34" charset="0"/>
              <a:ea typeface="MS PGothic" panose="020B0600070205080204" pitchFamily="34" charset="-128"/>
            </a:endParaRPr>
          </a:p>
          <a:p>
            <a:pPr rtl="0"/>
            <a:r>
              <a:rPr lang="ja-JP" sz="1400">
                <a:solidFill>
                  <a:schemeClr val="bg1">
                    <a:lumMod val="50000"/>
                  </a:schemeClr>
                </a:solidFill>
                <a:latin typeface="Century Gothic" panose="020B0502020202020204" pitchFamily="34" charset="0"/>
                <a:ea typeface="MS PGothic" panose="020B0600070205080204" pitchFamily="34" charset="-128"/>
              </a:rPr>
              <a:t>作成日: YY/MM/DD</a:t>
            </a:r>
          </a:p>
          <a:p>
            <a:pPr rtl="0"/>
            <a:r>
              <a:rPr lang="ja-JP" sz="1400">
                <a:solidFill>
                  <a:schemeClr val="bg1">
                    <a:lumMod val="50000"/>
                  </a:schemeClr>
                </a:solidFill>
                <a:latin typeface="Century Gothic" panose="020B0502020202020204" pitchFamily="34" charset="0"/>
                <a:ea typeface="MS PGothic" panose="020B0600070205080204" pitchFamily="34" charset="-128"/>
              </a:rPr>
              <a:t> </a:t>
            </a:r>
          </a:p>
        </p:txBody>
      </p:sp>
      <p:pic>
        <p:nvPicPr>
          <p:cNvPr id="2" name="Picture 1" descr="3 つの紙飛行機とその飛行軌跡">
            <a:extLst>
              <a:ext uri="{FF2B5EF4-FFF2-40B4-BE49-F238E27FC236}">
                <a16:creationId xmlns:a16="http://schemas.microsoft.com/office/drawing/2014/main" id="{093B39AA-CE6E-FE00-641F-740DDE4A82C0}"/>
              </a:ext>
            </a:extLst>
          </p:cNvPr>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31781"/>
          <a:stretch/>
        </p:blipFill>
        <p:spPr>
          <a:xfrm>
            <a:off x="0" y="1510301"/>
            <a:ext cx="5472237" cy="5347699"/>
          </a:xfrm>
          <a:prstGeom prst="rect">
            <a:avLst/>
          </a:prstGeom>
        </p:spPr>
      </p:pic>
      <p:pic>
        <p:nvPicPr>
          <p:cNvPr id="5" name="Picture 4">
            <a:hlinkClick r:id="rId4"/>
            <a:extLst>
              <a:ext uri="{FF2B5EF4-FFF2-40B4-BE49-F238E27FC236}">
                <a16:creationId xmlns:a16="http://schemas.microsoft.com/office/drawing/2014/main" id="{7E941086-9BF5-8C9C-9303-85E2DE921FAC}"/>
              </a:ext>
            </a:extLst>
          </p:cNvPr>
          <p:cNvPicPr>
            <a:picLocks noChangeAspect="1"/>
          </p:cNvPicPr>
          <p:nvPr/>
        </p:nvPicPr>
        <p:blipFill>
          <a:blip r:embed="rId5"/>
          <a:srcRect/>
          <a:stretch/>
        </p:blipFill>
        <p:spPr>
          <a:xfrm>
            <a:off x="9257330" y="366336"/>
            <a:ext cx="2552138" cy="507608"/>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4095993" cy="830997"/>
          </a:xfrm>
          <a:prstGeom prst="rect">
            <a:avLst/>
          </a:prstGeom>
          <a:noFill/>
        </p:spPr>
        <p:txBody>
          <a:bodyPr wrap="none" rtlCol="0">
            <a:spAutoFit/>
          </a:bodyPr>
          <a:lstStyle/>
          <a:p>
            <a:pPr rtl="0"/>
            <a:r>
              <a:rPr lang="ja-JP" sz="4800">
                <a:solidFill>
                  <a:schemeClr val="tx1">
                    <a:lumMod val="65000"/>
                    <a:lumOff val="35000"/>
                  </a:schemeClr>
                </a:solidFill>
                <a:latin typeface="Century Gothic" panose="020B0502020202020204" pitchFamily="34" charset="0"/>
                <a:ea typeface="MS PGothic" panose="020B0600070205080204" pitchFamily="34" charset="-128"/>
              </a:rPr>
              <a:t>ケース スタディ</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4382916" y="311063"/>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anose="020B0502020202020204" pitchFamily="34" charset="0"/>
                <a:ea typeface="MS PGothic" panose="020B0600070205080204" pitchFamily="34" charset="-128"/>
              </a:endParaRPr>
            </a:p>
          </p:txBody>
        </p:sp>
      </p:grpSp>
      <p:graphicFrame>
        <p:nvGraphicFramePr>
          <p:cNvPr id="6" name="Table 5">
            <a:extLst>
              <a:ext uri="{FF2B5EF4-FFF2-40B4-BE49-F238E27FC236}">
                <a16:creationId xmlns:a16="http://schemas.microsoft.com/office/drawing/2014/main" id="{281FDFE3-A3A6-008B-ED99-71A187F700D8}"/>
              </a:ext>
            </a:extLst>
          </p:cNvPr>
          <p:cNvGraphicFramePr>
            <a:graphicFrameLocks noGrp="1"/>
          </p:cNvGraphicFramePr>
          <p:nvPr>
            <p:extLst>
              <p:ext uri="{D42A27DB-BD31-4B8C-83A1-F6EECF244321}">
                <p14:modId xmlns:p14="http://schemas.microsoft.com/office/powerpoint/2010/main" val="2323966618"/>
              </p:ext>
            </p:extLst>
          </p:nvPr>
        </p:nvGraphicFramePr>
        <p:xfrm>
          <a:off x="120639" y="942005"/>
          <a:ext cx="11960520" cy="5804984"/>
        </p:xfrm>
        <a:graphic>
          <a:graphicData uri="http://schemas.openxmlformats.org/drawingml/2006/table">
            <a:tbl>
              <a:tblPr firstRow="1" bandRow="1">
                <a:tableStyleId>{5C22544A-7EE6-4342-B048-85BDC9FD1C3A}</a:tableStyleId>
              </a:tblPr>
              <a:tblGrid>
                <a:gridCol w="1495065">
                  <a:extLst>
                    <a:ext uri="{9D8B030D-6E8A-4147-A177-3AD203B41FA5}">
                      <a16:colId xmlns:a16="http://schemas.microsoft.com/office/drawing/2014/main" val="2500885539"/>
                    </a:ext>
                  </a:extLst>
                </a:gridCol>
                <a:gridCol w="1495065">
                  <a:extLst>
                    <a:ext uri="{9D8B030D-6E8A-4147-A177-3AD203B41FA5}">
                      <a16:colId xmlns:a16="http://schemas.microsoft.com/office/drawing/2014/main" val="491520955"/>
                    </a:ext>
                  </a:extLst>
                </a:gridCol>
                <a:gridCol w="1495065">
                  <a:extLst>
                    <a:ext uri="{9D8B030D-6E8A-4147-A177-3AD203B41FA5}">
                      <a16:colId xmlns:a16="http://schemas.microsoft.com/office/drawing/2014/main" val="2184264100"/>
                    </a:ext>
                  </a:extLst>
                </a:gridCol>
                <a:gridCol w="1495065">
                  <a:extLst>
                    <a:ext uri="{9D8B030D-6E8A-4147-A177-3AD203B41FA5}">
                      <a16:colId xmlns:a16="http://schemas.microsoft.com/office/drawing/2014/main" val="2740870891"/>
                    </a:ext>
                  </a:extLst>
                </a:gridCol>
                <a:gridCol w="1495065">
                  <a:extLst>
                    <a:ext uri="{9D8B030D-6E8A-4147-A177-3AD203B41FA5}">
                      <a16:colId xmlns:a16="http://schemas.microsoft.com/office/drawing/2014/main" val="2753272730"/>
                    </a:ext>
                  </a:extLst>
                </a:gridCol>
                <a:gridCol w="1495065">
                  <a:extLst>
                    <a:ext uri="{9D8B030D-6E8A-4147-A177-3AD203B41FA5}">
                      <a16:colId xmlns:a16="http://schemas.microsoft.com/office/drawing/2014/main" val="1071932545"/>
                    </a:ext>
                  </a:extLst>
                </a:gridCol>
                <a:gridCol w="1495065">
                  <a:extLst>
                    <a:ext uri="{9D8B030D-6E8A-4147-A177-3AD203B41FA5}">
                      <a16:colId xmlns:a16="http://schemas.microsoft.com/office/drawing/2014/main" val="607449813"/>
                    </a:ext>
                  </a:extLst>
                </a:gridCol>
                <a:gridCol w="1495065">
                  <a:extLst>
                    <a:ext uri="{9D8B030D-6E8A-4147-A177-3AD203B41FA5}">
                      <a16:colId xmlns:a16="http://schemas.microsoft.com/office/drawing/2014/main" val="4069597360"/>
                    </a:ext>
                  </a:extLst>
                </a:gridCol>
              </a:tblGrid>
              <a:tr h="1451246">
                <a:tc>
                  <a:txBody>
                    <a:bodyPr/>
                    <a:lstStyle/>
                    <a:p>
                      <a:endParaRPr lang="en-US" baseline="0" dirty="0">
                        <a:latin typeface="Century Gothic" panose="020B0502020202020204" pitchFamily="34" charset="0"/>
                        <a:ea typeface="MS PGothic" panose="020B0600070205080204" pitchFamily="34" charset="-128"/>
                      </a:endParaRPr>
                    </a:p>
                  </a:txBody>
                  <a:tcPr>
                    <a:noFill/>
                  </a:tcPr>
                </a:tc>
                <a:tc>
                  <a:txBody>
                    <a:bodyPr/>
                    <a:lstStyle/>
                    <a:p>
                      <a:pPr algn="ctr" rtl="0"/>
                      <a:r>
                        <a:rPr lang="ja-JP" sz="1400" baseline="0" dirty="0">
                          <a:solidFill>
                            <a:schemeClr val="accent6"/>
                          </a:solidFill>
                          <a:latin typeface="Century Gothic" panose="020B0502020202020204" pitchFamily="34" charset="0"/>
                          <a:ea typeface="MS PGothic" panose="020B0600070205080204" pitchFamily="34" charset="-128"/>
                        </a:rPr>
                        <a:t>認知</a:t>
                      </a:r>
                    </a:p>
                  </a:txBody>
                  <a:tcPr anchor="ctr">
                    <a:solidFill>
                      <a:schemeClr val="accent6">
                        <a:lumMod val="20000"/>
                        <a:lumOff val="80000"/>
                      </a:schemeClr>
                    </a:solidFill>
                  </a:tcPr>
                </a:tc>
                <a:tc>
                  <a:txBody>
                    <a:bodyPr/>
                    <a:lstStyle/>
                    <a:p>
                      <a:pPr algn="ctr" rtl="0"/>
                      <a:r>
                        <a:rPr lang="ja-JP" sz="1400" baseline="0">
                          <a:solidFill>
                            <a:schemeClr val="accent6"/>
                          </a:solidFill>
                          <a:latin typeface="Century Gothic" panose="020B0502020202020204" pitchFamily="34" charset="0"/>
                          <a:ea typeface="MS PGothic" panose="020B0600070205080204" pitchFamily="34" charset="-128"/>
                        </a:rPr>
                        <a:t>関心</a:t>
                      </a:r>
                    </a:p>
                  </a:txBody>
                  <a:tcPr anchor="ctr">
                    <a:solidFill>
                      <a:schemeClr val="accent6">
                        <a:lumMod val="20000"/>
                        <a:lumOff val="80000"/>
                      </a:schemeClr>
                    </a:solidFill>
                  </a:tcPr>
                </a:tc>
                <a:tc>
                  <a:txBody>
                    <a:bodyPr/>
                    <a:lstStyle/>
                    <a:p>
                      <a:pPr algn="ctr" rtl="0"/>
                      <a:r>
                        <a:rPr lang="ja-JP" sz="1400" baseline="0">
                          <a:solidFill>
                            <a:schemeClr val="accent6"/>
                          </a:solidFill>
                          <a:latin typeface="Century Gothic" panose="020B0502020202020204" pitchFamily="34" charset="0"/>
                          <a:ea typeface="MS PGothic" panose="020B0600070205080204" pitchFamily="34" charset="-128"/>
                        </a:rPr>
                        <a:t>欲求</a:t>
                      </a:r>
                    </a:p>
                  </a:txBody>
                  <a:tcPr anchor="ctr">
                    <a:solidFill>
                      <a:schemeClr val="accent6">
                        <a:lumMod val="20000"/>
                        <a:lumOff val="80000"/>
                      </a:schemeClr>
                    </a:solidFill>
                  </a:tcPr>
                </a:tc>
                <a:tc>
                  <a:txBody>
                    <a:bodyPr/>
                    <a:lstStyle/>
                    <a:p>
                      <a:pPr algn="ctr" rtl="0"/>
                      <a:r>
                        <a:rPr lang="ja-JP" sz="1400" baseline="0">
                          <a:solidFill>
                            <a:schemeClr val="accent6"/>
                          </a:solidFill>
                          <a:latin typeface="Century Gothic" panose="020B0502020202020204" pitchFamily="34" charset="0"/>
                          <a:ea typeface="MS PGothic" panose="020B0600070205080204" pitchFamily="34" charset="-128"/>
                        </a:rPr>
                        <a:t>購入</a:t>
                      </a:r>
                    </a:p>
                  </a:txBody>
                  <a:tcPr anchor="ctr">
                    <a:solidFill>
                      <a:schemeClr val="accent6">
                        <a:lumMod val="20000"/>
                        <a:lumOff val="80000"/>
                      </a:schemeClr>
                    </a:solidFill>
                  </a:tcPr>
                </a:tc>
                <a:tc>
                  <a:txBody>
                    <a:bodyPr/>
                    <a:lstStyle/>
                    <a:p>
                      <a:pPr algn="ctr" rtl="0"/>
                      <a:r>
                        <a:rPr lang="ja-JP" sz="1400" baseline="0" dirty="0">
                          <a:solidFill>
                            <a:schemeClr val="accent6"/>
                          </a:solidFill>
                          <a:latin typeface="Century Gothic" panose="020B0502020202020204" pitchFamily="34" charset="0"/>
                          <a:ea typeface="MS PGothic" panose="020B0600070205080204" pitchFamily="34" charset="-128"/>
                        </a:rPr>
                        <a:t>ロイヤルティ</a:t>
                      </a:r>
                    </a:p>
                  </a:txBody>
                  <a:tcPr anchor="ctr">
                    <a:solidFill>
                      <a:schemeClr val="accent6">
                        <a:lumMod val="20000"/>
                        <a:lumOff val="80000"/>
                      </a:schemeClr>
                    </a:solidFill>
                  </a:tcPr>
                </a:tc>
                <a:tc>
                  <a:txBody>
                    <a:bodyPr/>
                    <a:lstStyle/>
                    <a:p>
                      <a:pPr algn="ctr" rtl="0"/>
                      <a:r>
                        <a:rPr lang="ja-JP" sz="1400" baseline="0">
                          <a:solidFill>
                            <a:schemeClr val="accent6"/>
                          </a:solidFill>
                          <a:latin typeface="Century Gothic" panose="020B0502020202020204" pitchFamily="34" charset="0"/>
                          <a:ea typeface="MS PGothic" panose="020B0600070205080204" pitchFamily="34" charset="-128"/>
                        </a:rPr>
                        <a:t>消費</a:t>
                      </a:r>
                    </a:p>
                  </a:txBody>
                  <a:tcPr anchor="ctr">
                    <a:solidFill>
                      <a:schemeClr val="accent6">
                        <a:lumMod val="20000"/>
                        <a:lumOff val="80000"/>
                      </a:schemeClr>
                    </a:solidFill>
                  </a:tcPr>
                </a:tc>
                <a:tc>
                  <a:txBody>
                    <a:bodyPr/>
                    <a:lstStyle/>
                    <a:p>
                      <a:pPr algn="ctr" rtl="0"/>
                      <a:r>
                        <a:rPr lang="ja-JP" sz="1400" baseline="0">
                          <a:solidFill>
                            <a:schemeClr val="accent6"/>
                          </a:solidFill>
                          <a:latin typeface="Century Gothic" panose="020B0502020202020204" pitchFamily="34" charset="0"/>
                          <a:ea typeface="MS PGothic" panose="020B0600070205080204" pitchFamily="34" charset="-128"/>
                        </a:rPr>
                        <a:t>共有</a:t>
                      </a:r>
                    </a:p>
                  </a:txBody>
                  <a:tcPr anchor="ctr">
                    <a:solidFill>
                      <a:schemeClr val="accent6">
                        <a:lumMod val="20000"/>
                        <a:lumOff val="80000"/>
                      </a:schemeClr>
                    </a:solidFill>
                  </a:tcPr>
                </a:tc>
                <a:extLst>
                  <a:ext uri="{0D108BD9-81ED-4DB2-BD59-A6C34878D82A}">
                    <a16:rowId xmlns:a16="http://schemas.microsoft.com/office/drawing/2014/main" val="1853093616"/>
                  </a:ext>
                </a:extLst>
              </a:tr>
              <a:tr h="1451246">
                <a:tc>
                  <a:txBody>
                    <a:bodyPr/>
                    <a:lstStyle/>
                    <a:p>
                      <a:pPr algn="ctr" rtl="0"/>
                      <a:r>
                        <a:rPr lang="ja-JP" sz="1400" baseline="0">
                          <a:solidFill>
                            <a:schemeClr val="accent2"/>
                          </a:solidFill>
                          <a:latin typeface="Century Gothic" panose="020B0502020202020204" pitchFamily="34" charset="0"/>
                          <a:ea typeface="MS PGothic" panose="020B0600070205080204" pitchFamily="34" charset="-128"/>
                        </a:rPr>
                        <a:t>行動</a:t>
                      </a:r>
                    </a:p>
                  </a:txBody>
                  <a:tcPr anchor="ctr">
                    <a:solidFill>
                      <a:schemeClr val="accent2">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自社の製品やサービスについて初めて知った顧客が、その際にどのような行動を取るのかを</a:t>
                      </a:r>
                      <a:r>
                        <a:rPr lang="ja-JP" sz="900" b="1" baseline="0">
                          <a:latin typeface="Century Gothic" panose="020B0502020202020204" pitchFamily="34" charset="0"/>
                          <a:ea typeface="MS PGothic" panose="020B0600070205080204" pitchFamily="34" charset="-128"/>
                        </a:rPr>
                        <a:t>説明します。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顧客が自社の製品やサービスに関心を示し始めるときの行動を</a:t>
                      </a:r>
                      <a:r>
                        <a:rPr lang="ja-JP" sz="900" b="1" baseline="0">
                          <a:latin typeface="Century Gothic" panose="020B0502020202020204" pitchFamily="34" charset="0"/>
                          <a:ea typeface="MS PGothic" panose="020B0600070205080204" pitchFamily="34" charset="-128"/>
                        </a:rPr>
                        <a:t>詳述します。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自社の製品やサービスに対する顧客の関心が欲求へと発展するまでのステップを</a:t>
                      </a:r>
                      <a:r>
                        <a:rPr lang="ja-JP" sz="900" b="1" baseline="0">
                          <a:latin typeface="Century Gothic" panose="020B0502020202020204" pitchFamily="34" charset="0"/>
                          <a:ea typeface="MS PGothic" panose="020B0600070205080204" pitchFamily="34" charset="-128"/>
                        </a:rPr>
                        <a:t>説明します。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購入プロセスにおける顧客の行動を</a:t>
                      </a:r>
                      <a:r>
                        <a:rPr lang="ja-JP" sz="900" b="1" baseline="0">
                          <a:latin typeface="Century Gothic" panose="020B0502020202020204" pitchFamily="34" charset="0"/>
                          <a:ea typeface="MS PGothic" panose="020B0600070205080204" pitchFamily="34" charset="-128"/>
                        </a:rPr>
                        <a:t>説明します。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顧客が自社のブランドや製品に対してどのようにロイヤルティを示すかを</a:t>
                      </a:r>
                      <a:r>
                        <a:rPr lang="ja-JP" sz="900" b="1" baseline="0">
                          <a:latin typeface="Century Gothic" panose="020B0502020202020204" pitchFamily="34" charset="0"/>
                          <a:ea typeface="MS PGothic" panose="020B0600070205080204" pitchFamily="34" charset="-128"/>
                        </a:rPr>
                        <a:t>説明します。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自社の製品やサービスを使用する際の顧客の行動を</a:t>
                      </a:r>
                      <a:r>
                        <a:rPr lang="ja-JP" sz="900" b="1" baseline="0">
                          <a:latin typeface="Century Gothic" panose="020B0502020202020204" pitchFamily="34" charset="0"/>
                          <a:ea typeface="MS PGothic" panose="020B0600070205080204" pitchFamily="34" charset="-128"/>
                        </a:rPr>
                        <a:t>詳述します。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顧客がいつ、どのように自分の体験を他者と共有するかを</a:t>
                      </a:r>
                      <a:r>
                        <a:rPr lang="ja-JP" sz="900" b="1" baseline="0">
                          <a:latin typeface="Century Gothic" panose="020B0502020202020204" pitchFamily="34" charset="0"/>
                          <a:ea typeface="MS PGothic" panose="020B0600070205080204" pitchFamily="34" charset="-128"/>
                        </a:rPr>
                        <a:t>説明します。</a:t>
                      </a:r>
                    </a:p>
                  </a:txBody>
                  <a:tcPr anchor="ctr">
                    <a:solidFill>
                      <a:schemeClr val="accent5">
                        <a:lumMod val="20000"/>
                        <a:lumOff val="80000"/>
                      </a:schemeClr>
                    </a:solidFill>
                  </a:tcPr>
                </a:tc>
                <a:extLst>
                  <a:ext uri="{0D108BD9-81ED-4DB2-BD59-A6C34878D82A}">
                    <a16:rowId xmlns:a16="http://schemas.microsoft.com/office/drawing/2014/main" val="2023016222"/>
                  </a:ext>
                </a:extLst>
              </a:tr>
              <a:tr h="1451246">
                <a:tc>
                  <a:txBody>
                    <a:bodyPr/>
                    <a:lstStyle/>
                    <a:p>
                      <a:pPr algn="ctr" rtl="0"/>
                      <a:r>
                        <a:rPr lang="ja-JP" sz="1400" baseline="0">
                          <a:solidFill>
                            <a:schemeClr val="accent2"/>
                          </a:solidFill>
                          <a:latin typeface="Century Gothic" panose="020B0502020202020204" pitchFamily="34" charset="0"/>
                          <a:ea typeface="MS PGothic" panose="020B0600070205080204" pitchFamily="34" charset="-128"/>
                        </a:rPr>
                        <a:t>考え</a:t>
                      </a:r>
                    </a:p>
                  </a:txBody>
                  <a:tcPr anchor="ctr">
                    <a:solidFill>
                      <a:schemeClr val="accent2">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この段階における、自社の製品またはサービスに関する顧客の考えや疑問を</a:t>
                      </a:r>
                      <a:r>
                        <a:rPr lang="ja-JP" sz="900" b="1" baseline="0">
                          <a:latin typeface="Century Gothic" panose="020B0502020202020204" pitchFamily="34" charset="0"/>
                          <a:ea typeface="MS PGothic" panose="020B0600070205080204" pitchFamily="34" charset="-128"/>
                        </a:rPr>
                        <a:t>概説します。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自社が提供する製品やサービスについて、顧客が何を検討し、どのようなリサーチを行っているのかを</a:t>
                      </a:r>
                      <a:r>
                        <a:rPr lang="ja-JP" sz="900" b="1" baseline="0">
                          <a:latin typeface="Century Gothic" panose="020B0502020202020204" pitchFamily="34" charset="0"/>
                          <a:ea typeface="MS PGothic" panose="020B0600070205080204" pitchFamily="34" charset="-128"/>
                        </a:rPr>
                        <a:t>説明します。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製品やサービスを求め始めるときの、顧客の考え方についてのインサイトを</a:t>
                      </a:r>
                      <a:r>
                        <a:rPr lang="ja-JP" sz="900" b="1" baseline="0">
                          <a:latin typeface="Century Gothic" panose="020B0502020202020204" pitchFamily="34" charset="0"/>
                          <a:ea typeface="MS PGothic" panose="020B0600070205080204" pitchFamily="34" charset="-128"/>
                        </a:rPr>
                        <a:t>共有します。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この時点における顧客の検討事項や意思決定プロセスを</a:t>
                      </a:r>
                      <a:r>
                        <a:rPr lang="ja-JP" sz="900" b="1" baseline="0">
                          <a:latin typeface="Century Gothic" panose="020B0502020202020204" pitchFamily="34" charset="0"/>
                          <a:ea typeface="MS PGothic" panose="020B0600070205080204" pitchFamily="34" charset="-128"/>
                        </a:rPr>
                        <a:t>概説します。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顧客のロイヤルティとリピート利用を維持する要因について</a:t>
                      </a:r>
                      <a:r>
                        <a:rPr lang="ja-JP" sz="900" b="1" baseline="0">
                          <a:latin typeface="Century Gothic" panose="020B0502020202020204" pitchFamily="34" charset="0"/>
                          <a:ea typeface="MS PGothic" panose="020B0600070205080204" pitchFamily="34" charset="-128"/>
                        </a:rPr>
                        <a:t>説明します。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製品やサービスの使用時に顧客が抱く可能性のある考えや意見を</a:t>
                      </a:r>
                      <a:r>
                        <a:rPr lang="ja-JP" sz="900" b="1" baseline="0">
                          <a:latin typeface="Century Gothic" panose="020B0502020202020204" pitchFamily="34" charset="0"/>
                          <a:ea typeface="MS PGothic" panose="020B0600070205080204" pitchFamily="34" charset="-128"/>
                        </a:rPr>
                        <a:t>共有します。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顧客が自身の体験を共有する際の動機や考えについて</a:t>
                      </a:r>
                      <a:r>
                        <a:rPr lang="ja-JP" sz="900" b="1" baseline="0">
                          <a:latin typeface="Century Gothic" panose="020B0502020202020204" pitchFamily="34" charset="0"/>
                          <a:ea typeface="MS PGothic" panose="020B0600070205080204" pitchFamily="34" charset="-128"/>
                        </a:rPr>
                        <a:t>説明します。</a:t>
                      </a:r>
                    </a:p>
                  </a:txBody>
                  <a:tcPr anchor="ctr">
                    <a:solidFill>
                      <a:schemeClr val="accent5">
                        <a:lumMod val="20000"/>
                        <a:lumOff val="80000"/>
                      </a:schemeClr>
                    </a:solidFill>
                  </a:tcPr>
                </a:tc>
                <a:extLst>
                  <a:ext uri="{0D108BD9-81ED-4DB2-BD59-A6C34878D82A}">
                    <a16:rowId xmlns:a16="http://schemas.microsoft.com/office/drawing/2014/main" val="3466605571"/>
                  </a:ext>
                </a:extLst>
              </a:tr>
              <a:tr h="1451246">
                <a:tc>
                  <a:txBody>
                    <a:bodyPr/>
                    <a:lstStyle/>
                    <a:p>
                      <a:pPr algn="ctr" rtl="0"/>
                      <a:r>
                        <a:rPr lang="ja-JP" sz="1400" baseline="0">
                          <a:solidFill>
                            <a:schemeClr val="accent2"/>
                          </a:solidFill>
                          <a:latin typeface="Century Gothic" panose="020B0502020202020204" pitchFamily="34" charset="0"/>
                          <a:ea typeface="MS PGothic" panose="020B0600070205080204" pitchFamily="34" charset="-128"/>
                        </a:rPr>
                        <a:t>感情</a:t>
                      </a:r>
                    </a:p>
                  </a:txBody>
                  <a:tcPr anchor="ctr">
                    <a:solidFill>
                      <a:schemeClr val="accent2">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自社の製品やサービスを見つけたときに顧客が抱く感情について</a:t>
                      </a:r>
                      <a:r>
                        <a:rPr lang="ja-JP" sz="900" b="1" baseline="0">
                          <a:latin typeface="Century Gothic" panose="020B0502020202020204" pitchFamily="34" charset="0"/>
                          <a:ea typeface="MS PGothic" panose="020B0600070205080204" pitchFamily="34" charset="-128"/>
                        </a:rPr>
                        <a:t>説明します。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関心が高まる過程で顧客が抱く感情や傾向を</a:t>
                      </a:r>
                      <a:r>
                        <a:rPr lang="ja-JP" sz="900" b="1" baseline="0">
                          <a:latin typeface="Century Gothic" panose="020B0502020202020204" pitchFamily="34" charset="0"/>
                          <a:ea typeface="MS PGothic" panose="020B0600070205080204" pitchFamily="34" charset="-128"/>
                        </a:rPr>
                        <a:t>説明します。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欲求の高まりに伴う感情的な状態を</a:t>
                      </a:r>
                      <a:r>
                        <a:rPr lang="ja-JP" sz="900" b="1" baseline="0">
                          <a:latin typeface="Century Gothic" panose="020B0502020202020204" pitchFamily="34" charset="0"/>
                          <a:ea typeface="MS PGothic" panose="020B0600070205080204" pitchFamily="34" charset="-128"/>
                        </a:rPr>
                        <a:t>強調します。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購入時に抱いた感情を</a:t>
                      </a:r>
                      <a:r>
                        <a:rPr lang="ja-JP" sz="900" b="1" baseline="0">
                          <a:latin typeface="Century Gothic" panose="020B0502020202020204" pitchFamily="34" charset="0"/>
                          <a:ea typeface="MS PGothic" panose="020B0600070205080204" pitchFamily="34" charset="-128"/>
                        </a:rPr>
                        <a:t>詳述します。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ロイヤルティにつながる顧客の愛着心や満足度について</a:t>
                      </a:r>
                      <a:r>
                        <a:rPr lang="ja-JP" sz="900" b="1" baseline="0">
                          <a:latin typeface="Century Gothic" panose="020B0502020202020204" pitchFamily="34" charset="0"/>
                          <a:ea typeface="MS PGothic" panose="020B0600070205080204" pitchFamily="34" charset="-128"/>
                        </a:rPr>
                        <a:t>説明します。</a:t>
                      </a:r>
                    </a:p>
                  </a:txBody>
                  <a:tcPr anchor="ctr">
                    <a:solidFill>
                      <a:schemeClr val="accent5">
                        <a:lumMod val="20000"/>
                        <a:lumOff val="80000"/>
                      </a:schemeClr>
                    </a:solidFill>
                  </a:tcPr>
                </a:tc>
                <a:tc>
                  <a:txBody>
                    <a:bodyPr/>
                    <a:lstStyle/>
                    <a:p>
                      <a:pPr rtl="0"/>
                      <a:r>
                        <a:rPr lang="ja-JP" sz="900" baseline="0">
                          <a:latin typeface="Century Gothic" panose="020B0502020202020204" pitchFamily="34" charset="0"/>
                          <a:ea typeface="MS PGothic" panose="020B0600070205080204" pitchFamily="34" charset="-128"/>
                        </a:rPr>
                        <a:t>消費するときの顧客の感情的な体験を</a:t>
                      </a:r>
                      <a:r>
                        <a:rPr lang="ja-JP" sz="900" b="1" baseline="0">
                          <a:latin typeface="Century Gothic" panose="020B0502020202020204" pitchFamily="34" charset="0"/>
                          <a:ea typeface="MS PGothic" panose="020B0600070205080204" pitchFamily="34" charset="-128"/>
                        </a:rPr>
                        <a:t>強調します。</a:t>
                      </a:r>
                    </a:p>
                  </a:txBody>
                  <a:tcPr anchor="ctr">
                    <a:solidFill>
                      <a:schemeClr val="accent5">
                        <a:lumMod val="20000"/>
                        <a:lumOff val="80000"/>
                      </a:schemeClr>
                    </a:solidFill>
                  </a:tcPr>
                </a:tc>
                <a:tc>
                  <a:txBody>
                    <a:bodyPr/>
                    <a:lstStyle/>
                    <a:p>
                      <a:pPr rtl="0"/>
                      <a:r>
                        <a:rPr lang="ja-JP" sz="900" baseline="0" dirty="0">
                          <a:latin typeface="Century Gothic" panose="020B0502020202020204" pitchFamily="34" charset="0"/>
                          <a:ea typeface="MS PGothic" panose="020B0600070205080204" pitchFamily="34" charset="-128"/>
                        </a:rPr>
                        <a:t>製品やサービスを勧めたり共有したりする際に顧客が抱く感情について</a:t>
                      </a:r>
                      <a:r>
                        <a:rPr lang="ja-JP" sz="900" b="1" baseline="0" dirty="0">
                          <a:latin typeface="Century Gothic" panose="020B0502020202020204" pitchFamily="34" charset="0"/>
                          <a:ea typeface="MS PGothic" panose="020B0600070205080204" pitchFamily="34" charset="-128"/>
                        </a:rPr>
                        <a:t>説明し</a:t>
                      </a:r>
                      <a:br>
                        <a:rPr lang="en-US" altLang="ja-JP" sz="900" b="1" baseline="0" dirty="0">
                          <a:latin typeface="Century Gothic" panose="020B0502020202020204" pitchFamily="34" charset="0"/>
                          <a:ea typeface="MS PGothic" panose="020B0600070205080204" pitchFamily="34" charset="-128"/>
                        </a:rPr>
                      </a:br>
                      <a:r>
                        <a:rPr lang="ja-JP" sz="900" b="1" baseline="0" dirty="0">
                          <a:latin typeface="Century Gothic" panose="020B0502020202020204" pitchFamily="34" charset="0"/>
                          <a:ea typeface="MS PGothic" panose="020B0600070205080204" pitchFamily="34" charset="-128"/>
                        </a:rPr>
                        <a:t>ます。</a:t>
                      </a:r>
                    </a:p>
                  </a:txBody>
                  <a:tcPr anchor="ctr">
                    <a:solidFill>
                      <a:schemeClr val="accent5">
                        <a:lumMod val="20000"/>
                        <a:lumOff val="80000"/>
                      </a:schemeClr>
                    </a:solidFill>
                  </a:tcPr>
                </a:tc>
                <a:extLst>
                  <a:ext uri="{0D108BD9-81ED-4DB2-BD59-A6C34878D82A}">
                    <a16:rowId xmlns:a16="http://schemas.microsoft.com/office/drawing/2014/main" val="1861331561"/>
                  </a:ext>
                </a:extLst>
              </a:tr>
            </a:tbl>
          </a:graphicData>
        </a:graphic>
      </p:graphicFrame>
      <p:sp>
        <p:nvSpPr>
          <p:cNvPr id="15" name="TextBox 14">
            <a:extLst>
              <a:ext uri="{FF2B5EF4-FFF2-40B4-BE49-F238E27FC236}">
                <a16:creationId xmlns:a16="http://schemas.microsoft.com/office/drawing/2014/main" id="{E5E00925-F0C4-3ECC-C76B-5E79E160D98A}"/>
              </a:ext>
            </a:extLst>
          </p:cNvPr>
          <p:cNvSpPr txBox="1"/>
          <p:nvPr/>
        </p:nvSpPr>
        <p:spPr>
          <a:xfrm>
            <a:off x="6096000" y="203340"/>
            <a:ext cx="5985158" cy="830997"/>
          </a:xfrm>
          <a:prstGeom prst="rect">
            <a:avLst/>
          </a:prstGeom>
          <a:noFill/>
        </p:spPr>
        <p:txBody>
          <a:bodyPr wrap="square">
            <a:spAutoFit/>
          </a:bodyPr>
          <a:lstStyle/>
          <a:p>
            <a:pPr rtl="0"/>
            <a:r>
              <a:rPr lang="ja-JP" sz="1200" b="0" i="0" u="none" strike="noStrike" dirty="0">
                <a:solidFill>
                  <a:schemeClr val="tx1">
                    <a:lumMod val="65000"/>
                    <a:lumOff val="35000"/>
                  </a:schemeClr>
                </a:solidFill>
                <a:effectLst/>
                <a:latin typeface="Century Gothic" panose="020B0502020202020204" pitchFamily="34" charset="0"/>
                <a:ea typeface="MS PGothic" panose="020B0600070205080204" pitchFamily="34" charset="-128"/>
              </a:rPr>
              <a:t>このテンプレートを使用すると、各段階における行動、考え、感情を記録しながら、カスタマー ジャーニー全体をマッピングできます。これにより、顧客の行動に関する貴重なインサイトを提示し、自社の製品やサービスに対する顧客の体験を示すことができます。</a:t>
            </a:r>
          </a:p>
          <a:p>
            <a:endParaRPr lang="en-US" sz="1200" dirty="0">
              <a:solidFill>
                <a:schemeClr val="tx1">
                  <a:lumMod val="65000"/>
                  <a:lumOff val="35000"/>
                </a:schemeClr>
              </a:solidFill>
              <a:latin typeface="Century Gothic" panose="020B0502020202020204" pitchFamily="34" charset="0"/>
              <a:ea typeface="MS PGothic" panose="020B0600070205080204" pitchFamily="34" charset="-128"/>
            </a:endParaRPr>
          </a:p>
        </p:txBody>
      </p:sp>
      <p:pic>
        <p:nvPicPr>
          <p:cNvPr id="28" name="Picture 27" descr="3 つの紙飛行機とその飛行軌跡">
            <a:extLst>
              <a:ext uri="{FF2B5EF4-FFF2-40B4-BE49-F238E27FC236}">
                <a16:creationId xmlns:a16="http://schemas.microsoft.com/office/drawing/2014/main" id="{F6DED64F-4D40-27CC-91F9-2F754E765E87}"/>
              </a:ext>
            </a:extLst>
          </p:cNvPr>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36542" t="5864" r="1749" b="4052"/>
          <a:stretch/>
        </p:blipFill>
        <p:spPr>
          <a:xfrm>
            <a:off x="110841" y="942005"/>
            <a:ext cx="1457461" cy="1418423"/>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519865549"/>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6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162</TotalTime>
  <Words>598</Words>
  <Application>Microsoft Office PowerPoint</Application>
  <PresentationFormat>Widescreen</PresentationFormat>
  <Paragraphs>45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20</cp:revision>
  <dcterms:created xsi:type="dcterms:W3CDTF">2022-05-22T18:55:25Z</dcterms:created>
  <dcterms:modified xsi:type="dcterms:W3CDTF">2024-10-16T11:44:09Z</dcterms:modified>
</cp:coreProperties>
</file>