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2" r:id="rId2"/>
    <p:sldId id="353" r:id="rId3"/>
    <p:sldId id="355" r:id="rId4"/>
    <p:sldId id="356" r:id="rId5"/>
    <p:sldId id="357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EACA7-BF05-431D-A5C6-353E6A7A6F26}" v="13" dt="2024-02-04T23:21:43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E2EEACA7-BF05-431D-A5C6-353E6A7A6F26}"/>
    <pc:docChg chg="custSel modSld">
      <pc:chgData name="Bess Dunlevy" userId="dd4b9a8537dbe9d0" providerId="LiveId" clId="{E2EEACA7-BF05-431D-A5C6-353E6A7A6F26}" dt="2024-02-04T23:21:48.972" v="130"/>
      <pc:docMkLst>
        <pc:docMk/>
      </pc:docMkLst>
      <pc:sldChg chg="addSp delSp modSp mod">
        <pc:chgData name="Bess Dunlevy" userId="dd4b9a8537dbe9d0" providerId="LiveId" clId="{E2EEACA7-BF05-431D-A5C6-353E6A7A6F26}" dt="2024-02-04T23:18:16.173" v="46" actId="478"/>
        <pc:sldMkLst>
          <pc:docMk/>
          <pc:sldMk cId="1508588292" sldId="342"/>
        </pc:sldMkLst>
        <pc:spChg chg="mod">
          <ac:chgData name="Bess Dunlevy" userId="dd4b9a8537dbe9d0" providerId="LiveId" clId="{E2EEACA7-BF05-431D-A5C6-353E6A7A6F26}" dt="2024-02-04T23:17:55.014" v="44" actId="20577"/>
          <ac:spMkLst>
            <pc:docMk/>
            <pc:sldMk cId="1508588292" sldId="342"/>
            <ac:spMk id="11" creationId="{337A3371-9EA4-4C46-A817-F8A47B8962FF}"/>
          </ac:spMkLst>
        </pc:spChg>
        <pc:spChg chg="mod">
          <ac:chgData name="Bess Dunlevy" userId="dd4b9a8537dbe9d0" providerId="LiveId" clId="{E2EEACA7-BF05-431D-A5C6-353E6A7A6F26}" dt="2024-02-04T23:17:18.306" v="11" actId="20577"/>
          <ac:spMkLst>
            <pc:docMk/>
            <pc:sldMk cId="1508588292" sldId="342"/>
            <ac:spMk id="33" creationId="{143A449B-AAB7-994A-92CE-8F48E2CA7DF6}"/>
          </ac:spMkLst>
        </pc:spChg>
        <pc:picChg chg="add del mod">
          <ac:chgData name="Bess Dunlevy" userId="dd4b9a8537dbe9d0" providerId="LiveId" clId="{E2EEACA7-BF05-431D-A5C6-353E6A7A6F26}" dt="2024-02-04T23:18:16.173" v="46" actId="478"/>
          <ac:picMkLst>
            <pc:docMk/>
            <pc:sldMk cId="1508588292" sldId="342"/>
            <ac:picMk id="7" creationId="{F8D2FA89-F775-46CD-9DAA-EDEEE1D7A984}"/>
          </ac:picMkLst>
        </pc:picChg>
      </pc:sldChg>
      <pc:sldChg chg="modSp mod">
        <pc:chgData name="Bess Dunlevy" userId="dd4b9a8537dbe9d0" providerId="LiveId" clId="{E2EEACA7-BF05-431D-A5C6-353E6A7A6F26}" dt="2024-02-04T23:19:33.932" v="58" actId="14100"/>
        <pc:sldMkLst>
          <pc:docMk/>
          <pc:sldMk cId="1179924037" sldId="353"/>
        </pc:sldMkLst>
        <pc:graphicFrameChg chg="mod modGraphic">
          <ac:chgData name="Bess Dunlevy" userId="dd4b9a8537dbe9d0" providerId="LiveId" clId="{E2EEACA7-BF05-431D-A5C6-353E6A7A6F26}" dt="2024-02-04T23:19:33.932" v="58" actId="14100"/>
          <ac:graphicFrameMkLst>
            <pc:docMk/>
            <pc:sldMk cId="1179924037" sldId="353"/>
            <ac:graphicFrameMk id="26" creationId="{15A3DE0C-7EFC-821F-C621-25F83870B414}"/>
          </ac:graphicFrameMkLst>
        </pc:graphicFrameChg>
        <pc:graphicFrameChg chg="mod modGraphic">
          <ac:chgData name="Bess Dunlevy" userId="dd4b9a8537dbe9d0" providerId="LiveId" clId="{E2EEACA7-BF05-431D-A5C6-353E6A7A6F26}" dt="2024-02-04T23:19:29.004" v="56" actId="14100"/>
          <ac:graphicFrameMkLst>
            <pc:docMk/>
            <pc:sldMk cId="1179924037" sldId="353"/>
            <ac:graphicFrameMk id="27" creationId="{79C1B021-A139-0236-20BB-D001855B45BA}"/>
          </ac:graphicFrameMkLst>
        </pc:graphicFrameChg>
      </pc:sldChg>
      <pc:sldChg chg="addSp delSp modSp mod">
        <pc:chgData name="Bess Dunlevy" userId="dd4b9a8537dbe9d0" providerId="LiveId" clId="{E2EEACA7-BF05-431D-A5C6-353E6A7A6F26}" dt="2024-02-04T23:20:54.399" v="124" actId="207"/>
        <pc:sldMkLst>
          <pc:docMk/>
          <pc:sldMk cId="2777457702" sldId="355"/>
        </pc:sldMkLst>
        <pc:spChg chg="add mod">
          <ac:chgData name="Bess Dunlevy" userId="dd4b9a8537dbe9d0" providerId="LiveId" clId="{E2EEACA7-BF05-431D-A5C6-353E6A7A6F26}" dt="2024-02-04T23:20:09.339" v="65" actId="1076"/>
          <ac:spMkLst>
            <pc:docMk/>
            <pc:sldMk cId="2777457702" sldId="355"/>
            <ac:spMk id="5" creationId="{8E9B9073-B3A2-A195-3FAC-F7D5A6C3DE15}"/>
          </ac:spMkLst>
        </pc:spChg>
        <pc:spChg chg="mod">
          <ac:chgData name="Bess Dunlevy" userId="dd4b9a8537dbe9d0" providerId="LiveId" clId="{E2EEACA7-BF05-431D-A5C6-353E6A7A6F26}" dt="2024-02-04T23:20:54.399" v="124" actId="207"/>
          <ac:spMkLst>
            <pc:docMk/>
            <pc:sldMk cId="2777457702" sldId="355"/>
            <ac:spMk id="6" creationId="{0390A8DA-2DB7-B49E-A5A7-FDCF0EB82C0A}"/>
          </ac:spMkLst>
        </pc:spChg>
        <pc:spChg chg="del">
          <ac:chgData name="Bess Dunlevy" userId="dd4b9a8537dbe9d0" providerId="LiveId" clId="{E2EEACA7-BF05-431D-A5C6-353E6A7A6F26}" dt="2024-02-04T23:20:28.248" v="72" actId="478"/>
          <ac:spMkLst>
            <pc:docMk/>
            <pc:sldMk cId="2777457702" sldId="355"/>
            <ac:spMk id="7" creationId="{BD7E91EB-ADCB-43A9-2410-20D0F665BB54}"/>
          </ac:spMkLst>
        </pc:spChg>
        <pc:spChg chg="mod">
          <ac:chgData name="Bess Dunlevy" userId="dd4b9a8537dbe9d0" providerId="LiveId" clId="{E2EEACA7-BF05-431D-A5C6-353E6A7A6F26}" dt="2024-02-04T23:20:02.260" v="62" actId="20577"/>
          <ac:spMkLst>
            <pc:docMk/>
            <pc:sldMk cId="2777457702" sldId="355"/>
            <ac:spMk id="9" creationId="{4CEC2A4B-0FAA-FCBE-F379-10A59F67503B}"/>
          </ac:spMkLst>
        </pc:spChg>
        <pc:spChg chg="mod">
          <ac:chgData name="Bess Dunlevy" userId="dd4b9a8537dbe9d0" providerId="LiveId" clId="{E2EEACA7-BF05-431D-A5C6-353E6A7A6F26}" dt="2024-02-04T23:19:58.604" v="61" actId="20577"/>
          <ac:spMkLst>
            <pc:docMk/>
            <pc:sldMk cId="2777457702" sldId="355"/>
            <ac:spMk id="10" creationId="{B22379C8-9F54-3CD1-1881-02FB725FD8CF}"/>
          </ac:spMkLst>
        </pc:spChg>
        <pc:spChg chg="del">
          <ac:chgData name="Bess Dunlevy" userId="dd4b9a8537dbe9d0" providerId="LiveId" clId="{E2EEACA7-BF05-431D-A5C6-353E6A7A6F26}" dt="2024-02-04T23:20:28.248" v="72" actId="478"/>
          <ac:spMkLst>
            <pc:docMk/>
            <pc:sldMk cId="2777457702" sldId="355"/>
            <ac:spMk id="11" creationId="{305E9BAD-280E-EA3D-615D-9171FEA2AC58}"/>
          </ac:spMkLst>
        </pc:spChg>
        <pc:spChg chg="del">
          <ac:chgData name="Bess Dunlevy" userId="dd4b9a8537dbe9d0" providerId="LiveId" clId="{E2EEACA7-BF05-431D-A5C6-353E6A7A6F26}" dt="2024-02-04T23:20:22.281" v="70" actId="478"/>
          <ac:spMkLst>
            <pc:docMk/>
            <pc:sldMk cId="2777457702" sldId="355"/>
            <ac:spMk id="12" creationId="{A7EA7FE8-3915-5674-5CDB-F2C6605DC238}"/>
          </ac:spMkLst>
        </pc:spChg>
        <pc:spChg chg="mod">
          <ac:chgData name="Bess Dunlevy" userId="dd4b9a8537dbe9d0" providerId="LiveId" clId="{E2EEACA7-BF05-431D-A5C6-353E6A7A6F26}" dt="2024-02-04T23:20:45.732" v="105" actId="207"/>
          <ac:spMkLst>
            <pc:docMk/>
            <pc:sldMk cId="2777457702" sldId="355"/>
            <ac:spMk id="16" creationId="{06B35C95-AA33-DD42-E601-1862B9A3BCE3}"/>
          </ac:spMkLst>
        </pc:spChg>
        <pc:spChg chg="del">
          <ac:chgData name="Bess Dunlevy" userId="dd4b9a8537dbe9d0" providerId="LiveId" clId="{E2EEACA7-BF05-431D-A5C6-353E6A7A6F26}" dt="2024-02-04T23:20:21.794" v="69" actId="478"/>
          <ac:spMkLst>
            <pc:docMk/>
            <pc:sldMk cId="2777457702" sldId="355"/>
            <ac:spMk id="17" creationId="{151D86AB-5843-9919-A13A-C2A1028C9E55}"/>
          </ac:spMkLst>
        </pc:spChg>
        <pc:spChg chg="mod">
          <ac:chgData name="Bess Dunlevy" userId="dd4b9a8537dbe9d0" providerId="LiveId" clId="{E2EEACA7-BF05-431D-A5C6-353E6A7A6F26}" dt="2024-02-04T23:20:17.509" v="68" actId="20577"/>
          <ac:spMkLst>
            <pc:docMk/>
            <pc:sldMk cId="2777457702" sldId="355"/>
            <ac:spMk id="18" creationId="{C147AAFB-6CC9-AF7B-45C9-A01DAF1D4855}"/>
          </ac:spMkLst>
        </pc:spChg>
        <pc:spChg chg="mod">
          <ac:chgData name="Bess Dunlevy" userId="dd4b9a8537dbe9d0" providerId="LiveId" clId="{E2EEACA7-BF05-431D-A5C6-353E6A7A6F26}" dt="2024-02-04T23:20:25.691" v="71" actId="1076"/>
          <ac:spMkLst>
            <pc:docMk/>
            <pc:sldMk cId="2777457702" sldId="355"/>
            <ac:spMk id="19" creationId="{77FC6381-C9E7-08AB-D2E1-129D656621A4}"/>
          </ac:spMkLst>
        </pc:spChg>
        <pc:spChg chg="del">
          <ac:chgData name="Bess Dunlevy" userId="dd4b9a8537dbe9d0" providerId="LiveId" clId="{E2EEACA7-BF05-431D-A5C6-353E6A7A6F26}" dt="2024-02-04T23:20:04.461" v="63" actId="478"/>
          <ac:spMkLst>
            <pc:docMk/>
            <pc:sldMk cId="2777457702" sldId="355"/>
            <ac:spMk id="45" creationId="{A4D9F525-9E10-76C3-34DB-6462CA79CD13}"/>
          </ac:spMkLst>
        </pc:spChg>
        <pc:graphicFrameChg chg="mod">
          <ac:chgData name="Bess Dunlevy" userId="dd4b9a8537dbe9d0" providerId="LiveId" clId="{E2EEACA7-BF05-431D-A5C6-353E6A7A6F26}" dt="2024-02-04T23:19:44.649" v="59"/>
          <ac:graphicFrameMkLst>
            <pc:docMk/>
            <pc:sldMk cId="2777457702" sldId="355"/>
            <ac:graphicFrameMk id="2" creationId="{14F78114-617F-7804-6270-BE0CF5CF1830}"/>
          </ac:graphicFrameMkLst>
        </pc:graphicFrameChg>
      </pc:sldChg>
      <pc:sldChg chg="modSp mod">
        <pc:chgData name="Bess Dunlevy" userId="dd4b9a8537dbe9d0" providerId="LiveId" clId="{E2EEACA7-BF05-431D-A5C6-353E6A7A6F26}" dt="2024-02-04T23:21:10.753" v="125"/>
        <pc:sldMkLst>
          <pc:docMk/>
          <pc:sldMk cId="2938787209" sldId="356"/>
        </pc:sldMkLst>
        <pc:spChg chg="mod">
          <ac:chgData name="Bess Dunlevy" userId="dd4b9a8537dbe9d0" providerId="LiveId" clId="{E2EEACA7-BF05-431D-A5C6-353E6A7A6F26}" dt="2024-02-04T23:21:10.753" v="125"/>
          <ac:spMkLst>
            <pc:docMk/>
            <pc:sldMk cId="2938787209" sldId="356"/>
            <ac:spMk id="13" creationId="{8DF5C4B0-9F0C-6355-A317-793CEC3A2E59}"/>
          </ac:spMkLst>
        </pc:spChg>
      </pc:sldChg>
      <pc:sldChg chg="modSp mod">
        <pc:chgData name="Bess Dunlevy" userId="dd4b9a8537dbe9d0" providerId="LiveId" clId="{E2EEACA7-BF05-431D-A5C6-353E6A7A6F26}" dt="2024-02-04T23:21:48.972" v="130"/>
        <pc:sldMkLst>
          <pc:docMk/>
          <pc:sldMk cId="1946175580" sldId="357"/>
        </pc:sldMkLst>
        <pc:spChg chg="mod">
          <ac:chgData name="Bess Dunlevy" userId="dd4b9a8537dbe9d0" providerId="LiveId" clId="{E2EEACA7-BF05-431D-A5C6-353E6A7A6F26}" dt="2024-02-04T23:21:48.972" v="130"/>
          <ac:spMkLst>
            <pc:docMk/>
            <pc:sldMk cId="1946175580" sldId="357"/>
            <ac:spMk id="13" creationId="{8DF5C4B0-9F0C-6355-A317-793CEC3A2E59}"/>
          </ac:spMkLst>
        </pc:spChg>
        <pc:graphicFrameChg chg="mod">
          <ac:chgData name="Bess Dunlevy" userId="dd4b9a8537dbe9d0" providerId="LiveId" clId="{E2EEACA7-BF05-431D-A5C6-353E6A7A6F26}" dt="2024-02-04T23:21:39.234" v="128"/>
          <ac:graphicFrameMkLst>
            <pc:docMk/>
            <pc:sldMk cId="1946175580" sldId="357"/>
            <ac:graphicFrameMk id="27" creationId="{3555FEC9-5290-46E4-B9F6-BFA64B53F8EC}"/>
          </ac:graphicFrameMkLst>
        </pc:graphicFrameChg>
        <pc:graphicFrameChg chg="mod">
          <ac:chgData name="Bess Dunlevy" userId="dd4b9a8537dbe9d0" providerId="LiveId" clId="{E2EEACA7-BF05-431D-A5C6-353E6A7A6F26}" dt="2024-02-04T23:21:43.793" v="129"/>
          <ac:graphicFrameMkLst>
            <pc:docMk/>
            <pc:sldMk cId="1946175580" sldId="357"/>
            <ac:graphicFrameMk id="28" creationId="{DF23F79A-B8A0-0D09-8A0A-96E93F0260B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年目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3-4DC7-BAF5-05A66F640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年目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3-4DC7-BAF5-05A66F640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3-4DC7-BAF5-05A66F640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780847"/>
        <c:axId val="298301615"/>
      </c:barChart>
      <c:catAx>
        <c:axId val="49178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298301615"/>
        <c:crosses val="autoZero"/>
        <c:auto val="1"/>
        <c:lblAlgn val="ctr"/>
        <c:lblOffset val="100"/>
        <c:noMultiLvlLbl val="0"/>
      </c:catAx>
      <c:valAx>
        <c:axId val="29830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49178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0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89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46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09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形式の比較研究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サンプル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42818" y="2863709"/>
            <a:ext cx="81380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作成者</a:t>
            </a:r>
          </a:p>
          <a:p>
            <a:pPr rtl="0"/>
            <a:r>
              <a:rPr lang="ja-JP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Romy Bailey、POSITIVE CHARGE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日付</a:t>
            </a:r>
          </a:p>
          <a:p>
            <a:pPr rtl="0"/>
            <a:r>
              <a:rPr lang="ja-JP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E5CC67-CC04-C046-2150-04FD9CC3B3B7}"/>
              </a:ext>
            </a:extLst>
          </p:cNvPr>
          <p:cNvGrpSpPr/>
          <p:nvPr/>
        </p:nvGrpSpPr>
        <p:grpSpPr>
          <a:xfrm>
            <a:off x="9446760" y="3373815"/>
            <a:ext cx="2484408" cy="3267708"/>
            <a:chOff x="4787660" y="2339764"/>
            <a:chExt cx="2484408" cy="32677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Arrow: Left-Right 2">
              <a:extLst>
                <a:ext uri="{FF2B5EF4-FFF2-40B4-BE49-F238E27FC236}">
                  <a16:creationId xmlns:a16="http://schemas.microsoft.com/office/drawing/2014/main" id="{0DF886D4-F257-03EB-D6F0-59557B80DD48}"/>
                </a:ext>
              </a:extLst>
            </p:cNvPr>
            <p:cNvSpPr/>
            <p:nvPr/>
          </p:nvSpPr>
          <p:spPr>
            <a:xfrm>
              <a:off x="4787660" y="2339764"/>
              <a:ext cx="2484408" cy="108923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374520DF-CE8D-4388-B4A9-E601AB3BD348}"/>
                </a:ext>
              </a:extLst>
            </p:cNvPr>
            <p:cNvSpPr/>
            <p:nvPr/>
          </p:nvSpPr>
          <p:spPr>
            <a:xfrm>
              <a:off x="4787660" y="3429000"/>
              <a:ext cx="2484408" cy="1089236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id="{13E6A35C-DE0A-B872-3CD9-A42C6AB34378}"/>
                </a:ext>
              </a:extLst>
            </p:cNvPr>
            <p:cNvSpPr/>
            <p:nvPr/>
          </p:nvSpPr>
          <p:spPr>
            <a:xfrm>
              <a:off x="4787660" y="4518236"/>
              <a:ext cx="2484408" cy="1089236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BD5949-EE55-D049-E72E-66E5A2E463B1}"/>
              </a:ext>
            </a:extLst>
          </p:cNvPr>
          <p:cNvCxnSpPr/>
          <p:nvPr/>
        </p:nvCxnSpPr>
        <p:spPr>
          <a:xfrm>
            <a:off x="342818" y="2565117"/>
            <a:ext cx="8100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AEE392-F289-6EF9-13A6-2F242FE70B30}"/>
              </a:ext>
            </a:extLst>
          </p:cNvPr>
          <p:cNvCxnSpPr/>
          <p:nvPr/>
        </p:nvCxnSpPr>
        <p:spPr>
          <a:xfrm>
            <a:off x="380569" y="4482309"/>
            <a:ext cx="8100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3D4268E9-957A-C42A-CC7B-6C7C34E29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35714" y="366336"/>
            <a:ext cx="25521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抽象的な白い幾何学テクスチャー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比較対照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1200" i="1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左側の欄に、比較対象とする 1 番目のアイテム、コンセプト、または戦略を記入し、主な機能、メリット、および潜在的な欠点を詳述します。右側の欄に、2 番目のアイテム、コンセプト、または戦略について同様に記入します。このレイアウトは、2 つの異なる要素を詳細に比較するのに最適です。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5A3DE0C-7EFC-821F-C621-25F83870B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42500"/>
              </p:ext>
            </p:extLst>
          </p:nvPr>
        </p:nvGraphicFramePr>
        <p:xfrm>
          <a:off x="134619" y="1280559"/>
          <a:ext cx="4376997" cy="5410257"/>
        </p:xfrm>
        <a:graphic>
          <a:graphicData uri="http://schemas.openxmlformats.org/drawingml/2006/table">
            <a:tbl>
              <a:tblPr firstRow="1" firstCol="1" bandRow="1"/>
              <a:tblGrid>
                <a:gridCol w="4376997">
                  <a:extLst>
                    <a:ext uri="{9D8B030D-6E8A-4147-A177-3AD203B41FA5}">
                      <a16:colId xmlns:a16="http://schemas.microsoft.com/office/drawing/2014/main" val="2619632984"/>
                    </a:ext>
                  </a:extLst>
                </a:gridCol>
              </a:tblGrid>
              <a:tr h="69812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2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Positive Charge の従来の充電ステーション: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37135"/>
                  </a:ext>
                </a:extLst>
              </a:tr>
              <a:tr h="471213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i="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標準的な充電速度、商業エリアに所在、中程度の稼働率。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077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9C1B021-A139-0236-20BB-D001855B4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8929"/>
              </p:ext>
            </p:extLst>
          </p:nvPr>
        </p:nvGraphicFramePr>
        <p:xfrm>
          <a:off x="7602219" y="1259809"/>
          <a:ext cx="4376997" cy="5416402"/>
        </p:xfrm>
        <a:graphic>
          <a:graphicData uri="http://schemas.openxmlformats.org/drawingml/2006/table">
            <a:tbl>
              <a:tblPr firstRow="1" firstCol="1" bandRow="1"/>
              <a:tblGrid>
                <a:gridCol w="4376997">
                  <a:extLst>
                    <a:ext uri="{9D8B030D-6E8A-4147-A177-3AD203B41FA5}">
                      <a16:colId xmlns:a16="http://schemas.microsoft.com/office/drawing/2014/main" val="2619632984"/>
                    </a:ext>
                  </a:extLst>
                </a:gridCol>
              </a:tblGrid>
              <a:tr h="67167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2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Positive Charge の高速充電ステーション: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37135"/>
                  </a:ext>
                </a:extLst>
              </a:tr>
              <a:tr h="472914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i="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急速充電テクノロジー、物流ハブに戦略的に配置、高い稼働率と効率性。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07778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797B921A-D245-7C60-2421-432735110314}"/>
              </a:ext>
            </a:extLst>
          </p:cNvPr>
          <p:cNvGrpSpPr/>
          <p:nvPr/>
        </p:nvGrpSpPr>
        <p:grpSpPr>
          <a:xfrm>
            <a:off x="4814713" y="2330483"/>
            <a:ext cx="2484408" cy="3267708"/>
            <a:chOff x="4787660" y="2339764"/>
            <a:chExt cx="2484408" cy="32677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Arrow: Left-Right 39">
              <a:extLst>
                <a:ext uri="{FF2B5EF4-FFF2-40B4-BE49-F238E27FC236}">
                  <a16:creationId xmlns:a16="http://schemas.microsoft.com/office/drawing/2014/main" id="{F331A715-5B05-61F4-86A2-4CAEBAA10877}"/>
                </a:ext>
              </a:extLst>
            </p:cNvPr>
            <p:cNvSpPr/>
            <p:nvPr/>
          </p:nvSpPr>
          <p:spPr>
            <a:xfrm>
              <a:off x="4787660" y="2339764"/>
              <a:ext cx="2484408" cy="108923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2" name="Arrow: Left-Right 41">
              <a:extLst>
                <a:ext uri="{FF2B5EF4-FFF2-40B4-BE49-F238E27FC236}">
                  <a16:creationId xmlns:a16="http://schemas.microsoft.com/office/drawing/2014/main" id="{119E9E72-D926-1608-E37C-FD5819847F8D}"/>
                </a:ext>
              </a:extLst>
            </p:cNvPr>
            <p:cNvSpPr/>
            <p:nvPr/>
          </p:nvSpPr>
          <p:spPr>
            <a:xfrm>
              <a:off x="4787660" y="3429000"/>
              <a:ext cx="2484408" cy="1089236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Arrow: Left-Right 42">
              <a:extLst>
                <a:ext uri="{FF2B5EF4-FFF2-40B4-BE49-F238E27FC236}">
                  <a16:creationId xmlns:a16="http://schemas.microsoft.com/office/drawing/2014/main" id="{1F4E379B-B63B-3BBA-CEB3-95CC0EFED71C}"/>
                </a:ext>
              </a:extLst>
            </p:cNvPr>
            <p:cNvSpPr/>
            <p:nvPr/>
          </p:nvSpPr>
          <p:spPr>
            <a:xfrm>
              <a:off x="4787660" y="4518236"/>
              <a:ext cx="2484408" cy="1089236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4D9F525-9E10-76C3-34DB-6462CA79CD13}"/>
              </a:ext>
            </a:extLst>
          </p:cNvPr>
          <p:cNvSpPr/>
          <p:nvPr/>
        </p:nvSpPr>
        <p:spPr>
          <a:xfrm>
            <a:off x="134619" y="6730421"/>
            <a:ext cx="4376997" cy="127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B44EA5-FEF7-3DB1-4911-B42BB4AF0C65}"/>
              </a:ext>
            </a:extLst>
          </p:cNvPr>
          <p:cNvSpPr/>
          <p:nvPr/>
        </p:nvSpPr>
        <p:spPr>
          <a:xfrm>
            <a:off x="7602219" y="6726757"/>
            <a:ext cx="4376997" cy="127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抽象的な白い幾何学テクスチャー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昨年度と今年度の</a:t>
            </a:r>
            <a:r>
              <a:rPr lang="ja-JP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比較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1200" i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各アイテムについて、昨年度と今年度のデータを比較した簡単な分析を提示します。発生した変化の重要性と、それが示すパフォーマンス、トレンド、改善についての情報を説明します。また、年間のパフォーマンスや進捗状況を比較するとともに、関連する割合を含め、時間の経過とともに各アイテムが変化した理由、もしくは一貫性を維持している理由を簡単に説明します。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F78114-617F-7804-6270-BE0CF5CF1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71809"/>
              </p:ext>
            </p:extLst>
          </p:nvPr>
        </p:nvGraphicFramePr>
        <p:xfrm>
          <a:off x="134618" y="1342115"/>
          <a:ext cx="11932336" cy="2471794"/>
        </p:xfrm>
        <a:graphic>
          <a:graphicData uri="http://schemas.openxmlformats.org/drawingml/2006/table">
            <a:tbl>
              <a:tblPr firstRow="1" firstCol="1" bandRow="1"/>
              <a:tblGrid>
                <a:gridCol w="2958622">
                  <a:extLst>
                    <a:ext uri="{9D8B030D-6E8A-4147-A177-3AD203B41FA5}">
                      <a16:colId xmlns:a16="http://schemas.microsoft.com/office/drawing/2014/main" val="3129642112"/>
                    </a:ext>
                  </a:extLst>
                </a:gridCol>
                <a:gridCol w="3224799">
                  <a:extLst>
                    <a:ext uri="{9D8B030D-6E8A-4147-A177-3AD203B41FA5}">
                      <a16:colId xmlns:a16="http://schemas.microsoft.com/office/drawing/2014/main" val="3985985675"/>
                    </a:ext>
                  </a:extLst>
                </a:gridCol>
                <a:gridCol w="2723956">
                  <a:extLst>
                    <a:ext uri="{9D8B030D-6E8A-4147-A177-3AD203B41FA5}">
                      <a16:colId xmlns:a16="http://schemas.microsoft.com/office/drawing/2014/main" val="1107019113"/>
                    </a:ext>
                  </a:extLst>
                </a:gridCol>
                <a:gridCol w="3024959">
                  <a:extLst>
                    <a:ext uri="{9D8B030D-6E8A-4147-A177-3AD203B41FA5}">
                      <a16:colId xmlns:a16="http://schemas.microsoft.com/office/drawing/2014/main" val="3425576961"/>
                    </a:ext>
                  </a:extLst>
                </a:gridCol>
              </a:tblGrid>
              <a:tr h="31022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1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1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備考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46342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アイテム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昨年度: 充電ステーションの数が限られているため、25% のダウンタイム。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今年度: 新規ステーションにより、ダウンタイムが 15% に減少。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新規充電ステーションの開設により、ダウンタイムが 40% 減少。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92564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アイテム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昨年度: 調査の結果、顧客満足度は 70%。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今年度: 調査の結果、顧客満足度は 85%。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配送時間の短縮により、顧客満足度が 21.4% 増加。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0350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アイテム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昨年度: 1,500 万円のコスト。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今年度: 1,275 万円のコスト。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より効率的なルート計画により、エネルギー費用が業務コストの 20% から 15% に減少。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606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2D5C94-4AAD-C06D-2CB2-6FC78BD9AD7D}"/>
              </a:ext>
            </a:extLst>
          </p:cNvPr>
          <p:cNvSpPr txBox="1"/>
          <p:nvPr/>
        </p:nvSpPr>
        <p:spPr>
          <a:xfrm>
            <a:off x="134618" y="4043183"/>
            <a:ext cx="437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 spc="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昨年度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0A8DA-2DB7-B49E-A5A7-FDCF0EB82C0A}"/>
              </a:ext>
            </a:extLst>
          </p:cNvPr>
          <p:cNvSpPr/>
          <p:nvPr/>
        </p:nvSpPr>
        <p:spPr>
          <a:xfrm>
            <a:off x="1302588" y="5291371"/>
            <a:ext cx="3209027" cy="3405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C2A4B-0FAA-FCBE-F379-10A59F67503B}"/>
              </a:ext>
            </a:extLst>
          </p:cNvPr>
          <p:cNvSpPr txBox="1"/>
          <p:nvPr/>
        </p:nvSpPr>
        <p:spPr>
          <a:xfrm>
            <a:off x="17097" y="4460240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379C8-9F54-3CD1-1881-02FB725FD8CF}"/>
              </a:ext>
            </a:extLst>
          </p:cNvPr>
          <p:cNvSpPr txBox="1"/>
          <p:nvPr/>
        </p:nvSpPr>
        <p:spPr>
          <a:xfrm>
            <a:off x="0" y="524206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9A8A0-706A-4B9B-3D7B-B3EE7B9D2473}"/>
              </a:ext>
            </a:extLst>
          </p:cNvPr>
          <p:cNvSpPr txBox="1"/>
          <p:nvPr/>
        </p:nvSpPr>
        <p:spPr>
          <a:xfrm>
            <a:off x="7455914" y="4043183"/>
            <a:ext cx="437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 spc="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今年度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6A23E-794A-A2A4-7A96-ECCF0B4E91ED}"/>
              </a:ext>
            </a:extLst>
          </p:cNvPr>
          <p:cNvSpPr/>
          <p:nvPr/>
        </p:nvSpPr>
        <p:spPr>
          <a:xfrm>
            <a:off x="8623884" y="5291371"/>
            <a:ext cx="3209027" cy="3405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35C95-AA33-DD42-E601-1862B9A3BCE3}"/>
              </a:ext>
            </a:extLst>
          </p:cNvPr>
          <p:cNvSpPr/>
          <p:nvPr/>
        </p:nvSpPr>
        <p:spPr>
          <a:xfrm>
            <a:off x="8623885" y="4631210"/>
            <a:ext cx="3209027" cy="340502"/>
          </a:xfrm>
          <a:prstGeom prst="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7AAFB-6CC9-AF7B-45C9-A01DAF1D4855}"/>
              </a:ext>
            </a:extLst>
          </p:cNvPr>
          <p:cNvSpPr txBox="1"/>
          <p:nvPr/>
        </p:nvSpPr>
        <p:spPr>
          <a:xfrm>
            <a:off x="7321296" y="524206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C6381-C9E7-08AB-D2E1-129D656621A4}"/>
              </a:ext>
            </a:extLst>
          </p:cNvPr>
          <p:cNvSpPr txBox="1"/>
          <p:nvPr/>
        </p:nvSpPr>
        <p:spPr>
          <a:xfrm>
            <a:off x="7321295" y="4586017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15%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B9073-B3A2-A195-3FAC-F7D5A6C3DE15}"/>
              </a:ext>
            </a:extLst>
          </p:cNvPr>
          <p:cNvSpPr/>
          <p:nvPr/>
        </p:nvSpPr>
        <p:spPr>
          <a:xfrm>
            <a:off x="1285490" y="4550625"/>
            <a:ext cx="3209027" cy="340502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45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抽象的な白い幾何学テクスチャー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前年比の縦棒グラフ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18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この棒グラフは、ネットワークの拡張 (充電ステーションの数)、業務用車両の台数の規模、および収益など、過去 3 年間にわたる Positive Charge の主要領域の成長を示すものです。それぞれのバーは 1 つの年度を表します。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7CC6B7-E564-083F-2806-7C6CF7608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111833"/>
              </p:ext>
            </p:extLst>
          </p:nvPr>
        </p:nvGraphicFramePr>
        <p:xfrm>
          <a:off x="192024" y="1353312"/>
          <a:ext cx="11859768" cy="539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78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抽象的な白い幾何学テクスチャー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比較分析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18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分析: 効率性、費用対効果、顧客満足度の面で従来のモデルと革新的なモデルを比較すると、Positive Charge の最先端アプローチによる影響が際立ちます。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CEF3F-5835-9159-0B63-1A868D8C429B}"/>
              </a:ext>
            </a:extLst>
          </p:cNvPr>
          <p:cNvSpPr/>
          <p:nvPr/>
        </p:nvSpPr>
        <p:spPr>
          <a:xfrm>
            <a:off x="48058" y="1280558"/>
            <a:ext cx="5960749" cy="53764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E9B03-3E11-A528-6930-69118920424F}"/>
              </a:ext>
            </a:extLst>
          </p:cNvPr>
          <p:cNvSpPr/>
          <p:nvPr/>
        </p:nvSpPr>
        <p:spPr>
          <a:xfrm>
            <a:off x="6165156" y="1280558"/>
            <a:ext cx="5960749" cy="5389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B3D88-6D8C-598C-B8EC-31B1B6983ED9}"/>
              </a:ext>
            </a:extLst>
          </p:cNvPr>
          <p:cNvSpPr txBox="1"/>
          <p:nvPr/>
        </p:nvSpPr>
        <p:spPr>
          <a:xfrm>
            <a:off x="48058" y="1382790"/>
            <a:ext cx="596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オプション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C5BC-E22B-0F7C-E41E-D5717C4901AB}"/>
              </a:ext>
            </a:extLst>
          </p:cNvPr>
          <p:cNvSpPr txBox="1"/>
          <p:nvPr/>
        </p:nvSpPr>
        <p:spPr>
          <a:xfrm>
            <a:off x="6154054" y="1382790"/>
            <a:ext cx="5971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オプション 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D2D532-8B08-BB64-3B01-43C9F4114567}"/>
              </a:ext>
            </a:extLst>
          </p:cNvPr>
          <p:cNvSpPr/>
          <p:nvPr/>
        </p:nvSpPr>
        <p:spPr>
          <a:xfrm>
            <a:off x="48058" y="6198785"/>
            <a:ext cx="5960749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11464-A59F-5369-D157-2A472436700D}"/>
              </a:ext>
            </a:extLst>
          </p:cNvPr>
          <p:cNvSpPr/>
          <p:nvPr/>
        </p:nvSpPr>
        <p:spPr>
          <a:xfrm>
            <a:off x="6165156" y="6198864"/>
            <a:ext cx="5965002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555FEC9-5290-46E4-B9F6-BFA64B53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63382"/>
              </p:ext>
            </p:extLst>
          </p:nvPr>
        </p:nvGraphicFramePr>
        <p:xfrm>
          <a:off x="135251" y="1963518"/>
          <a:ext cx="5743224" cy="3769670"/>
        </p:xfrm>
        <a:graphic>
          <a:graphicData uri="http://schemas.openxmlformats.org/drawingml/2006/table">
            <a:tbl>
              <a:tblPr firstRow="1" firstCol="1" bandRow="1"/>
              <a:tblGrid>
                <a:gridCol w="1717885">
                  <a:extLst>
                    <a:ext uri="{9D8B030D-6E8A-4147-A177-3AD203B41FA5}">
                      <a16:colId xmlns:a16="http://schemas.microsoft.com/office/drawing/2014/main" val="1816006782"/>
                    </a:ext>
                  </a:extLst>
                </a:gridCol>
                <a:gridCol w="4025339">
                  <a:extLst>
                    <a:ext uri="{9D8B030D-6E8A-4147-A177-3AD203B41FA5}">
                      <a16:colId xmlns:a16="http://schemas.microsoft.com/office/drawing/2014/main" val="4136446300"/>
                    </a:ext>
                  </a:extLst>
                </a:gridCol>
              </a:tblGrid>
              <a:tr h="137404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標準 EV 物流モデル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従来のルート、定期的な充電、標準的な配送スケジュール。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1509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機能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説明…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92459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機能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説明…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6237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F23F79A-B8A0-0D09-8A0A-96E93F026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01420"/>
              </p:ext>
            </p:extLst>
          </p:nvPr>
        </p:nvGraphicFramePr>
        <p:xfrm>
          <a:off x="6303287" y="1963518"/>
          <a:ext cx="5743224" cy="3769670"/>
        </p:xfrm>
        <a:graphic>
          <a:graphicData uri="http://schemas.openxmlformats.org/drawingml/2006/table">
            <a:tbl>
              <a:tblPr firstRow="1" firstCol="1" bandRow="1"/>
              <a:tblGrid>
                <a:gridCol w="1793148">
                  <a:extLst>
                    <a:ext uri="{9D8B030D-6E8A-4147-A177-3AD203B41FA5}">
                      <a16:colId xmlns:a16="http://schemas.microsoft.com/office/drawing/2014/main" val="2941922269"/>
                    </a:ext>
                  </a:extLst>
                </a:gridCol>
                <a:gridCol w="3950076">
                  <a:extLst>
                    <a:ext uri="{9D8B030D-6E8A-4147-A177-3AD203B41FA5}">
                      <a16:colId xmlns:a16="http://schemas.microsoft.com/office/drawing/2014/main" val="2149568148"/>
                    </a:ext>
                  </a:extLst>
                </a:gridCol>
              </a:tblGrid>
              <a:tr h="137404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革新的な EV 物流モデル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AI によって最適化されたルート、高速充電、動的な配送スケジュール。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70898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機能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説明…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67173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機能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100" baseline="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説明…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81392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B57939FA-AFA9-EEA8-1FA0-9EFE07A9C496}"/>
              </a:ext>
            </a:extLst>
          </p:cNvPr>
          <p:cNvGrpSpPr/>
          <p:nvPr/>
        </p:nvGrpSpPr>
        <p:grpSpPr>
          <a:xfrm>
            <a:off x="5107169" y="1326860"/>
            <a:ext cx="1938528" cy="498647"/>
            <a:chOff x="5107169" y="1326860"/>
            <a:chExt cx="1938528" cy="498647"/>
          </a:xfrm>
        </p:grpSpPr>
        <p:sp>
          <p:nvSpPr>
            <p:cNvPr id="30" name="Ribbon: Tilted Up 29">
              <a:extLst>
                <a:ext uri="{FF2B5EF4-FFF2-40B4-BE49-F238E27FC236}">
                  <a16:creationId xmlns:a16="http://schemas.microsoft.com/office/drawing/2014/main" id="{22890388-4C71-5FA9-956C-DB4D1436A509}"/>
                </a:ext>
              </a:extLst>
            </p:cNvPr>
            <p:cNvSpPr/>
            <p:nvPr/>
          </p:nvSpPr>
          <p:spPr>
            <a:xfrm>
              <a:off x="5107169" y="1363842"/>
              <a:ext cx="1938528" cy="461665"/>
            </a:xfrm>
            <a:prstGeom prst="ribbon2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D8FA19-E759-EF9C-D2B5-0EB2627FB946}"/>
                </a:ext>
              </a:extLst>
            </p:cNvPr>
            <p:cNvSpPr txBox="1"/>
            <p:nvPr/>
          </p:nvSpPr>
          <p:spPr>
            <a:xfrm>
              <a:off x="5605272" y="1326860"/>
              <a:ext cx="96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ja-JP" sz="2200" b="1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17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6845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312</TotalTime>
  <Words>648</Words>
  <Application>Microsoft Office PowerPoint</Application>
  <PresentationFormat>Widescreen</PresentationFormat>
  <Paragraphs>64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20</cp:revision>
  <dcterms:created xsi:type="dcterms:W3CDTF">2022-05-22T18:55:25Z</dcterms:created>
  <dcterms:modified xsi:type="dcterms:W3CDTF">2024-10-16T11:43:11Z</dcterms:modified>
</cp:coreProperties>
</file>