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3" r:id="rId2"/>
    <p:sldId id="353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6F4"/>
    <a:srgbClr val="FFD966"/>
    <a:srgbClr val="C8F088"/>
    <a:srgbClr val="ADEBDC"/>
    <a:srgbClr val="28DACF"/>
    <a:srgbClr val="BEE3E0"/>
    <a:srgbClr val="F9F9F9"/>
    <a:srgbClr val="0D72D4"/>
    <a:srgbClr val="D6EEFD"/>
    <a:srgbClr val="EAF8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15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750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6414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2611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p.smartsheet.com/try-it?trp=7812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165559" y="236233"/>
            <a:ext cx="8352276" cy="4154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ja-JP" sz="2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基本的な関係者エンゲージメント計画テンプレート – サンプル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BD221B0-7786-070A-A88B-04382A3AB9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950180"/>
              </p:ext>
            </p:extLst>
          </p:nvPr>
        </p:nvGraphicFramePr>
        <p:xfrm>
          <a:off x="165559" y="809285"/>
          <a:ext cx="4206240" cy="861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4132419924"/>
                    </a:ext>
                  </a:extLst>
                </a:gridCol>
                <a:gridCol w="3108960">
                  <a:extLst>
                    <a:ext uri="{9D8B030D-6E8A-4147-A177-3AD203B41FA5}">
                      <a16:colId xmlns:a16="http://schemas.microsoft.com/office/drawing/2014/main" val="3064632449"/>
                    </a:ext>
                  </a:extLst>
                </a:gridCol>
              </a:tblGrid>
              <a:tr h="861962">
                <a:tc>
                  <a:txBody>
                    <a:bodyPr/>
                    <a:lstStyle/>
                    <a:p>
                      <a:pPr marL="0" marR="46355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プロジェクト名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都市公園改修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30638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FA64307-81AD-924E-B338-45DB0C0453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173413"/>
              </p:ext>
            </p:extLst>
          </p:nvPr>
        </p:nvGraphicFramePr>
        <p:xfrm>
          <a:off x="4383741" y="816367"/>
          <a:ext cx="7491648" cy="861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1636">
                  <a:extLst>
                    <a:ext uri="{9D8B030D-6E8A-4147-A177-3AD203B41FA5}">
                      <a16:colId xmlns:a16="http://schemas.microsoft.com/office/drawing/2014/main" val="4132419924"/>
                    </a:ext>
                  </a:extLst>
                </a:gridCol>
                <a:gridCol w="6470012">
                  <a:extLst>
                    <a:ext uri="{9D8B030D-6E8A-4147-A177-3AD203B41FA5}">
                      <a16:colId xmlns:a16="http://schemas.microsoft.com/office/drawing/2014/main" val="3064632449"/>
                    </a:ext>
                  </a:extLst>
                </a:gridCol>
              </a:tblGrid>
              <a:tr h="861962">
                <a:tc>
                  <a:txBody>
                    <a:bodyPr/>
                    <a:lstStyle/>
                    <a:p>
                      <a:pPr marL="0" marR="46355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プロジェクトの</a:t>
                      </a:r>
                      <a:br>
                        <a:rPr lang="en-US" sz="1000" b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lang="ja-JP" sz="1000" b="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説明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このプロジェクトは、レクリエーション施設の改善、緑地の拡張、遊び場の改良、および通路や照明の改善などにより、既存の都市公園を活性化することを目的としています。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30638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3B1C0F4-D130-3FF2-7D9D-92714F900E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976430"/>
              </p:ext>
            </p:extLst>
          </p:nvPr>
        </p:nvGraphicFramePr>
        <p:xfrm>
          <a:off x="249647" y="1887175"/>
          <a:ext cx="11625741" cy="43839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4207">
                  <a:extLst>
                    <a:ext uri="{9D8B030D-6E8A-4147-A177-3AD203B41FA5}">
                      <a16:colId xmlns:a16="http://schemas.microsoft.com/office/drawing/2014/main" val="1870766234"/>
                    </a:ext>
                  </a:extLst>
                </a:gridCol>
                <a:gridCol w="2691699">
                  <a:extLst>
                    <a:ext uri="{9D8B030D-6E8A-4147-A177-3AD203B41FA5}">
                      <a16:colId xmlns:a16="http://schemas.microsoft.com/office/drawing/2014/main" val="3005387046"/>
                    </a:ext>
                  </a:extLst>
                </a:gridCol>
                <a:gridCol w="1478872">
                  <a:extLst>
                    <a:ext uri="{9D8B030D-6E8A-4147-A177-3AD203B41FA5}">
                      <a16:colId xmlns:a16="http://schemas.microsoft.com/office/drawing/2014/main" val="1980129178"/>
                    </a:ext>
                  </a:extLst>
                </a:gridCol>
                <a:gridCol w="2508424">
                  <a:extLst>
                    <a:ext uri="{9D8B030D-6E8A-4147-A177-3AD203B41FA5}">
                      <a16:colId xmlns:a16="http://schemas.microsoft.com/office/drawing/2014/main" val="2955866649"/>
                    </a:ext>
                  </a:extLst>
                </a:gridCol>
                <a:gridCol w="1748295">
                  <a:extLst>
                    <a:ext uri="{9D8B030D-6E8A-4147-A177-3AD203B41FA5}">
                      <a16:colId xmlns:a16="http://schemas.microsoft.com/office/drawing/2014/main" val="3233869296"/>
                    </a:ext>
                  </a:extLst>
                </a:gridCol>
                <a:gridCol w="1444244">
                  <a:extLst>
                    <a:ext uri="{9D8B030D-6E8A-4147-A177-3AD203B41FA5}">
                      <a16:colId xmlns:a16="http://schemas.microsoft.com/office/drawing/2014/main" val="4132924051"/>
                    </a:ext>
                  </a:extLst>
                </a:gridCol>
              </a:tblGrid>
              <a:tr h="543509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関係者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関心領域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 フェーズ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エンゲージメント アプローチ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エンゲージメント方法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頻度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240542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住民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DA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安全性とアクセスのしやすさ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計画、実行、終了 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包括型: 意見とフィードバックを求める。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ソーシャル メディアへの</a:t>
                      </a:r>
                      <a:br>
                        <a:rPr lang="en-US" altLang="ja-JP" sz="11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lang="ja-JP" sz="11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投稿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毎週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752285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環境保護団体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EB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緑地の保全と持続可能なデザイン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開始、計画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相談型: 専門知識を求める。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電子メール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毎月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046520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公園・レクリエーション部門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08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メンテナンス、運用、コンプライアンス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開始、計画、実行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パートナーシップ指向型: 後世まで残るような公園にすべく連携する。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電話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隔週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46906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建設請負業者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予算と品質保証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計画、実行、終了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共同作業型: 首尾よく実行できるよう</a:t>
                      </a:r>
                      <a:br>
                        <a:rPr lang="en-US" altLang="ja-JP" sz="11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lang="ja-JP" sz="11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緊密に連携する。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対面ミーティング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毎週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409745"/>
                  </a:ext>
                </a:extLst>
              </a:tr>
            </a:tbl>
          </a:graphicData>
        </a:graphic>
      </p:graphicFrame>
      <p:pic>
        <p:nvPicPr>
          <p:cNvPr id="2" name="Picture 1">
            <a:hlinkClick r:id="rId3"/>
            <a:extLst>
              <a:ext uri="{FF2B5EF4-FFF2-40B4-BE49-F238E27FC236}">
                <a16:creationId xmlns:a16="http://schemas.microsoft.com/office/drawing/2014/main" id="{8BBED0FC-53EB-9F8C-208F-B0679D0777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26632" y="169599"/>
            <a:ext cx="2552138" cy="507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165559" y="236233"/>
            <a:ext cx="8352276" cy="4154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ja-JP" sz="2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基本的な関係者エンゲージメント計画テンプレート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BD221B0-7786-070A-A88B-04382A3AB9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974159"/>
              </p:ext>
            </p:extLst>
          </p:nvPr>
        </p:nvGraphicFramePr>
        <p:xfrm>
          <a:off x="165559" y="809285"/>
          <a:ext cx="4206240" cy="861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4132419924"/>
                    </a:ext>
                  </a:extLst>
                </a:gridCol>
                <a:gridCol w="3108960">
                  <a:extLst>
                    <a:ext uri="{9D8B030D-6E8A-4147-A177-3AD203B41FA5}">
                      <a16:colId xmlns:a16="http://schemas.microsoft.com/office/drawing/2014/main" val="3064632449"/>
                    </a:ext>
                  </a:extLst>
                </a:gridCol>
              </a:tblGrid>
              <a:tr h="861962">
                <a:tc>
                  <a:txBody>
                    <a:bodyPr/>
                    <a:lstStyle/>
                    <a:p>
                      <a:pPr marL="0" marR="46355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プロジェクト名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30638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FA64307-81AD-924E-B338-45DB0C0453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29189"/>
              </p:ext>
            </p:extLst>
          </p:nvPr>
        </p:nvGraphicFramePr>
        <p:xfrm>
          <a:off x="4383741" y="816367"/>
          <a:ext cx="7491648" cy="861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1636">
                  <a:extLst>
                    <a:ext uri="{9D8B030D-6E8A-4147-A177-3AD203B41FA5}">
                      <a16:colId xmlns:a16="http://schemas.microsoft.com/office/drawing/2014/main" val="4132419924"/>
                    </a:ext>
                  </a:extLst>
                </a:gridCol>
                <a:gridCol w="6470012">
                  <a:extLst>
                    <a:ext uri="{9D8B030D-6E8A-4147-A177-3AD203B41FA5}">
                      <a16:colId xmlns:a16="http://schemas.microsoft.com/office/drawing/2014/main" val="3064632449"/>
                    </a:ext>
                  </a:extLst>
                </a:gridCol>
              </a:tblGrid>
              <a:tr h="861962">
                <a:tc>
                  <a:txBody>
                    <a:bodyPr/>
                    <a:lstStyle/>
                    <a:p>
                      <a:pPr marL="0" marR="46355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プロジェクトの</a:t>
                      </a:r>
                      <a:br>
                        <a:rPr lang="en-US" sz="1000" b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lang="ja-JP" sz="1000" b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説明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30638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3B1C0F4-D130-3FF2-7D9D-92714F900E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364506"/>
              </p:ext>
            </p:extLst>
          </p:nvPr>
        </p:nvGraphicFramePr>
        <p:xfrm>
          <a:off x="249647" y="1887175"/>
          <a:ext cx="11625741" cy="43839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4207">
                  <a:extLst>
                    <a:ext uri="{9D8B030D-6E8A-4147-A177-3AD203B41FA5}">
                      <a16:colId xmlns:a16="http://schemas.microsoft.com/office/drawing/2014/main" val="1870766234"/>
                    </a:ext>
                  </a:extLst>
                </a:gridCol>
                <a:gridCol w="2691699">
                  <a:extLst>
                    <a:ext uri="{9D8B030D-6E8A-4147-A177-3AD203B41FA5}">
                      <a16:colId xmlns:a16="http://schemas.microsoft.com/office/drawing/2014/main" val="3005387046"/>
                    </a:ext>
                  </a:extLst>
                </a:gridCol>
                <a:gridCol w="1478872">
                  <a:extLst>
                    <a:ext uri="{9D8B030D-6E8A-4147-A177-3AD203B41FA5}">
                      <a16:colId xmlns:a16="http://schemas.microsoft.com/office/drawing/2014/main" val="1980129178"/>
                    </a:ext>
                  </a:extLst>
                </a:gridCol>
                <a:gridCol w="2508424">
                  <a:extLst>
                    <a:ext uri="{9D8B030D-6E8A-4147-A177-3AD203B41FA5}">
                      <a16:colId xmlns:a16="http://schemas.microsoft.com/office/drawing/2014/main" val="2955866649"/>
                    </a:ext>
                  </a:extLst>
                </a:gridCol>
                <a:gridCol w="1748295">
                  <a:extLst>
                    <a:ext uri="{9D8B030D-6E8A-4147-A177-3AD203B41FA5}">
                      <a16:colId xmlns:a16="http://schemas.microsoft.com/office/drawing/2014/main" val="3233869296"/>
                    </a:ext>
                  </a:extLst>
                </a:gridCol>
                <a:gridCol w="1444244">
                  <a:extLst>
                    <a:ext uri="{9D8B030D-6E8A-4147-A177-3AD203B41FA5}">
                      <a16:colId xmlns:a16="http://schemas.microsoft.com/office/drawing/2014/main" val="4132924051"/>
                    </a:ext>
                  </a:extLst>
                </a:gridCol>
              </a:tblGrid>
              <a:tr h="543509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関係者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関心領域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 フェーズ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エンゲージメント アプローチ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エンゲージメント方法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頻度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240542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752285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046520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46906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409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812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140342"/>
              </p:ext>
            </p:extLst>
          </p:nvPr>
        </p:nvGraphicFramePr>
        <p:xfrm>
          <a:off x="787790" y="1050352"/>
          <a:ext cx="10477618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77618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7108</TotalTime>
  <Words>325</Words>
  <Application>Microsoft Office PowerPoint</Application>
  <PresentationFormat>Widescreen</PresentationFormat>
  <Paragraphs>50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MS PGothic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88</cp:revision>
  <cp:lastPrinted>2020-08-31T22:23:58Z</cp:lastPrinted>
  <dcterms:created xsi:type="dcterms:W3CDTF">2021-07-07T23:54:57Z</dcterms:created>
  <dcterms:modified xsi:type="dcterms:W3CDTF">2024-10-29T02:56:19Z</dcterms:modified>
</cp:coreProperties>
</file>