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342" r:id="rId2"/>
    <p:sldId id="353" r:id="rId3"/>
    <p:sldId id="354" r:id="rId4"/>
    <p:sldId id="379" r:id="rId5"/>
    <p:sldId id="378" r:id="rId6"/>
    <p:sldId id="382" r:id="rId7"/>
    <p:sldId id="383" r:id="rId8"/>
    <p:sldId id="370" r:id="rId9"/>
    <p:sldId id="29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F4BFA"/>
    <a:srgbClr val="FCF1C3"/>
    <a:srgbClr val="E9CF9C"/>
    <a:srgbClr val="F7F9FB"/>
    <a:srgbClr val="F9F9F9"/>
    <a:srgbClr val="FCF8E4"/>
    <a:srgbClr val="EAEEF3"/>
    <a:srgbClr val="E0EA88"/>
    <a:srgbClr val="9CF0F0"/>
    <a:srgbClr val="D3EE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BADD191-A82E-48AF-ADB5-1ED9319946D9}" v="23" dt="2023-03-25T13:33:55.78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903" autoAdjust="0"/>
    <p:restoredTop sz="86447"/>
  </p:normalViewPr>
  <p:slideViewPr>
    <p:cSldViewPr snapToGrid="0" snapToObjects="1">
      <p:cViewPr varScale="1">
        <p:scale>
          <a:sx n="108" d="100"/>
          <a:sy n="108" d="100"/>
        </p:scale>
        <p:origin x="264" y="78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9.xml"/><Relationship Id="rId3" Type="http://schemas.openxmlformats.org/officeDocument/2006/relationships/slide" Target="slides/slide4.xml"/><Relationship Id="rId7" Type="http://schemas.openxmlformats.org/officeDocument/2006/relationships/slide" Target="slides/slide8.xml"/><Relationship Id="rId2" Type="http://schemas.openxmlformats.org/officeDocument/2006/relationships/slide" Target="slides/slide3.xml"/><Relationship Id="rId1" Type="http://schemas.openxmlformats.org/officeDocument/2006/relationships/slide" Target="slides/slide2.xml"/><Relationship Id="rId6" Type="http://schemas.openxmlformats.org/officeDocument/2006/relationships/slide" Target="slides/slide7.xml"/><Relationship Id="rId5" Type="http://schemas.openxmlformats.org/officeDocument/2006/relationships/slide" Target="slides/slide6.xml"/><Relationship Id="rId4" Type="http://schemas.openxmlformats.org/officeDocument/2006/relationships/slide" Target="slides/slide5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ss Dunlevy" userId="dd4b9a8537dbe9d0" providerId="LiveId" clId="{DBADD191-A82E-48AF-ADB5-1ED9319946D9}"/>
    <pc:docChg chg="undo custSel addSld delSld modSld">
      <pc:chgData name="Bess Dunlevy" userId="dd4b9a8537dbe9d0" providerId="LiveId" clId="{DBADD191-A82E-48AF-ADB5-1ED9319946D9}" dt="2023-03-27T23:41:14.406" v="53" actId="20577"/>
      <pc:docMkLst>
        <pc:docMk/>
      </pc:docMkLst>
      <pc:sldChg chg="add del">
        <pc:chgData name="Bess Dunlevy" userId="dd4b9a8537dbe9d0" providerId="LiveId" clId="{DBADD191-A82E-48AF-ADB5-1ED9319946D9}" dt="2023-03-27T23:41:02.065" v="27" actId="47"/>
        <pc:sldMkLst>
          <pc:docMk/>
          <pc:sldMk cId="2929323684" sldId="295"/>
        </pc:sldMkLst>
      </pc:sldChg>
      <pc:sldChg chg="addSp delSp mod">
        <pc:chgData name="Bess Dunlevy" userId="dd4b9a8537dbe9d0" providerId="LiveId" clId="{DBADD191-A82E-48AF-ADB5-1ED9319946D9}" dt="2023-03-27T23:41:00.604" v="26" actId="478"/>
        <pc:sldMkLst>
          <pc:docMk/>
          <pc:sldMk cId="1508588292" sldId="342"/>
        </pc:sldMkLst>
        <pc:picChg chg="add del">
          <ac:chgData name="Bess Dunlevy" userId="dd4b9a8537dbe9d0" providerId="LiveId" clId="{DBADD191-A82E-48AF-ADB5-1ED9319946D9}" dt="2023-03-27T23:41:00.604" v="26" actId="478"/>
          <ac:picMkLst>
            <pc:docMk/>
            <pc:sldMk cId="1508588292" sldId="342"/>
            <ac:picMk id="4" creationId="{4AEB8225-3AA8-AF48-AD51-3F5F53316D6B}"/>
          </ac:picMkLst>
        </pc:picChg>
      </pc:sldChg>
      <pc:sldChg chg="modSp mod">
        <pc:chgData name="Bess Dunlevy" userId="dd4b9a8537dbe9d0" providerId="LiveId" clId="{DBADD191-A82E-48AF-ADB5-1ED9319946D9}" dt="2023-03-27T23:41:10.143" v="42" actId="20577"/>
        <pc:sldMkLst>
          <pc:docMk/>
          <pc:sldMk cId="2962643205" sldId="378"/>
        </pc:sldMkLst>
        <pc:spChg chg="mod">
          <ac:chgData name="Bess Dunlevy" userId="dd4b9a8537dbe9d0" providerId="LiveId" clId="{DBADD191-A82E-48AF-ADB5-1ED9319946D9}" dt="2023-03-27T23:41:10.143" v="42" actId="20577"/>
          <ac:spMkLst>
            <pc:docMk/>
            <pc:sldMk cId="2962643205" sldId="378"/>
            <ac:spMk id="9" creationId="{CB9D49A6-86F7-B744-828A-D7C1D9D15D8C}"/>
          </ac:spMkLst>
        </pc:spChg>
      </pc:sldChg>
      <pc:sldChg chg="modSp mod">
        <pc:chgData name="Bess Dunlevy" userId="dd4b9a8537dbe9d0" providerId="LiveId" clId="{DBADD191-A82E-48AF-ADB5-1ED9319946D9}" dt="2023-03-27T23:41:14.406" v="53" actId="20577"/>
        <pc:sldMkLst>
          <pc:docMk/>
          <pc:sldMk cId="4204877435" sldId="379"/>
        </pc:sldMkLst>
        <pc:spChg chg="mod">
          <ac:chgData name="Bess Dunlevy" userId="dd4b9a8537dbe9d0" providerId="LiveId" clId="{DBADD191-A82E-48AF-ADB5-1ED9319946D9}" dt="2023-03-27T23:41:14.406" v="53" actId="20577"/>
          <ac:spMkLst>
            <pc:docMk/>
            <pc:sldMk cId="4204877435" sldId="379"/>
            <ac:spMk id="9" creationId="{CB9D49A6-86F7-B744-828A-D7C1D9D15D8C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9/26/2024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644231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329088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125060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64135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924737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580607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415894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9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9/26/2024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9/26/2024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9/26/2024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jp.smartsheet.com/try-it?trp=78128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slide" Target="slide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slide" Target="slide3.xml"/><Relationship Id="rId5" Type="http://schemas.openxmlformats.org/officeDocument/2006/relationships/slide" Target="slide4.xml"/><Relationship Id="rId4" Type="http://schemas.openxmlformats.org/officeDocument/2006/relationships/slide" Target="slide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sv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図形の説明は自動生成されたものです">
            <a:extLst>
              <a:ext uri="{FF2B5EF4-FFF2-40B4-BE49-F238E27FC236}">
                <a16:creationId xmlns:a16="http://schemas.microsoft.com/office/drawing/2014/main" id="{1AE65A14-F267-A448-B5E0-4329D1561F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07105" y="255512"/>
            <a:ext cx="4997547" cy="6042008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300447" y="253847"/>
            <a:ext cx="695074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ja-JP" sz="2200" b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戦略的アカウント計画</a:t>
            </a:r>
            <a:br>
              <a:rPr lang="en-US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</a:br>
            <a:r>
              <a:rPr lang="ja-JP" sz="2200" b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プレゼンテーション テンプレート</a:t>
            </a:r>
          </a:p>
        </p:txBody>
      </p:sp>
      <p:sp>
        <p:nvSpPr>
          <p:cNvPr id="34" name="Rectangle 7">
            <a:extLst>
              <a:ext uri="{FF2B5EF4-FFF2-40B4-BE49-F238E27FC236}">
                <a16:creationId xmlns:a16="http://schemas.microsoft.com/office/drawing/2014/main" id="{0671204C-72BF-9849-8945-77D03A477E75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35" name="Parallelogram 34">
            <a:extLst>
              <a:ext uri="{FF2B5EF4-FFF2-40B4-BE49-F238E27FC236}">
                <a16:creationId xmlns:a16="http://schemas.microsoft.com/office/drawing/2014/main" id="{E65CF26C-52F9-344A-ACC9-09D07DE0977D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7DC0BFC-32CE-0544-BDE7-E4E8CD4C8E4D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ja-JP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戦略的アカウント計画プレゼンテーション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C01BE91-D333-FE4E-8137-15C695E430C9}"/>
              </a:ext>
            </a:extLst>
          </p:cNvPr>
          <p:cNvSpPr txBox="1"/>
          <p:nvPr/>
        </p:nvSpPr>
        <p:spPr>
          <a:xfrm>
            <a:off x="277131" y="2822571"/>
            <a:ext cx="112214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ja-JP" sz="400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[組織/団体名] 様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7E3CD5D-AB51-1B48-BC15-DC855BADCA95}"/>
              </a:ext>
            </a:extLst>
          </p:cNvPr>
          <p:cNvCxnSpPr>
            <a:cxnSpLocks/>
          </p:cNvCxnSpPr>
          <p:nvPr/>
        </p:nvCxnSpPr>
        <p:spPr>
          <a:xfrm>
            <a:off x="277131" y="3584082"/>
            <a:ext cx="1117966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1D252A95-D660-9EC2-6F57-16447D72C0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9392785"/>
              </p:ext>
            </p:extLst>
          </p:nvPr>
        </p:nvGraphicFramePr>
        <p:xfrm>
          <a:off x="277131" y="3975323"/>
          <a:ext cx="9448800" cy="2093595"/>
        </p:xfrm>
        <a:graphic>
          <a:graphicData uri="http://schemas.openxmlformats.org/drawingml/2006/table">
            <a:tbl>
              <a:tblPr/>
              <a:tblGrid>
                <a:gridCol w="2682982">
                  <a:extLst>
                    <a:ext uri="{9D8B030D-6E8A-4147-A177-3AD203B41FA5}">
                      <a16:colId xmlns:a16="http://schemas.microsoft.com/office/drawing/2014/main" val="1996367546"/>
                    </a:ext>
                  </a:extLst>
                </a:gridCol>
                <a:gridCol w="6765818">
                  <a:extLst>
                    <a:ext uri="{9D8B030D-6E8A-4147-A177-3AD203B41FA5}">
                      <a16:colId xmlns:a16="http://schemas.microsoft.com/office/drawing/2014/main" val="886809287"/>
                    </a:ext>
                  </a:extLst>
                </a:gridCol>
              </a:tblGrid>
              <a:tr h="697865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b="0" i="0" u="none" strike="noStrike" baseline="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準備担当者</a:t>
                      </a:r>
                    </a:p>
                  </a:txBody>
                  <a:tcPr marL="114300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b="0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名前</a:t>
                      </a:r>
                    </a:p>
                  </a:txBody>
                  <a:tcPr marL="114300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0247949"/>
                  </a:ext>
                </a:extLst>
              </a:tr>
              <a:tr h="697865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b="0" i="0" u="none" strike="noStrike" baseline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アカウント計画マネージャー</a:t>
                      </a:r>
                    </a:p>
                  </a:txBody>
                  <a:tcPr marL="114300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b="0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名前</a:t>
                      </a:r>
                    </a:p>
                  </a:txBody>
                  <a:tcPr marL="114300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3223311"/>
                  </a:ext>
                </a:extLst>
              </a:tr>
              <a:tr h="697865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b="0" i="0" u="none" strike="noStrike" baseline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日付</a:t>
                      </a:r>
                    </a:p>
                  </a:txBody>
                  <a:tcPr marL="114300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YY/MM/DD</a:t>
                      </a:r>
                    </a:p>
                  </a:txBody>
                  <a:tcPr marL="114300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4761586"/>
                  </a:ext>
                </a:extLst>
              </a:tr>
            </a:tbl>
          </a:graphicData>
        </a:graphic>
      </p:graphicFrame>
      <p:pic>
        <p:nvPicPr>
          <p:cNvPr id="5" name="Picture 4">
            <a:hlinkClick r:id="rId3"/>
            <a:extLst>
              <a:ext uri="{FF2B5EF4-FFF2-40B4-BE49-F238E27FC236}">
                <a16:creationId xmlns:a16="http://schemas.microsoft.com/office/drawing/2014/main" id="{FE7512EC-9362-CE53-D24D-BBDFE47F5B53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9005671" y="315402"/>
            <a:ext cx="2885882" cy="573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8588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Picture 69" descr="図形の説明は自動生成されたものです">
            <a:extLst>
              <a:ext uri="{FF2B5EF4-FFF2-40B4-BE49-F238E27FC236}">
                <a16:creationId xmlns:a16="http://schemas.microsoft.com/office/drawing/2014/main" id="{219503DE-DA47-8548-A6B3-EDAA57B7A890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60000"/>
          </a:blip>
          <a:stretch>
            <a:fillRect/>
          </a:stretch>
        </p:blipFill>
        <p:spPr>
          <a:xfrm>
            <a:off x="7984907" y="606991"/>
            <a:ext cx="4997547" cy="604200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ja-JP" b="1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プロジェクト レポート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367748" y="6477000"/>
            <a:ext cx="113794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ja-JP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戦略的アカウント計画プレゼンテーション | 目次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CE760FD-6E50-FD4F-B597-7E228EDE51FD}"/>
              </a:ext>
            </a:extLst>
          </p:cNvPr>
          <p:cNvSpPr txBox="1"/>
          <p:nvPr/>
        </p:nvSpPr>
        <p:spPr>
          <a:xfrm>
            <a:off x="367748" y="248400"/>
            <a:ext cx="10054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ja-JP" sz="3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目次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3D228105-4E93-5547-9BEF-E95CD9F56261}"/>
              </a:ext>
            </a:extLst>
          </p:cNvPr>
          <p:cNvSpPr txBox="1"/>
          <p:nvPr/>
        </p:nvSpPr>
        <p:spPr>
          <a:xfrm>
            <a:off x="936088" y="1252258"/>
            <a:ext cx="2262158" cy="646331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rtl="0"/>
            <a:r>
              <a:rPr lang="ja-JP">
                <a:latin typeface="Century Gothic" panose="020B0502020202020204" pitchFamily="34" charset="0"/>
                <a:ea typeface="MS PGothic" panose="020B0600070205080204" pitchFamily="34" charset="-128"/>
                <a:cs typeface="Montserrat Bold" charset="0"/>
              </a:rPr>
              <a:t>概要: </a:t>
            </a:r>
            <a:br>
              <a:rPr lang="en-US" dirty="0">
                <a:latin typeface="Century Gothic" panose="020B0502020202020204" pitchFamily="34" charset="0"/>
                <a:ea typeface="MS PGothic" panose="020B0600070205080204" pitchFamily="34" charset="-128"/>
                <a:cs typeface="Montserrat Bold" charset="0"/>
              </a:rPr>
            </a:br>
            <a:r>
              <a:rPr lang="ja-JP">
                <a:latin typeface="Century Gothic" panose="020B0502020202020204" pitchFamily="34" charset="0"/>
                <a:ea typeface="MS PGothic" panose="020B0600070205080204" pitchFamily="34" charset="-128"/>
                <a:cs typeface="Montserrat Bold" charset="0"/>
              </a:rPr>
              <a:t>顧客の重要優先事項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654ED905-7DF4-7E45-815D-8A6F50BD2A35}"/>
              </a:ext>
            </a:extLst>
          </p:cNvPr>
          <p:cNvSpPr txBox="1"/>
          <p:nvPr/>
        </p:nvSpPr>
        <p:spPr>
          <a:xfrm>
            <a:off x="936088" y="2641334"/>
            <a:ext cx="3070224" cy="646331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rtl="0"/>
            <a:r>
              <a:rPr lang="ja-JP">
                <a:latin typeface="Century Gothic" panose="020B0502020202020204" pitchFamily="34" charset="0"/>
                <a:ea typeface="MS PGothic" panose="020B0600070205080204" pitchFamily="34" charset="-128"/>
                <a:cs typeface="Montserrat Bold" charset="0"/>
              </a:rPr>
              <a:t>概要: </a:t>
            </a:r>
            <a:br>
              <a:rPr lang="en-US" dirty="0">
                <a:latin typeface="Century Gothic" panose="020B0502020202020204" pitchFamily="34" charset="0"/>
                <a:ea typeface="MS PGothic" panose="020B0600070205080204" pitchFamily="34" charset="-128"/>
                <a:cs typeface="Montserrat Bold" charset="0"/>
              </a:rPr>
            </a:br>
            <a:r>
              <a:rPr lang="ja-JP">
                <a:latin typeface="Century Gothic" panose="020B0502020202020204" pitchFamily="34" charset="0"/>
                <a:ea typeface="MS PGothic" panose="020B0600070205080204" pitchFamily="34" charset="-128"/>
                <a:cs typeface="Montserrat Bold" charset="0"/>
              </a:rPr>
              <a:t>顧客の重点的な取り組み</a:t>
            </a:r>
          </a:p>
        </p:txBody>
      </p:sp>
      <p:sp>
        <p:nvSpPr>
          <p:cNvPr id="44" name="TextBox 43">
            <a:hlinkClick r:id="rId4" action="ppaction://hlinksldjump"/>
            <a:extLst>
              <a:ext uri="{FF2B5EF4-FFF2-40B4-BE49-F238E27FC236}">
                <a16:creationId xmlns:a16="http://schemas.microsoft.com/office/drawing/2014/main" id="{FD3A13C4-E78F-724D-BF30-9B4138762961}"/>
              </a:ext>
            </a:extLst>
          </p:cNvPr>
          <p:cNvSpPr txBox="1"/>
          <p:nvPr/>
        </p:nvSpPr>
        <p:spPr>
          <a:xfrm>
            <a:off x="304279" y="2327399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 rtl="0">
              <a:lnSpc>
                <a:spcPts val="5000"/>
              </a:lnSpc>
            </a:pPr>
            <a:r>
              <a:rPr lang="ja-JP" sz="480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Montserrat Light" charset="0"/>
              </a:rPr>
              <a:t>2</a:t>
            </a:r>
          </a:p>
        </p:txBody>
      </p:sp>
      <p:sp>
        <p:nvSpPr>
          <p:cNvPr id="45" name="TextBox 44">
            <a:hlinkClick r:id="rId5" action="ppaction://hlinksldjump"/>
            <a:extLst>
              <a:ext uri="{FF2B5EF4-FFF2-40B4-BE49-F238E27FC236}">
                <a16:creationId xmlns:a16="http://schemas.microsoft.com/office/drawing/2014/main" id="{160EF463-7BA4-C140-B281-29D544D6376D}"/>
              </a:ext>
            </a:extLst>
          </p:cNvPr>
          <p:cNvSpPr txBox="1"/>
          <p:nvPr/>
        </p:nvSpPr>
        <p:spPr>
          <a:xfrm>
            <a:off x="304278" y="3663164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 rtl="0">
              <a:lnSpc>
                <a:spcPts val="5000"/>
              </a:lnSpc>
            </a:pPr>
            <a:r>
              <a:rPr lang="ja-JP" sz="480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Montserrat Light" charset="0"/>
              </a:rPr>
              <a:t>3</a:t>
            </a:r>
          </a:p>
        </p:txBody>
      </p:sp>
      <p:sp>
        <p:nvSpPr>
          <p:cNvPr id="46" name="TextBox 45">
            <a:hlinkClick r:id="rId6" action="ppaction://hlinksldjump"/>
            <a:extLst>
              <a:ext uri="{FF2B5EF4-FFF2-40B4-BE49-F238E27FC236}">
                <a16:creationId xmlns:a16="http://schemas.microsoft.com/office/drawing/2014/main" id="{92054AB8-EBC5-1047-AD46-31E6D065CA45}"/>
              </a:ext>
            </a:extLst>
          </p:cNvPr>
          <p:cNvSpPr txBox="1"/>
          <p:nvPr/>
        </p:nvSpPr>
        <p:spPr>
          <a:xfrm>
            <a:off x="304278" y="968339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 rtl="0">
              <a:lnSpc>
                <a:spcPts val="5000"/>
              </a:lnSpc>
            </a:pPr>
            <a:r>
              <a:rPr lang="ja-JP" sz="480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Montserrat Light" charset="0"/>
              </a:rPr>
              <a:t>1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2548BEE3-A974-DC4E-9E9C-1EE7CFD5EF06}"/>
              </a:ext>
            </a:extLst>
          </p:cNvPr>
          <p:cNvSpPr txBox="1"/>
          <p:nvPr/>
        </p:nvSpPr>
        <p:spPr>
          <a:xfrm>
            <a:off x="936088" y="3959012"/>
            <a:ext cx="3070224" cy="646331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rtl="0"/>
            <a:r>
              <a:rPr lang="ja-JP">
                <a:latin typeface="Century Gothic" panose="020B0502020202020204" pitchFamily="34" charset="0"/>
                <a:ea typeface="MS PGothic" panose="020B0600070205080204" pitchFamily="34" charset="-128"/>
                <a:cs typeface="Montserrat Bold" charset="0"/>
              </a:rPr>
              <a:t>概要: </a:t>
            </a:r>
            <a:br>
              <a:rPr lang="en-US" dirty="0">
                <a:latin typeface="Century Gothic" panose="020B0502020202020204" pitchFamily="34" charset="0"/>
                <a:ea typeface="MS PGothic" panose="020B0600070205080204" pitchFamily="34" charset="-128"/>
                <a:cs typeface="Montserrat Bold" charset="0"/>
              </a:rPr>
            </a:br>
            <a:r>
              <a:rPr lang="ja-JP">
                <a:latin typeface="Century Gothic" panose="020B0502020202020204" pitchFamily="34" charset="0"/>
                <a:ea typeface="MS PGothic" panose="020B0600070205080204" pitchFamily="34" charset="-128"/>
                <a:cs typeface="Montserrat Bold" charset="0"/>
              </a:rPr>
              <a:t>顧客の重要な関係者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96E0CE3B-1B24-344F-9D20-0D3E26721F3A}"/>
              </a:ext>
            </a:extLst>
          </p:cNvPr>
          <p:cNvSpPr txBox="1"/>
          <p:nvPr/>
        </p:nvSpPr>
        <p:spPr>
          <a:xfrm>
            <a:off x="5013485" y="2769442"/>
            <a:ext cx="2741390" cy="369332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rtl="0"/>
            <a:r>
              <a:rPr lang="ja-JP">
                <a:latin typeface="Century Gothic" panose="020B0502020202020204" pitchFamily="34" charset="0"/>
                <a:ea typeface="MS PGothic" panose="020B0600070205080204" pitchFamily="34" charset="-128"/>
                <a:cs typeface="Montserrat Bold" charset="0"/>
              </a:rPr>
              <a:t>収益源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268A1D8F-ED63-8F48-B9E4-4BDDDF9B48AB}"/>
              </a:ext>
            </a:extLst>
          </p:cNvPr>
          <p:cNvSpPr txBox="1"/>
          <p:nvPr/>
        </p:nvSpPr>
        <p:spPr>
          <a:xfrm>
            <a:off x="5013485" y="4133626"/>
            <a:ext cx="1781257" cy="369332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rtl="0"/>
            <a:r>
              <a:rPr lang="ja-JP">
                <a:latin typeface="Century Gothic" panose="020B0502020202020204" pitchFamily="34" charset="0"/>
                <a:ea typeface="MS PGothic" panose="020B0600070205080204" pitchFamily="34" charset="-128"/>
                <a:cs typeface="Montserrat Bold" charset="0"/>
              </a:rPr>
              <a:t>アクション プラン</a:t>
            </a:r>
          </a:p>
        </p:txBody>
      </p:sp>
      <p:sp>
        <p:nvSpPr>
          <p:cNvPr id="53" name="TextBox 52">
            <a:hlinkClick r:id="rId6" action="ppaction://hlinksldjump"/>
            <a:extLst>
              <a:ext uri="{FF2B5EF4-FFF2-40B4-BE49-F238E27FC236}">
                <a16:creationId xmlns:a16="http://schemas.microsoft.com/office/drawing/2014/main" id="{BDA40E49-45E7-A744-88C0-12BC470C236A}"/>
              </a:ext>
            </a:extLst>
          </p:cNvPr>
          <p:cNvSpPr txBox="1"/>
          <p:nvPr/>
        </p:nvSpPr>
        <p:spPr>
          <a:xfrm>
            <a:off x="4381676" y="3705292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 rtl="0">
              <a:lnSpc>
                <a:spcPts val="5000"/>
              </a:lnSpc>
            </a:pPr>
            <a:r>
              <a:rPr lang="ja-JP" sz="480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Montserrat Light" charset="0"/>
              </a:rPr>
              <a:t>6</a:t>
            </a:r>
          </a:p>
        </p:txBody>
      </p:sp>
      <p:sp>
        <p:nvSpPr>
          <p:cNvPr id="55" name="TextBox 54">
            <a:hlinkClick r:id="rId4" action="ppaction://hlinksldjump"/>
            <a:extLst>
              <a:ext uri="{FF2B5EF4-FFF2-40B4-BE49-F238E27FC236}">
                <a16:creationId xmlns:a16="http://schemas.microsoft.com/office/drawing/2014/main" id="{86746B7D-B52D-4941-A37D-E63B673D5DEE}"/>
              </a:ext>
            </a:extLst>
          </p:cNvPr>
          <p:cNvSpPr txBox="1"/>
          <p:nvPr/>
        </p:nvSpPr>
        <p:spPr>
          <a:xfrm>
            <a:off x="4381675" y="2346232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 rtl="0">
              <a:lnSpc>
                <a:spcPts val="5000"/>
              </a:lnSpc>
            </a:pPr>
            <a:r>
              <a:rPr lang="ja-JP" sz="480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Montserrat Light" charset="0"/>
              </a:rPr>
              <a:t>5</a:t>
            </a:r>
          </a:p>
        </p:txBody>
      </p:sp>
      <p:sp>
        <p:nvSpPr>
          <p:cNvPr id="64" name="TextBox 63">
            <a:hlinkClick r:id="rId7" action="ppaction://hlinksldjump"/>
            <a:extLst>
              <a:ext uri="{FF2B5EF4-FFF2-40B4-BE49-F238E27FC236}">
                <a16:creationId xmlns:a16="http://schemas.microsoft.com/office/drawing/2014/main" id="{D29DD01A-13BF-744A-9B64-9D86AC88EDDE}"/>
              </a:ext>
            </a:extLst>
          </p:cNvPr>
          <p:cNvSpPr txBox="1"/>
          <p:nvPr/>
        </p:nvSpPr>
        <p:spPr>
          <a:xfrm>
            <a:off x="4381675" y="922949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 rtl="0">
              <a:lnSpc>
                <a:spcPts val="5000"/>
              </a:lnSpc>
            </a:pPr>
            <a:r>
              <a:rPr lang="ja-JP" sz="480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Montserrat Light" charset="0"/>
              </a:rPr>
              <a:t>4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DCAE84B5-A598-8941-B4AD-51887AC426D8}"/>
              </a:ext>
            </a:extLst>
          </p:cNvPr>
          <p:cNvSpPr txBox="1"/>
          <p:nvPr/>
        </p:nvSpPr>
        <p:spPr>
          <a:xfrm>
            <a:off x="5013485" y="1405259"/>
            <a:ext cx="2741390" cy="369332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rtl="0"/>
            <a:r>
              <a:rPr lang="ja-JP">
                <a:latin typeface="Century Gothic" panose="020B0502020202020204" pitchFamily="34" charset="0"/>
                <a:ea typeface="MS PGothic" panose="020B0600070205080204" pitchFamily="34" charset="-128"/>
                <a:cs typeface="Montserrat Bold" charset="0"/>
              </a:rPr>
              <a:t>年間アカウント目標</a:t>
            </a:r>
          </a:p>
        </p:txBody>
      </p:sp>
    </p:spTree>
    <p:extLst>
      <p:ext uri="{BB962C8B-B14F-4D97-AF65-F5344CB8AC3E}">
        <p14:creationId xmlns:p14="http://schemas.microsoft.com/office/powerpoint/2010/main" val="11799240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ja-JP" b="1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プロジェクト レポート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6C4B9E8-80D7-0E4C-98A0-080138C4551C}"/>
              </a:ext>
            </a:extLst>
          </p:cNvPr>
          <p:cNvSpPr txBox="1"/>
          <p:nvPr/>
        </p:nvSpPr>
        <p:spPr>
          <a:xfrm>
            <a:off x="367747" y="209758"/>
            <a:ext cx="40799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ja-JP" sz="24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1. 概要: 顧客の重要優先事項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ja-JP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概要 – 重要優先事項</a:t>
            </a:r>
          </a:p>
        </p:txBody>
      </p:sp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F37D93A8-7E17-4F98-A895-BBADF3A529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645418"/>
              </p:ext>
            </p:extLst>
          </p:nvPr>
        </p:nvGraphicFramePr>
        <p:xfrm>
          <a:off x="488196" y="697704"/>
          <a:ext cx="10821034" cy="5556447"/>
        </p:xfrm>
        <a:graphic>
          <a:graphicData uri="http://schemas.openxmlformats.org/drawingml/2006/table">
            <a:tbl>
              <a:tblPr/>
              <a:tblGrid>
                <a:gridCol w="2253475">
                  <a:extLst>
                    <a:ext uri="{9D8B030D-6E8A-4147-A177-3AD203B41FA5}">
                      <a16:colId xmlns:a16="http://schemas.microsoft.com/office/drawing/2014/main" val="1996367546"/>
                    </a:ext>
                  </a:extLst>
                </a:gridCol>
                <a:gridCol w="8567559">
                  <a:extLst>
                    <a:ext uri="{9D8B030D-6E8A-4147-A177-3AD203B41FA5}">
                      <a16:colId xmlns:a16="http://schemas.microsoft.com/office/drawing/2014/main" val="886809287"/>
                    </a:ext>
                  </a:extLst>
                </a:gridCol>
              </a:tblGrid>
              <a:tr h="5556447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b="0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重要優先事項</a:t>
                      </a:r>
                    </a:p>
                  </a:txBody>
                  <a:tcPr marL="114300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>
                        <a:lnSpc>
                          <a:spcPct val="200000"/>
                        </a:lnSpc>
                      </a:pPr>
                      <a:r>
                        <a:rPr lang="ja-JP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優先事項 1: 説明を記入します</a:t>
                      </a:r>
                    </a:p>
                    <a:p>
                      <a:pPr algn="l" rtl="0" fontAlgn="ctr">
                        <a:lnSpc>
                          <a:spcPct val="200000"/>
                        </a:lnSpc>
                      </a:pPr>
                      <a:r>
                        <a:rPr lang="ja-JP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優先事項 2: 説明を記入します</a:t>
                      </a:r>
                    </a:p>
                    <a:p>
                      <a:pPr algn="l" rtl="0" fontAlgn="ctr">
                        <a:lnSpc>
                          <a:spcPct val="200000"/>
                        </a:lnSpc>
                      </a:pPr>
                      <a:r>
                        <a:rPr lang="ja-JP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優先事項 3: 説明を記入します</a:t>
                      </a:r>
                    </a:p>
                  </a:txBody>
                  <a:tcPr marL="114300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0247949"/>
                  </a:ext>
                </a:extLst>
              </a:tr>
            </a:tbl>
          </a:graphicData>
        </a:graphic>
      </p:graphicFrame>
      <p:pic>
        <p:nvPicPr>
          <p:cNvPr id="3" name="Graphic 2" descr="鍵のアウトライン">
            <a:extLst>
              <a:ext uri="{FF2B5EF4-FFF2-40B4-BE49-F238E27FC236}">
                <a16:creationId xmlns:a16="http://schemas.microsoft.com/office/drawing/2014/main" id="{081A423E-657E-4073-B7F8-68F9EC5EC5B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5400000">
            <a:off x="11246604" y="99204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48122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 hidden="1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ja-JP" b="1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プロジェクト レポート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ja-JP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概要: 重点的な取り組み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7B92A6C-1B1D-2BC6-D775-822B42D53505}"/>
              </a:ext>
            </a:extLst>
          </p:cNvPr>
          <p:cNvSpPr txBox="1"/>
          <p:nvPr/>
        </p:nvSpPr>
        <p:spPr>
          <a:xfrm>
            <a:off x="367747" y="209758"/>
            <a:ext cx="45865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ja-JP" sz="24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2. 概要: 顧客の重点的な取り組み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15245F01-DADD-6104-0A6A-F8EB13BB14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1998701"/>
              </p:ext>
            </p:extLst>
          </p:nvPr>
        </p:nvGraphicFramePr>
        <p:xfrm>
          <a:off x="488196" y="697704"/>
          <a:ext cx="10821034" cy="5556447"/>
        </p:xfrm>
        <a:graphic>
          <a:graphicData uri="http://schemas.openxmlformats.org/drawingml/2006/table">
            <a:tbl>
              <a:tblPr/>
              <a:tblGrid>
                <a:gridCol w="2253475">
                  <a:extLst>
                    <a:ext uri="{9D8B030D-6E8A-4147-A177-3AD203B41FA5}">
                      <a16:colId xmlns:a16="http://schemas.microsoft.com/office/drawing/2014/main" val="1996367546"/>
                    </a:ext>
                  </a:extLst>
                </a:gridCol>
                <a:gridCol w="8567559">
                  <a:extLst>
                    <a:ext uri="{9D8B030D-6E8A-4147-A177-3AD203B41FA5}">
                      <a16:colId xmlns:a16="http://schemas.microsoft.com/office/drawing/2014/main" val="886809287"/>
                    </a:ext>
                  </a:extLst>
                </a:gridCol>
              </a:tblGrid>
              <a:tr h="5556447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b="0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重点的な取り組み</a:t>
                      </a:r>
                    </a:p>
                  </a:txBody>
                  <a:tcPr marL="114300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>
                        <a:lnSpc>
                          <a:spcPct val="200000"/>
                        </a:lnSpc>
                      </a:pPr>
                      <a:r>
                        <a:rPr lang="ja-JP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取り組み 1: 説明を記入します</a:t>
                      </a:r>
                    </a:p>
                    <a:p>
                      <a:pPr algn="l" rtl="0" fontAlgn="ctr">
                        <a:lnSpc>
                          <a:spcPct val="200000"/>
                        </a:lnSpc>
                      </a:pPr>
                      <a:r>
                        <a:rPr lang="ja-JP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取り組み 2: 説明を記入します</a:t>
                      </a:r>
                    </a:p>
                    <a:p>
                      <a:pPr algn="l" rtl="0" fontAlgn="ctr">
                        <a:lnSpc>
                          <a:spcPct val="200000"/>
                        </a:lnSpc>
                      </a:pPr>
                      <a:r>
                        <a:rPr lang="ja-JP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取り組み 3: 説明を記入します</a:t>
                      </a:r>
                    </a:p>
                  </a:txBody>
                  <a:tcPr marL="114300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0247949"/>
                  </a:ext>
                </a:extLst>
              </a:tr>
            </a:tbl>
          </a:graphicData>
        </a:graphic>
      </p:graphicFrame>
      <p:pic>
        <p:nvPicPr>
          <p:cNvPr id="8" name="Graphic 7" descr="鍵のアウトライン">
            <a:extLst>
              <a:ext uri="{FF2B5EF4-FFF2-40B4-BE49-F238E27FC236}">
                <a16:creationId xmlns:a16="http://schemas.microsoft.com/office/drawing/2014/main" id="{9E0380F9-236E-130A-8C78-8175A8BC02B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5400000">
            <a:off x="11246604" y="99204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48774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ja-JP" b="1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プロジェクト レポート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ja-JP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概要 – 重要な関係者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E7D766F-C29E-4B5B-4A81-07C184F9142C}"/>
              </a:ext>
            </a:extLst>
          </p:cNvPr>
          <p:cNvSpPr txBox="1"/>
          <p:nvPr/>
        </p:nvSpPr>
        <p:spPr>
          <a:xfrm>
            <a:off x="367747" y="209758"/>
            <a:ext cx="40495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ja-JP" sz="24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3. 概要: 顧客の重要な関係者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07F87235-A92A-153E-C12B-C85AD3C543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7491568"/>
              </p:ext>
            </p:extLst>
          </p:nvPr>
        </p:nvGraphicFramePr>
        <p:xfrm>
          <a:off x="488196" y="697704"/>
          <a:ext cx="10821034" cy="5556447"/>
        </p:xfrm>
        <a:graphic>
          <a:graphicData uri="http://schemas.openxmlformats.org/drawingml/2006/table">
            <a:tbl>
              <a:tblPr/>
              <a:tblGrid>
                <a:gridCol w="2253475">
                  <a:extLst>
                    <a:ext uri="{9D8B030D-6E8A-4147-A177-3AD203B41FA5}">
                      <a16:colId xmlns:a16="http://schemas.microsoft.com/office/drawing/2014/main" val="1996367546"/>
                    </a:ext>
                  </a:extLst>
                </a:gridCol>
                <a:gridCol w="8567559">
                  <a:extLst>
                    <a:ext uri="{9D8B030D-6E8A-4147-A177-3AD203B41FA5}">
                      <a16:colId xmlns:a16="http://schemas.microsoft.com/office/drawing/2014/main" val="886809287"/>
                    </a:ext>
                  </a:extLst>
                </a:gridCol>
              </a:tblGrid>
              <a:tr h="5556447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b="0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重要な関係者</a:t>
                      </a:r>
                    </a:p>
                  </a:txBody>
                  <a:tcPr marL="114300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 rtl="0" fontAlgn="ctr">
                        <a:lnSpc>
                          <a:spcPct val="2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ja-JP" sz="1500" b="0" i="0" u="none" strike="noStrike" baseline="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名前、役職、メール アドレス、電話番号</a:t>
                      </a:r>
                    </a:p>
                    <a:p>
                      <a:pPr marL="171450" indent="-171450" algn="l" rtl="0" fontAlgn="ctr">
                        <a:lnSpc>
                          <a:spcPct val="2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ja-JP" sz="1500" b="0" i="0" u="none" strike="noStrike" baseline="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名前、役職、メール アドレス、電話番号</a:t>
                      </a:r>
                    </a:p>
                    <a:p>
                      <a:pPr marL="171450" indent="-171450" algn="l" rtl="0" fontAlgn="ctr">
                        <a:lnSpc>
                          <a:spcPct val="2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ja-JP" sz="1500" b="0" i="0" u="none" strike="noStrike" baseline="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名前、役職、メール アドレス、電話番号 </a:t>
                      </a:r>
                    </a:p>
                  </a:txBody>
                  <a:tcPr marL="114300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0247949"/>
                  </a:ext>
                </a:extLst>
              </a:tr>
            </a:tbl>
          </a:graphicData>
        </a:graphic>
      </p:graphicFrame>
      <p:pic>
        <p:nvPicPr>
          <p:cNvPr id="10" name="Graphic 9" descr="鍵のアウトライン">
            <a:extLst>
              <a:ext uri="{FF2B5EF4-FFF2-40B4-BE49-F238E27FC236}">
                <a16:creationId xmlns:a16="http://schemas.microsoft.com/office/drawing/2014/main" id="{33791C7E-129D-57C4-1888-FEE1DB51E45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5400000">
            <a:off x="11246604" y="99204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26432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ja-JP" b="1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プロジェクト レポート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ja-JP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年間アカウント目標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9D06D19-8700-CB49-AABF-B7DE9DFDE540}"/>
              </a:ext>
            </a:extLst>
          </p:cNvPr>
          <p:cNvSpPr txBox="1"/>
          <p:nvPr/>
        </p:nvSpPr>
        <p:spPr>
          <a:xfrm>
            <a:off x="367748" y="248400"/>
            <a:ext cx="30428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ja-JP" sz="24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4. 年間アカウント目標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472D526B-7D39-4AD3-ADEB-D8D7825D82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6571754"/>
              </p:ext>
            </p:extLst>
          </p:nvPr>
        </p:nvGraphicFramePr>
        <p:xfrm>
          <a:off x="472698" y="719663"/>
          <a:ext cx="10577740" cy="4309538"/>
        </p:xfrm>
        <a:graphic>
          <a:graphicData uri="http://schemas.openxmlformats.org/drawingml/2006/table">
            <a:tbl>
              <a:tblPr/>
              <a:tblGrid>
                <a:gridCol w="2202809">
                  <a:extLst>
                    <a:ext uri="{9D8B030D-6E8A-4147-A177-3AD203B41FA5}">
                      <a16:colId xmlns:a16="http://schemas.microsoft.com/office/drawing/2014/main" val="3129605748"/>
                    </a:ext>
                  </a:extLst>
                </a:gridCol>
                <a:gridCol w="8374931">
                  <a:extLst>
                    <a:ext uri="{9D8B030D-6E8A-4147-A177-3AD203B41FA5}">
                      <a16:colId xmlns:a16="http://schemas.microsoft.com/office/drawing/2014/main" val="4134565234"/>
                    </a:ext>
                  </a:extLst>
                </a:gridCol>
              </a:tblGrid>
              <a:tr h="541865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目標 1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b="0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9401919"/>
                  </a:ext>
                </a:extLst>
              </a:tr>
              <a:tr h="444793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b="0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目標 2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b="0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1803336"/>
                  </a:ext>
                </a:extLst>
              </a:tr>
              <a:tr h="444794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b="0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目標 3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b="0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4862052"/>
                  </a:ext>
                </a:extLst>
              </a:tr>
              <a:tr h="479681">
                <a:tc>
                  <a:txBody>
                    <a:bodyPr/>
                    <a:lstStyle/>
                    <a:p>
                      <a:pPr algn="l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b="0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0095511"/>
                  </a:ext>
                </a:extLst>
              </a:tr>
              <a:tr h="479681">
                <a:tc>
                  <a:txBody>
                    <a:bodyPr/>
                    <a:lstStyle/>
                    <a:p>
                      <a:pPr algn="l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7285987"/>
                  </a:ext>
                </a:extLst>
              </a:tr>
              <a:tr h="479681">
                <a:tc>
                  <a:txBody>
                    <a:bodyPr/>
                    <a:lstStyle/>
                    <a:p>
                      <a:pPr algn="l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7121403"/>
                  </a:ext>
                </a:extLst>
              </a:tr>
              <a:tr h="479681">
                <a:tc>
                  <a:txBody>
                    <a:bodyPr/>
                    <a:lstStyle/>
                    <a:p>
                      <a:pPr algn="l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3042062"/>
                  </a:ext>
                </a:extLst>
              </a:tr>
              <a:tr h="479681">
                <a:tc>
                  <a:txBody>
                    <a:bodyPr/>
                    <a:lstStyle/>
                    <a:p>
                      <a:pPr algn="l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883852"/>
                  </a:ext>
                </a:extLst>
              </a:tr>
              <a:tr h="479681">
                <a:tc>
                  <a:txBody>
                    <a:bodyPr/>
                    <a:lstStyle/>
                    <a:p>
                      <a:pPr algn="l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6082368"/>
                  </a:ext>
                </a:extLst>
              </a:tr>
            </a:tbl>
          </a:graphicData>
        </a:graphic>
      </p:graphicFrame>
      <p:pic>
        <p:nvPicPr>
          <p:cNvPr id="4" name="Graphic 3" descr="標的のアウトライン">
            <a:extLst>
              <a:ext uri="{FF2B5EF4-FFF2-40B4-BE49-F238E27FC236}">
                <a16:creationId xmlns:a16="http://schemas.microsoft.com/office/drawing/2014/main" id="{88B412D8-22E4-4D31-3EB1-3AF53D2E01B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150641" y="22032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14893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ja-JP" b="1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プロジェクト レポート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ja-JP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収益源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9D06D19-8700-CB49-AABF-B7DE9DFDE540}"/>
              </a:ext>
            </a:extLst>
          </p:cNvPr>
          <p:cNvSpPr txBox="1"/>
          <p:nvPr/>
        </p:nvSpPr>
        <p:spPr>
          <a:xfrm>
            <a:off x="367748" y="248400"/>
            <a:ext cx="14478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ja-JP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5. 収益源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13D6EA37-FAA7-0E90-057E-C3921FD6D4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32887"/>
              </p:ext>
            </p:extLst>
          </p:nvPr>
        </p:nvGraphicFramePr>
        <p:xfrm>
          <a:off x="408789" y="785168"/>
          <a:ext cx="10339724" cy="514117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09857">
                  <a:extLst>
                    <a:ext uri="{9D8B030D-6E8A-4147-A177-3AD203B41FA5}">
                      <a16:colId xmlns:a16="http://schemas.microsoft.com/office/drawing/2014/main" val="1352701077"/>
                    </a:ext>
                  </a:extLst>
                </a:gridCol>
                <a:gridCol w="3017290">
                  <a:extLst>
                    <a:ext uri="{9D8B030D-6E8A-4147-A177-3AD203B41FA5}">
                      <a16:colId xmlns:a16="http://schemas.microsoft.com/office/drawing/2014/main" val="1056840554"/>
                    </a:ext>
                  </a:extLst>
                </a:gridCol>
                <a:gridCol w="4812577">
                  <a:extLst>
                    <a:ext uri="{9D8B030D-6E8A-4147-A177-3AD203B41FA5}">
                      <a16:colId xmlns:a16="http://schemas.microsoft.com/office/drawing/2014/main" val="3764831040"/>
                    </a:ext>
                  </a:extLst>
                </a:gridCol>
              </a:tblGrid>
              <a:tr h="422519"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ja-JP" sz="1200" b="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収益源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ja-JP" sz="1200" b="0" baseline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推定年間収益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ja-JP" sz="1200" b="0" baseline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弊社の価値提案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7552269"/>
                  </a:ext>
                </a:extLst>
              </a:tr>
              <a:tr h="786443"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ja-JP" sz="10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ja-JP" sz="10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ja-JP" sz="1000" baseline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>
                        <a:alpha val="7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9936180"/>
                  </a:ext>
                </a:extLst>
              </a:tr>
              <a:tr h="78644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00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00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00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>
                        <a:alpha val="7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8719202"/>
                  </a:ext>
                </a:extLst>
              </a:tr>
              <a:tr h="78644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00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00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00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>
                        <a:alpha val="7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770626"/>
                  </a:ext>
                </a:extLst>
              </a:tr>
              <a:tr h="78644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00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00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00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>
                        <a:alpha val="7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3910467"/>
                  </a:ext>
                </a:extLst>
              </a:tr>
              <a:tr h="78644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00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00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00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>
                        <a:alpha val="7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0313101"/>
                  </a:ext>
                </a:extLst>
              </a:tr>
              <a:tr h="78644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00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00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00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>
                        <a:alpha val="7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7528256"/>
                  </a:ext>
                </a:extLst>
              </a:tr>
            </a:tbl>
          </a:graphicData>
        </a:graphic>
      </p:graphicFrame>
      <p:pic>
        <p:nvPicPr>
          <p:cNvPr id="8" name="Graphic 7" descr="紙幣のアウトライン">
            <a:extLst>
              <a:ext uri="{FF2B5EF4-FFF2-40B4-BE49-F238E27FC236}">
                <a16:creationId xmlns:a16="http://schemas.microsoft.com/office/drawing/2014/main" id="{3E14A899-7678-C723-5488-4DA2F1237EA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078182" y="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06206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7">
            <a:extLst>
              <a:ext uri="{FF2B5EF4-FFF2-40B4-BE49-F238E27FC236}">
                <a16:creationId xmlns:a16="http://schemas.microsoft.com/office/drawing/2014/main" id="{C5C9822A-2673-EF4B-83F8-7225B1732D23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40" name="Parallelogram 39">
            <a:extLst>
              <a:ext uri="{FF2B5EF4-FFF2-40B4-BE49-F238E27FC236}">
                <a16:creationId xmlns:a16="http://schemas.microsoft.com/office/drawing/2014/main" id="{CEEE06DA-2C33-C84F-940E-6D7DB4C078CD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381A0FB2-B8D0-CA42-B368-F7E708F385C5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ja-JP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アクション プラン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F7765D4-0C45-E0D8-70D5-31EAD81FDB5E}"/>
              </a:ext>
            </a:extLst>
          </p:cNvPr>
          <p:cNvSpPr txBox="1"/>
          <p:nvPr/>
        </p:nvSpPr>
        <p:spPr>
          <a:xfrm>
            <a:off x="367748" y="248400"/>
            <a:ext cx="26597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ja-JP" sz="24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6. アクション プラン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73BBAB8D-C3CA-CAE7-3F1A-AABDD73A33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0788486"/>
              </p:ext>
            </p:extLst>
          </p:nvPr>
        </p:nvGraphicFramePr>
        <p:xfrm>
          <a:off x="408789" y="785168"/>
          <a:ext cx="10339724" cy="514117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09857">
                  <a:extLst>
                    <a:ext uri="{9D8B030D-6E8A-4147-A177-3AD203B41FA5}">
                      <a16:colId xmlns:a16="http://schemas.microsoft.com/office/drawing/2014/main" val="1352701077"/>
                    </a:ext>
                  </a:extLst>
                </a:gridCol>
                <a:gridCol w="3017290">
                  <a:extLst>
                    <a:ext uri="{9D8B030D-6E8A-4147-A177-3AD203B41FA5}">
                      <a16:colId xmlns:a16="http://schemas.microsoft.com/office/drawing/2014/main" val="1056840554"/>
                    </a:ext>
                  </a:extLst>
                </a:gridCol>
                <a:gridCol w="4812577">
                  <a:extLst>
                    <a:ext uri="{9D8B030D-6E8A-4147-A177-3AD203B41FA5}">
                      <a16:colId xmlns:a16="http://schemas.microsoft.com/office/drawing/2014/main" val="3764831040"/>
                    </a:ext>
                  </a:extLst>
                </a:gridCol>
              </a:tblGrid>
              <a:tr h="422519"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ja-JP" sz="1200" b="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アクション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ja-JP" sz="1200" b="0" baseline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担当者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ja-JP" sz="1200" b="0" baseline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計画のタイムライン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7552269"/>
                  </a:ext>
                </a:extLst>
              </a:tr>
              <a:tr h="786443"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ja-JP" sz="1000" baseline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ja-JP" sz="1000" baseline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ja-JP" sz="1000" baseline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>
                        <a:alpha val="7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9936180"/>
                  </a:ext>
                </a:extLst>
              </a:tr>
              <a:tr h="78644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00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00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00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>
                        <a:alpha val="7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8719202"/>
                  </a:ext>
                </a:extLst>
              </a:tr>
              <a:tr h="78644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00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00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00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>
                        <a:alpha val="7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770626"/>
                  </a:ext>
                </a:extLst>
              </a:tr>
              <a:tr h="78644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00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00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00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>
                        <a:alpha val="7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3910467"/>
                  </a:ext>
                </a:extLst>
              </a:tr>
              <a:tr h="78644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00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00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00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>
                        <a:alpha val="7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0313101"/>
                  </a:ext>
                </a:extLst>
              </a:tr>
              <a:tr h="78644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00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00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00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>
                        <a:alpha val="7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7528256"/>
                  </a:ext>
                </a:extLst>
              </a:tr>
            </a:tbl>
          </a:graphicData>
        </a:graphic>
      </p:graphicFrame>
      <p:pic>
        <p:nvPicPr>
          <p:cNvPr id="5" name="Graphic 4" descr="カチンコのアウトライン">
            <a:extLst>
              <a:ext uri="{FF2B5EF4-FFF2-40B4-BE49-F238E27FC236}">
                <a16:creationId xmlns:a16="http://schemas.microsoft.com/office/drawing/2014/main" id="{4076B46A-455E-8DA7-F0C6-BAF6F16FA91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176959" y="22032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6055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3992384"/>
              </p:ext>
            </p:extLst>
          </p:nvPr>
        </p:nvGraphicFramePr>
        <p:xfrm>
          <a:off x="787790" y="1050352"/>
          <a:ext cx="10469095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469095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600" b="1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免責条項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200" b="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400" b="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Smartsheet がこの Web サイトに掲載している記事、テンプレート、または情報などは、あくまで参考としてご利用ください。Smartsheet は、情報の最新性および正確性の確保に努めますが、本 Web サイトまたは本 Web サイトに含まれる情報、記事、テンプレート、あるいは関連グラフィックに関する完全性、正確性、信頼性、適合性、または利用可能性について、明示または黙示のいかなる表明または保証も行いません。かかる情報に依拠して生じたいかなる結果についても Smartsheet は一切責任を負いませんので、各自の責任と判断のもとにご利用ください。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Project-Definition-Six-Sigma-Worksheet-Template_PowerPoint.pptx" id="{1A6CECA6-5CAA-42D4-8DA2-827806DBC337}" vid="{91750753-04A7-40CD-A9A0-14A184A3CC5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Use this as a PPT template</Template>
  <TotalTime>59</TotalTime>
  <Words>385</Words>
  <Application>Microsoft Office PowerPoint</Application>
  <PresentationFormat>Widescreen</PresentationFormat>
  <Paragraphs>83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Bess</dc:creator>
  <cp:lastModifiedBy>Ricky Nan</cp:lastModifiedBy>
  <cp:revision>6</cp:revision>
  <dcterms:created xsi:type="dcterms:W3CDTF">2023-03-25T12:54:02Z</dcterms:created>
  <dcterms:modified xsi:type="dcterms:W3CDTF">2024-09-26T08:02:58Z</dcterms:modified>
</cp:coreProperties>
</file>