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342" r:id="rId2"/>
    <p:sldId id="353" r:id="rId3"/>
    <p:sldId id="354" r:id="rId4"/>
    <p:sldId id="379" r:id="rId5"/>
    <p:sldId id="378" r:id="rId6"/>
    <p:sldId id="382" r:id="rId7"/>
    <p:sldId id="383" r:id="rId8"/>
    <p:sldId id="370" r:id="rId9"/>
    <p:sldId id="29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90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756" y="7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12506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413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92473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8060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589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p.smartsheet.com/try-it?trp=7812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4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図形の説明は自動生成されたものです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9507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2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セールス アカウント計画テンプレート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セールス アカウント計画テンプレート - プレゼンテーション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01BE91-D333-FE4E-8137-15C695E430C9}"/>
              </a:ext>
            </a:extLst>
          </p:cNvPr>
          <p:cNvSpPr txBox="1"/>
          <p:nvPr/>
        </p:nvSpPr>
        <p:spPr>
          <a:xfrm>
            <a:off x="323209" y="3509916"/>
            <a:ext cx="11221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40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アカウント名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7E3CD5D-AB51-1B48-BC15-DC855BADCA95}"/>
              </a:ext>
            </a:extLst>
          </p:cNvPr>
          <p:cNvCxnSpPr>
            <a:cxnSpLocks/>
          </p:cNvCxnSpPr>
          <p:nvPr/>
        </p:nvCxnSpPr>
        <p:spPr>
          <a:xfrm>
            <a:off x="323209" y="4271427"/>
            <a:ext cx="109436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0070CAB-D428-56A7-79BD-15E0FD798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185960"/>
              </p:ext>
            </p:extLst>
          </p:nvPr>
        </p:nvGraphicFramePr>
        <p:xfrm>
          <a:off x="365018" y="4587544"/>
          <a:ext cx="10901816" cy="1558709"/>
        </p:xfrm>
        <a:graphic>
          <a:graphicData uri="http://schemas.openxmlformats.org/drawingml/2006/table">
            <a:tbl>
              <a:tblPr/>
              <a:tblGrid>
                <a:gridCol w="7101078">
                  <a:extLst>
                    <a:ext uri="{9D8B030D-6E8A-4147-A177-3AD203B41FA5}">
                      <a16:colId xmlns:a16="http://schemas.microsoft.com/office/drawing/2014/main" val="2790763988"/>
                    </a:ext>
                  </a:extLst>
                </a:gridCol>
                <a:gridCol w="3800738">
                  <a:extLst>
                    <a:ext uri="{9D8B030D-6E8A-4147-A177-3AD203B41FA5}">
                      <a16:colId xmlns:a16="http://schemas.microsoft.com/office/drawing/2014/main" val="444755069"/>
                    </a:ext>
                  </a:extLst>
                </a:gridCol>
              </a:tblGrid>
              <a:tr h="302078">
                <a:tc>
                  <a:txBody>
                    <a:bodyPr/>
                    <a:lstStyle/>
                    <a:p>
                      <a:pPr algn="ctr" rtl="0" fontAlgn="b"/>
                      <a:r>
                        <a:rPr lang="ja-JP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アカウント管理者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ja-JP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アカウントの段階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2518979"/>
                  </a:ext>
                </a:extLst>
              </a:tr>
              <a:tr h="1256631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418657"/>
                  </a:ext>
                </a:extLst>
              </a:tr>
            </a:tbl>
          </a:graphicData>
        </a:graphic>
      </p:graphicFrame>
      <p:pic>
        <p:nvPicPr>
          <p:cNvPr id="5" name="Picture 4">
            <a:hlinkClick r:id="rId3"/>
            <a:extLst>
              <a:ext uri="{FF2B5EF4-FFF2-40B4-BE49-F238E27FC236}">
                <a16:creationId xmlns:a16="http://schemas.microsoft.com/office/drawing/2014/main" id="{CF45D0EA-B3D0-0BC1-0C60-F573A8D1018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005671" y="315402"/>
            <a:ext cx="2885882" cy="57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図形の説明は自動生成されたものです">
            <a:extLst>
              <a:ext uri="{FF2B5EF4-FFF2-40B4-BE49-F238E27FC236}">
                <a16:creationId xmlns:a16="http://schemas.microsoft.com/office/drawing/2014/main" id="{219503DE-DA47-8548-A6B3-EDAA57B7A89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84907" y="606991"/>
            <a:ext cx="4997547" cy="6042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セールス アカウント計画テンプレート - プレゼンテーション | 目次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目次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D228105-4E93-5547-9BEF-E95CD9F56261}"/>
              </a:ext>
            </a:extLst>
          </p:cNvPr>
          <p:cNvSpPr txBox="1"/>
          <p:nvPr/>
        </p:nvSpPr>
        <p:spPr>
          <a:xfrm>
            <a:off x="936087" y="1390757"/>
            <a:ext cx="2502851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  <a:cs typeface="Montserrat Bold" charset="0"/>
              </a:rPr>
              <a:t>概要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54ED905-7DF4-7E45-815D-8A6F50BD2A35}"/>
              </a:ext>
            </a:extLst>
          </p:cNvPr>
          <p:cNvSpPr txBox="1"/>
          <p:nvPr/>
        </p:nvSpPr>
        <p:spPr>
          <a:xfrm>
            <a:off x="936088" y="2779833"/>
            <a:ext cx="3070224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  <a:cs typeface="Montserrat Bold" charset="0"/>
              </a:rPr>
              <a:t>目標</a:t>
            </a:r>
          </a:p>
        </p:txBody>
      </p:sp>
      <p:sp>
        <p:nvSpPr>
          <p:cNvPr id="44" name="TextBox 43">
            <a:hlinkClick r:id="rId4" action="ppaction://hlinksldjump"/>
            <a:extLst>
              <a:ext uri="{FF2B5EF4-FFF2-40B4-BE49-F238E27FC236}">
                <a16:creationId xmlns:a16="http://schemas.microsoft.com/office/drawing/2014/main" id="{FD3A13C4-E78F-724D-BF30-9B4138762961}"/>
              </a:ext>
            </a:extLst>
          </p:cNvPr>
          <p:cNvSpPr txBox="1"/>
          <p:nvPr/>
        </p:nvSpPr>
        <p:spPr>
          <a:xfrm>
            <a:off x="304279" y="232739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ja-JP" sz="4800">
                <a:solidFill>
                  <a:srgbClr val="00206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2</a:t>
            </a:r>
          </a:p>
        </p:txBody>
      </p:sp>
      <p:sp>
        <p:nvSpPr>
          <p:cNvPr id="45" name="TextBox 44">
            <a:hlinkClick r:id="rId5" action="ppaction://hlinksldjump"/>
            <a:extLst>
              <a:ext uri="{FF2B5EF4-FFF2-40B4-BE49-F238E27FC236}">
                <a16:creationId xmlns:a16="http://schemas.microsoft.com/office/drawing/2014/main" id="{160EF463-7BA4-C140-B281-29D544D6376D}"/>
              </a:ext>
            </a:extLst>
          </p:cNvPr>
          <p:cNvSpPr txBox="1"/>
          <p:nvPr/>
        </p:nvSpPr>
        <p:spPr>
          <a:xfrm>
            <a:off x="304278" y="3663164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ja-JP" sz="4800">
                <a:solidFill>
                  <a:srgbClr val="00206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3</a:t>
            </a:r>
          </a:p>
        </p:txBody>
      </p:sp>
      <p:sp>
        <p:nvSpPr>
          <p:cNvPr id="46" name="TextBox 45">
            <a:hlinkClick r:id="rId6" action="ppaction://hlinksldjump"/>
            <a:extLst>
              <a:ext uri="{FF2B5EF4-FFF2-40B4-BE49-F238E27FC236}">
                <a16:creationId xmlns:a16="http://schemas.microsoft.com/office/drawing/2014/main" id="{92054AB8-EBC5-1047-AD46-31E6D065CA45}"/>
              </a:ext>
            </a:extLst>
          </p:cNvPr>
          <p:cNvSpPr txBox="1"/>
          <p:nvPr/>
        </p:nvSpPr>
        <p:spPr>
          <a:xfrm>
            <a:off x="304278" y="96833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ja-JP" sz="4800">
                <a:solidFill>
                  <a:srgbClr val="00206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48BEE3-A974-DC4E-9E9C-1EE7CFD5EF06}"/>
              </a:ext>
            </a:extLst>
          </p:cNvPr>
          <p:cNvSpPr txBox="1"/>
          <p:nvPr/>
        </p:nvSpPr>
        <p:spPr>
          <a:xfrm>
            <a:off x="936088" y="4097511"/>
            <a:ext cx="2502851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  <a:cs typeface="Montserrat Bold" charset="0"/>
              </a:rPr>
              <a:t>ソリューション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6E0CE3B-1B24-344F-9D20-0D3E26721F3A}"/>
              </a:ext>
            </a:extLst>
          </p:cNvPr>
          <p:cNvSpPr txBox="1"/>
          <p:nvPr/>
        </p:nvSpPr>
        <p:spPr>
          <a:xfrm>
            <a:off x="5013485" y="2769442"/>
            <a:ext cx="2741390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  <a:cs typeface="Montserrat Bold" charset="0"/>
              </a:rPr>
              <a:t>アカウント マップのアセット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68A1D8F-ED63-8F48-B9E4-4BDDDF9B48AB}"/>
              </a:ext>
            </a:extLst>
          </p:cNvPr>
          <p:cNvSpPr txBox="1"/>
          <p:nvPr/>
        </p:nvSpPr>
        <p:spPr>
          <a:xfrm>
            <a:off x="5013485" y="4133626"/>
            <a:ext cx="2888661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  <a:cs typeface="Montserrat Bold" charset="0"/>
              </a:rPr>
              <a:t>アクション プラン</a:t>
            </a:r>
          </a:p>
        </p:txBody>
      </p:sp>
      <p:sp>
        <p:nvSpPr>
          <p:cNvPr id="53" name="TextBox 52">
            <a:hlinkClick r:id="rId6" action="ppaction://hlinksldjump"/>
            <a:extLst>
              <a:ext uri="{FF2B5EF4-FFF2-40B4-BE49-F238E27FC236}">
                <a16:creationId xmlns:a16="http://schemas.microsoft.com/office/drawing/2014/main" id="{BDA40E49-45E7-A744-88C0-12BC470C236A}"/>
              </a:ext>
            </a:extLst>
          </p:cNvPr>
          <p:cNvSpPr txBox="1"/>
          <p:nvPr/>
        </p:nvSpPr>
        <p:spPr>
          <a:xfrm>
            <a:off x="4381676" y="370529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ja-JP" sz="4800">
                <a:solidFill>
                  <a:srgbClr val="00206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6</a:t>
            </a:r>
          </a:p>
        </p:txBody>
      </p:sp>
      <p:sp>
        <p:nvSpPr>
          <p:cNvPr id="55" name="TextBox 54">
            <a:hlinkClick r:id="rId4" action="ppaction://hlinksldjump"/>
            <a:extLst>
              <a:ext uri="{FF2B5EF4-FFF2-40B4-BE49-F238E27FC236}">
                <a16:creationId xmlns:a16="http://schemas.microsoft.com/office/drawing/2014/main" id="{86746B7D-B52D-4941-A37D-E63B673D5DEE}"/>
              </a:ext>
            </a:extLst>
          </p:cNvPr>
          <p:cNvSpPr txBox="1"/>
          <p:nvPr/>
        </p:nvSpPr>
        <p:spPr>
          <a:xfrm>
            <a:off x="4381675" y="234623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ja-JP" sz="4800">
                <a:solidFill>
                  <a:srgbClr val="00206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5</a:t>
            </a:r>
          </a:p>
        </p:txBody>
      </p:sp>
      <p:sp>
        <p:nvSpPr>
          <p:cNvPr id="64" name="TextBox 63">
            <a:hlinkClick r:id="rId7" action="ppaction://hlinksldjump"/>
            <a:extLst>
              <a:ext uri="{FF2B5EF4-FFF2-40B4-BE49-F238E27FC236}">
                <a16:creationId xmlns:a16="http://schemas.microsoft.com/office/drawing/2014/main" id="{D29DD01A-13BF-744A-9B64-9D86AC88EDDE}"/>
              </a:ext>
            </a:extLst>
          </p:cNvPr>
          <p:cNvSpPr txBox="1"/>
          <p:nvPr/>
        </p:nvSpPr>
        <p:spPr>
          <a:xfrm>
            <a:off x="4381675" y="92294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ja-JP" sz="4800">
                <a:solidFill>
                  <a:srgbClr val="00206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CAE84B5-A598-8941-B4AD-51887AC426D8}"/>
              </a:ext>
            </a:extLst>
          </p:cNvPr>
          <p:cNvSpPr txBox="1"/>
          <p:nvPr/>
        </p:nvSpPr>
        <p:spPr>
          <a:xfrm>
            <a:off x="5013485" y="1405259"/>
            <a:ext cx="2741390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  <a:cs typeface="Montserrat Bold" charset="0"/>
              </a:rPr>
              <a:t>アカウント マップ</a:t>
            </a:r>
          </a:p>
        </p:txBody>
      </p: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1140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1. 概要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概要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6896523-8676-8F67-48A6-265AE0AF5D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893224"/>
              </p:ext>
            </p:extLst>
          </p:nvPr>
        </p:nvGraphicFramePr>
        <p:xfrm>
          <a:off x="459972" y="671423"/>
          <a:ext cx="11486222" cy="5548571"/>
        </p:xfrm>
        <a:graphic>
          <a:graphicData uri="http://schemas.openxmlformats.org/drawingml/2006/table">
            <a:tbl>
              <a:tblPr/>
              <a:tblGrid>
                <a:gridCol w="3473979">
                  <a:extLst>
                    <a:ext uri="{9D8B030D-6E8A-4147-A177-3AD203B41FA5}">
                      <a16:colId xmlns:a16="http://schemas.microsoft.com/office/drawing/2014/main" val="2297373222"/>
                    </a:ext>
                  </a:extLst>
                </a:gridCol>
                <a:gridCol w="8012243">
                  <a:extLst>
                    <a:ext uri="{9D8B030D-6E8A-4147-A177-3AD203B41FA5}">
                      <a16:colId xmlns:a16="http://schemas.microsoft.com/office/drawing/2014/main" val="1747055411"/>
                    </a:ext>
                  </a:extLst>
                </a:gridCol>
              </a:tblGrid>
              <a:tr h="61788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 dirty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アカウントの収益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￥0 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31384"/>
                  </a:ext>
                </a:extLst>
              </a:tr>
              <a:tr h="61788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 dirty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業種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7751"/>
                  </a:ext>
                </a:extLst>
              </a:tr>
              <a:tr h="576689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 dirty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従業員数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886507"/>
                  </a:ext>
                </a:extLst>
              </a:tr>
              <a:tr h="576689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連絡先担当者 (POC)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751536"/>
                  </a:ext>
                </a:extLst>
              </a:tr>
              <a:tr h="576689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アカウントの競合他社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63742"/>
                  </a:ext>
                </a:extLst>
              </a:tr>
              <a:tr h="576689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関係の強さ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214161"/>
                  </a:ext>
                </a:extLst>
              </a:tr>
              <a:tr h="576689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計画期間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776860"/>
                  </a:ext>
                </a:extLst>
              </a:tr>
              <a:tr h="576689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最終確認日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YY/MM/DD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598933"/>
                  </a:ext>
                </a:extLst>
              </a:tr>
              <a:tr h="85267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概要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2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1140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2. 目標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目標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F99F796-DC46-CBBF-DE6D-01636E5BE4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079810"/>
              </p:ext>
            </p:extLst>
          </p:nvPr>
        </p:nvGraphicFramePr>
        <p:xfrm>
          <a:off x="438354" y="730404"/>
          <a:ext cx="11478343" cy="5588231"/>
        </p:xfrm>
        <a:graphic>
          <a:graphicData uri="http://schemas.openxmlformats.org/drawingml/2006/table">
            <a:tbl>
              <a:tblPr/>
              <a:tblGrid>
                <a:gridCol w="3272356">
                  <a:extLst>
                    <a:ext uri="{9D8B030D-6E8A-4147-A177-3AD203B41FA5}">
                      <a16:colId xmlns:a16="http://schemas.microsoft.com/office/drawing/2014/main" val="1758017841"/>
                    </a:ext>
                  </a:extLst>
                </a:gridCol>
                <a:gridCol w="8205987">
                  <a:extLst>
                    <a:ext uri="{9D8B030D-6E8A-4147-A177-3AD203B41FA5}">
                      <a16:colId xmlns:a16="http://schemas.microsoft.com/office/drawing/2014/main" val="368876854"/>
                    </a:ext>
                  </a:extLst>
                </a:gridCol>
              </a:tblGrid>
              <a:tr h="1470587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b="0" i="0" u="none" strike="noStrike" baseline="0" dirty="0">
                          <a:solidFill>
                            <a:srgbClr val="BF8F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アカウントの目標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228990"/>
                  </a:ext>
                </a:extLst>
              </a:tr>
              <a:tr h="137254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b="0" i="0" u="none" strike="noStrike" baseline="0">
                          <a:solidFill>
                            <a:srgbClr val="BF8F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課題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843609"/>
                  </a:ext>
                </a:extLst>
              </a:tr>
              <a:tr h="137254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b="0" i="0" u="none" strike="noStrike" baseline="0">
                          <a:solidFill>
                            <a:srgbClr val="BF8F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教訓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510877"/>
                  </a:ext>
                </a:extLst>
              </a:tr>
              <a:tr h="137254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b="0" i="0" u="none" strike="noStrike" baseline="0">
                          <a:solidFill>
                            <a:srgbClr val="BF8F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成功の測定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228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877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Gothic" panose="020B0609070205080204" pitchFamily="49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Gothic" panose="020B0609070205080204" pitchFamily="49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Gothic" panose="020B0609070205080204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Gothic" panose="020B0609070205080204" pitchFamily="49" charset="-128"/>
              </a:rPr>
              <a:t>ソリューション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2678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Gothic" panose="020B0609070205080204" pitchFamily="49" charset="-128"/>
              </a:rPr>
              <a:t>3. ソリューション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2AD4A6F-C986-7349-8F6C-E0F84F7CD2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383183"/>
              </p:ext>
            </p:extLst>
          </p:nvPr>
        </p:nvGraphicFramePr>
        <p:xfrm>
          <a:off x="458019" y="723899"/>
          <a:ext cx="11537336" cy="5657234"/>
        </p:xfrm>
        <a:graphic>
          <a:graphicData uri="http://schemas.openxmlformats.org/drawingml/2006/table">
            <a:tbl>
              <a:tblPr/>
              <a:tblGrid>
                <a:gridCol w="3489439">
                  <a:extLst>
                    <a:ext uri="{9D8B030D-6E8A-4147-A177-3AD203B41FA5}">
                      <a16:colId xmlns:a16="http://schemas.microsoft.com/office/drawing/2014/main" val="2754562434"/>
                    </a:ext>
                  </a:extLst>
                </a:gridCol>
                <a:gridCol w="8047897">
                  <a:extLst>
                    <a:ext uri="{9D8B030D-6E8A-4147-A177-3AD203B41FA5}">
                      <a16:colId xmlns:a16="http://schemas.microsoft.com/office/drawing/2014/main" val="1788445547"/>
                    </a:ext>
                  </a:extLst>
                </a:gridCol>
              </a:tblGrid>
              <a:tr h="119519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b="0" i="0" u="none" strike="noStrike" baseline="0" dirty="0">
                          <a:solidFill>
                            <a:srgbClr val="70AD47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ソリューション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028197"/>
                  </a:ext>
                </a:extLst>
              </a:tr>
              <a:tr h="111551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b="0" i="0" u="none" strike="noStrike" baseline="0">
                          <a:solidFill>
                            <a:srgbClr val="70AD47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ROI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60074"/>
                  </a:ext>
                </a:extLst>
              </a:tr>
              <a:tr h="111551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b="0" i="0" u="none" strike="noStrike" baseline="0">
                          <a:solidFill>
                            <a:srgbClr val="70AD47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潜在的な異議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627421"/>
                  </a:ext>
                </a:extLst>
              </a:tr>
              <a:tr h="111551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b="0" i="0" u="none" strike="noStrike" baseline="0">
                          <a:solidFill>
                            <a:srgbClr val="70AD47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異議管理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017708"/>
                  </a:ext>
                </a:extLst>
              </a:tr>
              <a:tr h="111551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b="0" i="0" u="none" strike="noStrike" baseline="0">
                          <a:solidFill>
                            <a:srgbClr val="70AD47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ステータス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475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643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アカウント マップ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2672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4. アカウント マップ</a:t>
            </a: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937076E5-AC09-EF77-C765-6F1DB539F2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320757"/>
              </p:ext>
            </p:extLst>
          </p:nvPr>
        </p:nvGraphicFramePr>
        <p:xfrm>
          <a:off x="501445" y="719665"/>
          <a:ext cx="11434916" cy="5661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4916">
                  <a:extLst>
                    <a:ext uri="{9D8B030D-6E8A-4147-A177-3AD203B41FA5}">
                      <a16:colId xmlns:a16="http://schemas.microsoft.com/office/drawing/2014/main" val="511504948"/>
                    </a:ext>
                  </a:extLst>
                </a:gridCol>
              </a:tblGrid>
              <a:tr h="56614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9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489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アセット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3929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5. アカウント マップのアセット</a:t>
            </a:r>
          </a:p>
        </p:txBody>
      </p:sp>
      <p:sp>
        <p:nvSpPr>
          <p:cNvPr id="2" name="AutoShape 167">
            <a:extLst>
              <a:ext uri="{FF2B5EF4-FFF2-40B4-BE49-F238E27FC236}">
                <a16:creationId xmlns:a16="http://schemas.microsoft.com/office/drawing/2014/main" id="{D24B0DD8-3CEB-4AB1-BD86-3B156A3D0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748" y="2688251"/>
            <a:ext cx="1257888" cy="62259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sp>
        <p:nvSpPr>
          <p:cNvPr id="3" name="AutoShape 167">
            <a:extLst>
              <a:ext uri="{FF2B5EF4-FFF2-40B4-BE49-F238E27FC236}">
                <a16:creationId xmlns:a16="http://schemas.microsoft.com/office/drawing/2014/main" id="{2E3ACC37-B959-489A-9369-D50EA4480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748" y="1819625"/>
            <a:ext cx="1257888" cy="622594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sp>
        <p:nvSpPr>
          <p:cNvPr id="8" name="AutoShape 167">
            <a:extLst>
              <a:ext uri="{FF2B5EF4-FFF2-40B4-BE49-F238E27FC236}">
                <a16:creationId xmlns:a16="http://schemas.microsoft.com/office/drawing/2014/main" id="{E04CF28C-AE8E-4FCD-BAE5-849226E89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748" y="951439"/>
            <a:ext cx="1257888" cy="622594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sp>
        <p:nvSpPr>
          <p:cNvPr id="10" name="AutoShape 167">
            <a:extLst>
              <a:ext uri="{FF2B5EF4-FFF2-40B4-BE49-F238E27FC236}">
                <a16:creationId xmlns:a16="http://schemas.microsoft.com/office/drawing/2014/main" id="{31B44DB0-FBCB-60BA-4D8E-84D85DDE0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6497" y="2999548"/>
            <a:ext cx="1257888" cy="62259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sp>
        <p:nvSpPr>
          <p:cNvPr id="11" name="AutoShape 167">
            <a:extLst>
              <a:ext uri="{FF2B5EF4-FFF2-40B4-BE49-F238E27FC236}">
                <a16:creationId xmlns:a16="http://schemas.microsoft.com/office/drawing/2014/main" id="{D619B84A-CF4F-71AE-46C2-AF3258B82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6497" y="2130922"/>
            <a:ext cx="1257888" cy="622594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sp>
        <p:nvSpPr>
          <p:cNvPr id="12" name="AutoShape 167">
            <a:extLst>
              <a:ext uri="{FF2B5EF4-FFF2-40B4-BE49-F238E27FC236}">
                <a16:creationId xmlns:a16="http://schemas.microsoft.com/office/drawing/2014/main" id="{CD382283-9526-0481-ECD0-F20E1A445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6497" y="1262736"/>
            <a:ext cx="1257888" cy="622594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sp>
        <p:nvSpPr>
          <p:cNvPr id="13" name="AutoShape 167">
            <a:extLst>
              <a:ext uri="{FF2B5EF4-FFF2-40B4-BE49-F238E27FC236}">
                <a16:creationId xmlns:a16="http://schemas.microsoft.com/office/drawing/2014/main" id="{E4650438-9E7F-121F-1187-0A2011497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2158" y="3556437"/>
            <a:ext cx="1257888" cy="62259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sp>
        <p:nvSpPr>
          <p:cNvPr id="14" name="AutoShape 167">
            <a:extLst>
              <a:ext uri="{FF2B5EF4-FFF2-40B4-BE49-F238E27FC236}">
                <a16:creationId xmlns:a16="http://schemas.microsoft.com/office/drawing/2014/main" id="{6DE94F5C-9760-C912-3150-90EED2DB3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2158" y="2687811"/>
            <a:ext cx="1257888" cy="622594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sp>
        <p:nvSpPr>
          <p:cNvPr id="15" name="AutoShape 167">
            <a:extLst>
              <a:ext uri="{FF2B5EF4-FFF2-40B4-BE49-F238E27FC236}">
                <a16:creationId xmlns:a16="http://schemas.microsoft.com/office/drawing/2014/main" id="{D54927E7-23BF-08EA-3924-347F62C72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2158" y="1819625"/>
            <a:ext cx="1257888" cy="622594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sp>
        <p:nvSpPr>
          <p:cNvPr id="16" name="AutoShape 167">
            <a:extLst>
              <a:ext uri="{FF2B5EF4-FFF2-40B4-BE49-F238E27FC236}">
                <a16:creationId xmlns:a16="http://schemas.microsoft.com/office/drawing/2014/main" id="{D7B78390-E6E8-F25A-DC9C-DB2B104BF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5463" y="4581443"/>
            <a:ext cx="1257888" cy="62259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sp>
        <p:nvSpPr>
          <p:cNvPr id="17" name="AutoShape 167">
            <a:extLst>
              <a:ext uri="{FF2B5EF4-FFF2-40B4-BE49-F238E27FC236}">
                <a16:creationId xmlns:a16="http://schemas.microsoft.com/office/drawing/2014/main" id="{BC632039-C321-5978-58B9-7FAC0DB9A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5463" y="3712817"/>
            <a:ext cx="1257888" cy="622594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sp>
        <p:nvSpPr>
          <p:cNvPr id="18" name="AutoShape 167">
            <a:extLst>
              <a:ext uri="{FF2B5EF4-FFF2-40B4-BE49-F238E27FC236}">
                <a16:creationId xmlns:a16="http://schemas.microsoft.com/office/drawing/2014/main" id="{23EC9730-0248-08DE-DAF6-03BC6B7FF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5463" y="2844631"/>
            <a:ext cx="1257888" cy="622594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cxnSp>
        <p:nvCxnSpPr>
          <p:cNvPr id="19" name="AutoShape 171">
            <a:extLst>
              <a:ext uri="{FF2B5EF4-FFF2-40B4-BE49-F238E27FC236}">
                <a16:creationId xmlns:a16="http://schemas.microsoft.com/office/drawing/2014/main" id="{A95FF6B8-CF3C-4C91-976E-5BCE190C6D4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60856" y="756357"/>
            <a:ext cx="1498410" cy="809378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7620CB3-78EB-4184-A074-B5DF96D51384}"/>
              </a:ext>
            </a:extLst>
          </p:cNvPr>
          <p:cNvCxnSpPr/>
          <p:nvPr/>
        </p:nvCxnSpPr>
        <p:spPr>
          <a:xfrm>
            <a:off x="6635456" y="1168709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D8FD368-BF11-4DE4-86DE-92BE88F64130}"/>
              </a:ext>
            </a:extLst>
          </p:cNvPr>
          <p:cNvCxnSpPr/>
          <p:nvPr/>
        </p:nvCxnSpPr>
        <p:spPr>
          <a:xfrm>
            <a:off x="7816556" y="752784"/>
            <a:ext cx="0" cy="59055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AutoShape 171">
            <a:extLst>
              <a:ext uri="{FF2B5EF4-FFF2-40B4-BE49-F238E27FC236}">
                <a16:creationId xmlns:a16="http://schemas.microsoft.com/office/drawing/2014/main" id="{0D6A4D0E-4496-4BB0-93F7-A50D401D7FB3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678318" y="1792597"/>
            <a:ext cx="993775" cy="8763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171">
            <a:extLst>
              <a:ext uri="{FF2B5EF4-FFF2-40B4-BE49-F238E27FC236}">
                <a16:creationId xmlns:a16="http://schemas.microsoft.com/office/drawing/2014/main" id="{DDD2E425-4AA0-4A4B-92B0-5DC0D2752473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7978481" y="1791009"/>
            <a:ext cx="990600" cy="8763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AutoShape 171">
            <a:extLst>
              <a:ext uri="{FF2B5EF4-FFF2-40B4-BE49-F238E27FC236}">
                <a16:creationId xmlns:a16="http://schemas.microsoft.com/office/drawing/2014/main" id="{2FFC7E0F-8DF3-4B5B-A29A-DACD36D788B8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7845131" y="2495859"/>
            <a:ext cx="914400" cy="1084580"/>
          </a:xfrm>
          <a:prstGeom prst="bentConnector3">
            <a:avLst>
              <a:gd name="adj1" fmla="val 123373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6" name="Picture 25">
            <a:extLst>
              <a:ext uri="{FF2B5EF4-FFF2-40B4-BE49-F238E27FC236}">
                <a16:creationId xmlns:a16="http://schemas.microsoft.com/office/drawing/2014/main" id="{A0F30A41-E481-4F14-B3FE-FFF7251748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912" y="762930"/>
            <a:ext cx="628944" cy="612888"/>
          </a:xfrm>
          <a:prstGeom prst="rect">
            <a:avLst/>
          </a:prstGeom>
        </p:spPr>
      </p:pic>
      <p:cxnSp>
        <p:nvCxnSpPr>
          <p:cNvPr id="27" name="AutoShape 171">
            <a:extLst>
              <a:ext uri="{FF2B5EF4-FFF2-40B4-BE49-F238E27FC236}">
                <a16:creationId xmlns:a16="http://schemas.microsoft.com/office/drawing/2014/main" id="{A95FF6B8-CF3C-4C91-976E-5BCE190C6D4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320355" y="3105414"/>
            <a:ext cx="1498410" cy="809378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7620CB3-78EB-4184-A074-B5DF96D51384}"/>
              </a:ext>
            </a:extLst>
          </p:cNvPr>
          <p:cNvCxnSpPr/>
          <p:nvPr/>
        </p:nvCxnSpPr>
        <p:spPr>
          <a:xfrm>
            <a:off x="9294955" y="3517766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D8FD368-BF11-4DE4-86DE-92BE88F64130}"/>
              </a:ext>
            </a:extLst>
          </p:cNvPr>
          <p:cNvCxnSpPr/>
          <p:nvPr/>
        </p:nvCxnSpPr>
        <p:spPr>
          <a:xfrm>
            <a:off x="10476055" y="3101841"/>
            <a:ext cx="0" cy="59055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AutoShape 171">
            <a:extLst>
              <a:ext uri="{FF2B5EF4-FFF2-40B4-BE49-F238E27FC236}">
                <a16:creationId xmlns:a16="http://schemas.microsoft.com/office/drawing/2014/main" id="{0D6A4D0E-4496-4BB0-93F7-A50D401D7FB3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9337817" y="4141654"/>
            <a:ext cx="993775" cy="8763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AutoShape 171">
            <a:extLst>
              <a:ext uri="{FF2B5EF4-FFF2-40B4-BE49-F238E27FC236}">
                <a16:creationId xmlns:a16="http://schemas.microsoft.com/office/drawing/2014/main" id="{DDD2E425-4AA0-4A4B-92B0-5DC0D2752473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10637980" y="4140066"/>
            <a:ext cx="990600" cy="8763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AutoShape 171">
            <a:extLst>
              <a:ext uri="{FF2B5EF4-FFF2-40B4-BE49-F238E27FC236}">
                <a16:creationId xmlns:a16="http://schemas.microsoft.com/office/drawing/2014/main" id="{2FFC7E0F-8DF3-4B5B-A29A-DACD36D788B8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0504630" y="4844916"/>
            <a:ext cx="914400" cy="1084580"/>
          </a:xfrm>
          <a:prstGeom prst="bentConnector3">
            <a:avLst>
              <a:gd name="adj1" fmla="val 123373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33" name="Picture 32">
            <a:extLst>
              <a:ext uri="{FF2B5EF4-FFF2-40B4-BE49-F238E27FC236}">
                <a16:creationId xmlns:a16="http://schemas.microsoft.com/office/drawing/2014/main" id="{A0F30A41-E481-4F14-B3FE-FFF7251748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411" y="3111987"/>
            <a:ext cx="628944" cy="612888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06B8F4A6-E2CA-40CB-A011-E9F550132D74}"/>
              </a:ext>
            </a:extLst>
          </p:cNvPr>
          <p:cNvSpPr txBox="1"/>
          <p:nvPr/>
        </p:nvSpPr>
        <p:spPr>
          <a:xfrm>
            <a:off x="2332388" y="6026490"/>
            <a:ext cx="702788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15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空白のアイコンをコピーして、前のスライドのアカウント マップに貼り付けて使用します</a:t>
            </a:r>
          </a:p>
        </p:txBody>
      </p:sp>
    </p:spTree>
    <p:extLst>
      <p:ext uri="{BB962C8B-B14F-4D97-AF65-F5344CB8AC3E}">
        <p14:creationId xmlns:p14="http://schemas.microsoft.com/office/powerpoint/2010/main" val="1520620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7">
            <a:extLst>
              <a:ext uri="{FF2B5EF4-FFF2-40B4-BE49-F238E27FC236}">
                <a16:creationId xmlns:a16="http://schemas.microsoft.com/office/drawing/2014/main" id="{C5C9822A-2673-EF4B-83F8-7225B1732D23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0" name="Parallelogram 39">
            <a:extLst>
              <a:ext uri="{FF2B5EF4-FFF2-40B4-BE49-F238E27FC236}">
                <a16:creationId xmlns:a16="http://schemas.microsoft.com/office/drawing/2014/main" id="{CEEE06DA-2C33-C84F-940E-6D7DB4C078C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81A0FB2-B8D0-CA42-B368-F7E708F385C5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アクション プラン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36FEB26-6347-CD41-956A-B259185DAC9B}"/>
              </a:ext>
            </a:extLst>
          </p:cNvPr>
          <p:cNvSpPr txBox="1"/>
          <p:nvPr/>
        </p:nvSpPr>
        <p:spPr>
          <a:xfrm>
            <a:off x="367748" y="248400"/>
            <a:ext cx="2659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6. アクション プラン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DCC25F2-0408-D398-4FA8-D5534C94D6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295619"/>
              </p:ext>
            </p:extLst>
          </p:nvPr>
        </p:nvGraphicFramePr>
        <p:xfrm>
          <a:off x="457071" y="793239"/>
          <a:ext cx="11538284" cy="5489580"/>
        </p:xfrm>
        <a:graphic>
          <a:graphicData uri="http://schemas.openxmlformats.org/drawingml/2006/table">
            <a:tbl>
              <a:tblPr/>
              <a:tblGrid>
                <a:gridCol w="3489726">
                  <a:extLst>
                    <a:ext uri="{9D8B030D-6E8A-4147-A177-3AD203B41FA5}">
                      <a16:colId xmlns:a16="http://schemas.microsoft.com/office/drawing/2014/main" val="2016557694"/>
                    </a:ext>
                  </a:extLst>
                </a:gridCol>
                <a:gridCol w="8048558">
                  <a:extLst>
                    <a:ext uri="{9D8B030D-6E8A-4147-A177-3AD203B41FA5}">
                      <a16:colId xmlns:a16="http://schemas.microsoft.com/office/drawing/2014/main" val="3236378058"/>
                    </a:ext>
                  </a:extLst>
                </a:gridCol>
              </a:tblGrid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 dirty="0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目標 1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706754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アクション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893416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所有者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211291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日付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YY/MM/DD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755743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ステータス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257435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目標 2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519759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アクション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152662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所有者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152287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日付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YY/MM/DD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453605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ステータス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432880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目標 3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76182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アクション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634875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所有者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280063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日付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YY/MM/DD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378620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ステータス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706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05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675727"/>
              </p:ext>
            </p:extLst>
          </p:nvPr>
        </p:nvGraphicFramePr>
        <p:xfrm>
          <a:off x="787790" y="1050352"/>
          <a:ext cx="10531239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31239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Definition-Six-Sigma-Worksheet-Template_PowerPoint.pptx" id="{1A6CECA6-5CAA-42D4-8DA2-827806DBC337}" vid="{91750753-04A7-40CD-A9A0-14A184A3CC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Use this as a PPT template</Template>
  <TotalTime>12</TotalTime>
  <Words>608</Words>
  <Application>Microsoft Office PowerPoint</Application>
  <PresentationFormat>Widescreen</PresentationFormat>
  <Paragraphs>153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Ricky Nan</cp:lastModifiedBy>
  <cp:revision>6</cp:revision>
  <dcterms:created xsi:type="dcterms:W3CDTF">2023-04-16T19:49:27Z</dcterms:created>
  <dcterms:modified xsi:type="dcterms:W3CDTF">2024-09-26T07:56:01Z</dcterms:modified>
</cp:coreProperties>
</file>