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60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396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9C5852AF-8D53-4489-89BF-AB3670122781}"/>
    <pc:docChg chg="undo custSel modSld">
      <pc:chgData name="Bess Dunlevy" userId="dd4b9a8537dbe9d0" providerId="LiveId" clId="{9C5852AF-8D53-4489-89BF-AB3670122781}" dt="2023-04-16T20:23:09.581" v="9" actId="20577"/>
      <pc:docMkLst>
        <pc:docMk/>
      </pc:docMkLst>
      <pc:sldChg chg="modSp mod">
        <pc:chgData name="Bess Dunlevy" userId="dd4b9a8537dbe9d0" providerId="LiveId" clId="{9C5852AF-8D53-4489-89BF-AB3670122781}" dt="2023-04-16T20:23:09.581" v="9" actId="20577"/>
        <pc:sldMkLst>
          <pc:docMk/>
          <pc:sldMk cId="1508588292" sldId="342"/>
        </pc:sldMkLst>
        <pc:spChg chg="mod">
          <ac:chgData name="Bess Dunlevy" userId="dd4b9a8537dbe9d0" providerId="LiveId" clId="{9C5852AF-8D53-4489-89BF-AB3670122781}" dt="2023-04-16T20:23:09.581" v="9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9C5852AF-8D53-4489-89BF-AB3670122781}" dt="2023-04-16T20:23:08.659" v="8" actId="20577"/>
          <ac:spMkLst>
            <pc:docMk/>
            <pc:sldMk cId="1508588292" sldId="342"/>
            <ac:spMk id="36" creationId="{C7DC0BFC-32CE-0544-BDE7-E4E8CD4C8E4D}"/>
          </ac:spMkLst>
        </pc:spChg>
      </pc:sldChg>
      <pc:sldChg chg="modSp mod">
        <pc:chgData name="Bess Dunlevy" userId="dd4b9a8537dbe9d0" providerId="LiveId" clId="{9C5852AF-8D53-4489-89BF-AB3670122781}" dt="2023-04-16T20:23:07.736" v="7" actId="6549"/>
        <pc:sldMkLst>
          <pc:docMk/>
          <pc:sldMk cId="3634812223" sldId="354"/>
        </pc:sldMkLst>
        <pc:spChg chg="mod">
          <ac:chgData name="Bess Dunlevy" userId="dd4b9a8537dbe9d0" providerId="LiveId" clId="{9C5852AF-8D53-4489-89BF-AB3670122781}" dt="2023-04-16T20:23:04.511" v="5" actId="20577"/>
          <ac:spMkLst>
            <pc:docMk/>
            <pc:sldMk cId="3634812223" sldId="354"/>
            <ac:spMk id="9" creationId="{CB9D49A6-86F7-B744-828A-D7C1D9D15D8C}"/>
          </ac:spMkLst>
        </pc:spChg>
        <pc:graphicFrameChg chg="modGraphic">
          <ac:chgData name="Bess Dunlevy" userId="dd4b9a8537dbe9d0" providerId="LiveId" clId="{9C5852AF-8D53-4489-89BF-AB3670122781}" dt="2023-04-16T20:23:07.736" v="7" actId="6549"/>
          <ac:graphicFrameMkLst>
            <pc:docMk/>
            <pc:sldMk cId="3634812223" sldId="354"/>
            <ac:graphicFrameMk id="2" creationId="{C1A9E809-F563-AD65-BBE9-E0FA5FD1D88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12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図形の説明は自動生成されたものです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4231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キー アカウント管理アクション プラン テンプレート サンプル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216310" y="6477000"/>
            <a:ext cx="1153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キー アカウント管理アクション プラン テンプレート サンプル - プレゼンテーション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216310" y="2952518"/>
            <a:ext cx="1122147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7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キー アカウント管理アクション プラン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216310" y="3714029"/>
            <a:ext cx="11179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325E0D85-17F2-2D75-29F3-9B1F7DFE0C4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05671" y="315402"/>
            <a:ext cx="2885882" cy="57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26959" y="6477000"/>
            <a:ext cx="1162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キー アカウント管理アクション プラン テンプレート サンプル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1A9E809-F563-AD65-BBE9-E0FA5FD1D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949666"/>
              </p:ext>
            </p:extLst>
          </p:nvPr>
        </p:nvGraphicFramePr>
        <p:xfrm>
          <a:off x="170778" y="162337"/>
          <a:ext cx="11804913" cy="6169636"/>
        </p:xfrm>
        <a:graphic>
          <a:graphicData uri="http://schemas.openxmlformats.org/drawingml/2006/table">
            <a:tbl>
              <a:tblPr firstRow="1" firstCol="1" bandRow="1"/>
              <a:tblGrid>
                <a:gridCol w="1227582">
                  <a:extLst>
                    <a:ext uri="{9D8B030D-6E8A-4147-A177-3AD203B41FA5}">
                      <a16:colId xmlns:a16="http://schemas.microsoft.com/office/drawing/2014/main" val="3766550310"/>
                    </a:ext>
                  </a:extLst>
                </a:gridCol>
                <a:gridCol w="1014265">
                  <a:extLst>
                    <a:ext uri="{9D8B030D-6E8A-4147-A177-3AD203B41FA5}">
                      <a16:colId xmlns:a16="http://schemas.microsoft.com/office/drawing/2014/main" val="779828085"/>
                    </a:ext>
                  </a:extLst>
                </a:gridCol>
                <a:gridCol w="1086711">
                  <a:extLst>
                    <a:ext uri="{9D8B030D-6E8A-4147-A177-3AD203B41FA5}">
                      <a16:colId xmlns:a16="http://schemas.microsoft.com/office/drawing/2014/main" val="1464120727"/>
                    </a:ext>
                  </a:extLst>
                </a:gridCol>
                <a:gridCol w="1392601">
                  <a:extLst>
                    <a:ext uri="{9D8B030D-6E8A-4147-A177-3AD203B41FA5}">
                      <a16:colId xmlns:a16="http://schemas.microsoft.com/office/drawing/2014/main" val="3621230578"/>
                    </a:ext>
                  </a:extLst>
                </a:gridCol>
                <a:gridCol w="1577745">
                  <a:extLst>
                    <a:ext uri="{9D8B030D-6E8A-4147-A177-3AD203B41FA5}">
                      <a16:colId xmlns:a16="http://schemas.microsoft.com/office/drawing/2014/main" val="3026529236"/>
                    </a:ext>
                  </a:extLst>
                </a:gridCol>
                <a:gridCol w="1497247">
                  <a:extLst>
                    <a:ext uri="{9D8B030D-6E8A-4147-A177-3AD203B41FA5}">
                      <a16:colId xmlns:a16="http://schemas.microsoft.com/office/drawing/2014/main" val="1805205960"/>
                    </a:ext>
                  </a:extLst>
                </a:gridCol>
                <a:gridCol w="1400652">
                  <a:extLst>
                    <a:ext uri="{9D8B030D-6E8A-4147-A177-3AD203B41FA5}">
                      <a16:colId xmlns:a16="http://schemas.microsoft.com/office/drawing/2014/main" val="2884158062"/>
                    </a:ext>
                  </a:extLst>
                </a:gridCol>
                <a:gridCol w="1304055">
                  <a:extLst>
                    <a:ext uri="{9D8B030D-6E8A-4147-A177-3AD203B41FA5}">
                      <a16:colId xmlns:a16="http://schemas.microsoft.com/office/drawing/2014/main" val="1764864015"/>
                    </a:ext>
                  </a:extLst>
                </a:gridCol>
                <a:gridCol w="1304055">
                  <a:extLst>
                    <a:ext uri="{9D8B030D-6E8A-4147-A177-3AD203B41FA5}">
                      <a16:colId xmlns:a16="http://schemas.microsoft.com/office/drawing/2014/main" val="3653377855"/>
                    </a:ext>
                  </a:extLst>
                </a:gridCol>
              </a:tblGrid>
              <a:tr h="62792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主要顧客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優先度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プロジェクトでの役割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管理目標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注目すべき関心領域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希望する連絡方法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関係性と戦略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顧客維持のための</a:t>
                      </a:r>
                      <a:br>
                        <a:rPr lang="en-US" altLang="ja-JP" sz="1000" kern="0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</a:br>
                      <a:r>
                        <a:rPr lang="ja-JP" sz="1000" kern="0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アクション プラン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その他の備考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20623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Weller Corp.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低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顧客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プロジェクト アルファ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電子メール、テキスト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顧客の期待値を定義する。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歓迎メールを送る。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顧客の期待値を記録</a:t>
                      </a:r>
                      <a:br>
                        <a:rPr lang="en-US" altLang="ja-JP" sz="900" kern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</a:br>
                      <a:r>
                        <a:rPr lang="ja-JP" sz="900" kern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する。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84364"/>
                  </a:ext>
                </a:extLst>
              </a:tr>
              <a:tr h="638767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Valley View Inc.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中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未定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メール アドレス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会議前の質問に答えるために、電話のスケジュールを立てる。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会議をスケジュールする。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顧客の質問事項を記録する。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556876"/>
                  </a:ext>
                </a:extLst>
              </a:tr>
              <a:tr h="800528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Don D. Associates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低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顧客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携帯電話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現時点において顧客のニーズに応えているかを判断する。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会議をスケジュールする。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ポジティブなフィードバックを記録する。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98227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高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63257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低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27599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低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83003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低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9430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低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424657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低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2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215961"/>
              </p:ext>
            </p:extLst>
          </p:nvPr>
        </p:nvGraphicFramePr>
        <p:xfrm>
          <a:off x="787789" y="1050352"/>
          <a:ext cx="10522361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22361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3</TotalTime>
  <Words>305</Words>
  <Application>Microsoft Office PowerPoint</Application>
  <PresentationFormat>Widescreen</PresentationFormat>
  <Paragraphs>58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6</cp:revision>
  <dcterms:created xsi:type="dcterms:W3CDTF">2023-04-16T20:19:51Z</dcterms:created>
  <dcterms:modified xsi:type="dcterms:W3CDTF">2024-09-29T08:15:07Z</dcterms:modified>
</cp:coreProperties>
</file>