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342" r:id="rId2"/>
    <p:sldId id="359" r:id="rId3"/>
    <p:sldId id="29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F8EB"/>
    <a:srgbClr val="0098C6"/>
    <a:srgbClr val="9CA58C"/>
    <a:srgbClr val="66BBCC"/>
    <a:srgbClr val="CBD6B5"/>
    <a:srgbClr val="EBD9B6"/>
    <a:srgbClr val="654105"/>
    <a:srgbClr val="7C5008"/>
    <a:srgbClr val="02B9F0"/>
    <a:srgbClr val="D5A6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95" autoAdjust="0"/>
    <p:restoredTop sz="86447"/>
  </p:normalViewPr>
  <p:slideViewPr>
    <p:cSldViewPr snapToGrid="0" snapToObjects="1">
      <p:cViewPr varScale="1">
        <p:scale>
          <a:sx n="108" d="100"/>
          <a:sy n="108" d="100"/>
        </p:scale>
        <p:origin x="672" y="102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ss Dunlevy" userId="dd4b9a8537dbe9d0" providerId="LiveId" clId="{578C9C93-7087-4EFE-8A49-92B2DA947CBD}"/>
    <pc:docChg chg="modSld">
      <pc:chgData name="Bess Dunlevy" userId="dd4b9a8537dbe9d0" providerId="LiveId" clId="{578C9C93-7087-4EFE-8A49-92B2DA947CBD}" dt="2024-04-17T11:41:39.202" v="15" actId="20577"/>
      <pc:docMkLst>
        <pc:docMk/>
      </pc:docMkLst>
      <pc:sldChg chg="modSp mod">
        <pc:chgData name="Bess Dunlevy" userId="dd4b9a8537dbe9d0" providerId="LiveId" clId="{578C9C93-7087-4EFE-8A49-92B2DA947CBD}" dt="2024-04-17T11:41:34.120" v="7" actId="20577"/>
        <pc:sldMkLst>
          <pc:docMk/>
          <pc:sldMk cId="1508588292" sldId="342"/>
        </pc:sldMkLst>
        <pc:spChg chg="mod">
          <ac:chgData name="Bess Dunlevy" userId="dd4b9a8537dbe9d0" providerId="LiveId" clId="{578C9C93-7087-4EFE-8A49-92B2DA947CBD}" dt="2024-04-17T11:41:34.120" v="7" actId="20577"/>
          <ac:spMkLst>
            <pc:docMk/>
            <pc:sldMk cId="1508588292" sldId="342"/>
            <ac:spMk id="33" creationId="{143A449B-AAB7-994A-92CE-8F48E2CA7DF6}"/>
          </ac:spMkLst>
        </pc:spChg>
      </pc:sldChg>
      <pc:sldChg chg="modSp mod">
        <pc:chgData name="Bess Dunlevy" userId="dd4b9a8537dbe9d0" providerId="LiveId" clId="{578C9C93-7087-4EFE-8A49-92B2DA947CBD}" dt="2024-04-17T11:41:39.202" v="15" actId="20577"/>
        <pc:sldMkLst>
          <pc:docMk/>
          <pc:sldMk cId="2371534487" sldId="359"/>
        </pc:sldMkLst>
        <pc:spChg chg="mod">
          <ac:chgData name="Bess Dunlevy" userId="dd4b9a8537dbe9d0" providerId="LiveId" clId="{578C9C93-7087-4EFE-8A49-92B2DA947CBD}" dt="2024-04-17T11:41:39.202" v="15" actId="20577"/>
          <ac:spMkLst>
            <pc:docMk/>
            <pc:sldMk cId="2371534487" sldId="359"/>
            <ac:spMk id="2" creationId="{9581E71F-60CC-93B7-53EC-65D40345EDA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9/14/2024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9/14/2024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s://jp.smartsheet.com/try-it?trp=78156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抽象的な白い幾何学テクスチャー">
            <a:extLst>
              <a:ext uri="{FF2B5EF4-FFF2-40B4-BE49-F238E27FC236}">
                <a16:creationId xmlns:a16="http://schemas.microsoft.com/office/drawing/2014/main" id="{7D547EB1-1706-F587-68FF-AAB17A400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300447" y="317165"/>
            <a:ext cx="8442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PowerPoint 形式の技術系スタートアップ企業ビジネス モデル キャンバス テンプレート サンプル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F61E5D0-E82E-4F7E-B0B8-49AD1D22E2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745638"/>
              </p:ext>
            </p:extLst>
          </p:nvPr>
        </p:nvGraphicFramePr>
        <p:xfrm>
          <a:off x="411479" y="5549104"/>
          <a:ext cx="11382498" cy="954107"/>
        </p:xfrm>
        <a:graphic>
          <a:graphicData uri="http://schemas.openxmlformats.org/drawingml/2006/table">
            <a:tbl>
              <a:tblPr/>
              <a:tblGrid>
                <a:gridCol w="3794166">
                  <a:extLst>
                    <a:ext uri="{9D8B030D-6E8A-4147-A177-3AD203B41FA5}">
                      <a16:colId xmlns:a16="http://schemas.microsoft.com/office/drawing/2014/main" val="3669320088"/>
                    </a:ext>
                  </a:extLst>
                </a:gridCol>
                <a:gridCol w="3794166">
                  <a:extLst>
                    <a:ext uri="{9D8B030D-6E8A-4147-A177-3AD203B41FA5}">
                      <a16:colId xmlns:a16="http://schemas.microsoft.com/office/drawing/2014/main" val="427103325"/>
                    </a:ext>
                  </a:extLst>
                </a:gridCol>
                <a:gridCol w="3794166">
                  <a:extLst>
                    <a:ext uri="{9D8B030D-6E8A-4147-A177-3AD203B41FA5}">
                      <a16:colId xmlns:a16="http://schemas.microsoft.com/office/drawing/2014/main" val="1663172260"/>
                    </a:ext>
                  </a:extLst>
                </a:gridCol>
              </a:tblGrid>
              <a:tr h="396419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提出先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7B7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作成者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7B7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日付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7B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449033"/>
                  </a:ext>
                </a:extLst>
              </a:tr>
              <a:tr h="557688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名前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名前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年/月/日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3447485"/>
                  </a:ext>
                </a:extLst>
              </a:tr>
            </a:tbl>
          </a:graphicData>
        </a:graphic>
      </p:graphicFrame>
      <p:pic>
        <p:nvPicPr>
          <p:cNvPr id="8" name="Picture 7" descr="緑色のメッシュとノードの抽象的な背景">
            <a:extLst>
              <a:ext uri="{FF2B5EF4-FFF2-40B4-BE49-F238E27FC236}">
                <a16:creationId xmlns:a16="http://schemas.microsoft.com/office/drawing/2014/main" id="{C0A8646A-3C29-00D3-F785-D688313A20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b="47146"/>
          <a:stretch/>
        </p:blipFill>
        <p:spPr>
          <a:xfrm>
            <a:off x="411479" y="1426517"/>
            <a:ext cx="11369042" cy="40050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03513DD-3A9C-BECC-0ABD-D535F4694AEB}"/>
              </a:ext>
            </a:extLst>
          </p:cNvPr>
          <p:cNvSpPr txBox="1"/>
          <p:nvPr/>
        </p:nvSpPr>
        <p:spPr>
          <a:xfrm>
            <a:off x="411479" y="1588437"/>
            <a:ext cx="574929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ja-JP" sz="4400" dirty="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技術系</a:t>
            </a:r>
          </a:p>
          <a:p>
            <a:pPr rtl="0"/>
            <a:r>
              <a:rPr lang="ja-JP" sz="4400" dirty="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スタートアップ企業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65DC96-AF00-BD71-444C-4D6588677FF2}"/>
              </a:ext>
            </a:extLst>
          </p:cNvPr>
          <p:cNvSpPr txBox="1"/>
          <p:nvPr/>
        </p:nvSpPr>
        <p:spPr>
          <a:xfrm>
            <a:off x="411479" y="3434709"/>
            <a:ext cx="60944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ja-JP" sz="1800" b="0" i="0" u="none" strike="noStrike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</a:rPr>
              <a:t>この技術系スタートアップ企業ビジネス モデル キャンバス テンプレートが提供する構造化された概要により、技術系スタートアップ企業は成長と持続可能性の主要領域に焦点を当てつつ、自社のビジネス モデルの視覚化と戦略化を行えます。 </a:t>
            </a:r>
          </a:p>
        </p:txBody>
      </p:sp>
      <p:pic>
        <p:nvPicPr>
          <p:cNvPr id="2" name="Picture 1">
            <a:hlinkClick r:id="rId4"/>
            <a:extLst>
              <a:ext uri="{FF2B5EF4-FFF2-40B4-BE49-F238E27FC236}">
                <a16:creationId xmlns:a16="http://schemas.microsoft.com/office/drawing/2014/main" id="{FD0C16D8-925B-B296-6F50-E5D2D132208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226508" y="264379"/>
            <a:ext cx="2481886" cy="49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88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81E71F-60CC-93B7-53EC-65D40345EDA2}"/>
              </a:ext>
            </a:extLst>
          </p:cNvPr>
          <p:cNvSpPr txBox="1"/>
          <p:nvPr/>
        </p:nvSpPr>
        <p:spPr>
          <a:xfrm>
            <a:off x="161598" y="111009"/>
            <a:ext cx="11792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技術系スタートアップ企業ビジネス モデル キャンバス テンプレート サンプル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915ADB15-C6A5-AE7D-A88E-8FADBB0013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720994"/>
              </p:ext>
            </p:extLst>
          </p:nvPr>
        </p:nvGraphicFramePr>
        <p:xfrm>
          <a:off x="301752" y="704088"/>
          <a:ext cx="11652159" cy="6042903"/>
        </p:xfrm>
        <a:graphic>
          <a:graphicData uri="http://schemas.openxmlformats.org/drawingml/2006/table">
            <a:tbl>
              <a:tblPr/>
              <a:tblGrid>
                <a:gridCol w="3884053">
                  <a:extLst>
                    <a:ext uri="{9D8B030D-6E8A-4147-A177-3AD203B41FA5}">
                      <a16:colId xmlns:a16="http://schemas.microsoft.com/office/drawing/2014/main" val="302423133"/>
                    </a:ext>
                  </a:extLst>
                </a:gridCol>
                <a:gridCol w="3884053">
                  <a:extLst>
                    <a:ext uri="{9D8B030D-6E8A-4147-A177-3AD203B41FA5}">
                      <a16:colId xmlns:a16="http://schemas.microsoft.com/office/drawing/2014/main" val="4284381668"/>
                    </a:ext>
                  </a:extLst>
                </a:gridCol>
                <a:gridCol w="3884053">
                  <a:extLst>
                    <a:ext uri="{9D8B030D-6E8A-4147-A177-3AD203B41FA5}">
                      <a16:colId xmlns:a16="http://schemas.microsoft.com/office/drawing/2014/main" val="51380323"/>
                    </a:ext>
                  </a:extLst>
                </a:gridCol>
              </a:tblGrid>
              <a:tr h="304852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500" b="0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主要パートナー</a:t>
                      </a:r>
                    </a:p>
                  </a:txBody>
                  <a:tcPr marL="46160" marR="5129" marT="512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727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500" b="0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主要アクティビティ</a:t>
                      </a:r>
                    </a:p>
                  </a:txBody>
                  <a:tcPr marL="46160" marR="5129" marT="512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727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500" b="0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主要リソース</a:t>
                      </a:r>
                    </a:p>
                  </a:txBody>
                  <a:tcPr marL="46160" marR="5129" marT="512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72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833510"/>
                  </a:ext>
                </a:extLst>
              </a:tr>
              <a:tr h="1709449">
                <a:tc>
                  <a:txBody>
                    <a:bodyPr/>
                    <a:lstStyle/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ハードウェアおよびソフトウェア ソリューションのための技術プロバイダー。</a:t>
                      </a: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資金調達のための投資家およびベンチャー キャピタル。</a:t>
                      </a: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イノベーションと開発に関する共同作業を行うための研究機関。</a:t>
                      </a: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市場参入と拡大のための戦略的ビジネス パートナー。</a:t>
                      </a:r>
                    </a:p>
                  </a:txBody>
                  <a:tcPr marL="46160" marR="5129" marT="512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イノベーションとユーザー エクスペリエンスに焦点を当てた製品開発。</a:t>
                      </a: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顧客のニーズや業界の動向を把握するための市場調査。</a:t>
                      </a: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ユーザー満足度を維持するためのカスタマー サポートおよびサービス。</a:t>
                      </a: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顧客基盤を構築するためのマーケティングおよびユーザー獲得戦略。</a:t>
                      </a:r>
                    </a:p>
                  </a:txBody>
                  <a:tcPr marL="46160" marR="5129" marT="512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製品開発とメンテナンスのための熟練した技術チーム。</a:t>
                      </a: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特許や商標などの知的所有権。</a:t>
                      </a: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クラウド サービスや開発ツールなどの技術インフラストラクチャ。</a:t>
                      </a: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マーケティングとパーソナライゼーションを行うための顧客データベース。</a:t>
                      </a:r>
                    </a:p>
                  </a:txBody>
                  <a:tcPr marL="46160" marR="5129" marT="512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713392"/>
                  </a:ext>
                </a:extLst>
              </a:tr>
              <a:tr h="304852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500" b="0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価値提案</a:t>
                      </a:r>
                    </a:p>
                  </a:txBody>
                  <a:tcPr marL="46160" marR="5129" marT="512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500" b="0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顧客関係</a:t>
                      </a:r>
                    </a:p>
                  </a:txBody>
                  <a:tcPr marL="46160" marR="5129" marT="512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500" b="0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チャネル</a:t>
                      </a:r>
                    </a:p>
                  </a:txBody>
                  <a:tcPr marL="46160" marR="5129" marT="512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900755"/>
                  </a:ext>
                </a:extLst>
              </a:tr>
              <a:tr h="1709449">
                <a:tc>
                  <a:txBody>
                    <a:bodyPr/>
                    <a:lstStyle/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特定の市場ニーズに対応する革新的なテクノロジー ソリューション。</a:t>
                      </a: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既存の代替製品/サービスに比べて優れたユーザー </a:t>
                      </a:r>
                      <a:b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</a:br>
                      <a:r>
                        <a:rPr 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エクスペリエンス。</a:t>
                      </a: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さまざまな顧客セグメント向けの、カスタマイズと拡張が</a:t>
                      </a:r>
                      <a:b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</a:br>
                      <a:r>
                        <a:rPr 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可能な製品。</a:t>
                      </a: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データ セキュリティとプライバシーの重視。 </a:t>
                      </a:r>
                    </a:p>
                  </a:txBody>
                  <a:tcPr marL="46160" marR="5129" marT="512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ソーシャル メディアやフォーラムによる、パーソナライズされたユーザー エンゲージメント。</a:t>
                      </a: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ライブ チャットやヘルプ デスクなどのカスタマー サポート チャネル。</a:t>
                      </a: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フィードバック、サポート、および応援のためのユーザー コミュニティ。</a:t>
                      </a: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長期的な定着を実現するためのロイヤルティ プログラム。</a:t>
                      </a:r>
                    </a:p>
                  </a:txBody>
                  <a:tcPr marL="46160" marR="5129" marT="512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会社の Web サイトやアプリを通じたオンライン直接販売。</a:t>
                      </a: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より幅広い市場リーチのためのパートナー流通ネット</a:t>
                      </a:r>
                      <a:b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</a:br>
                      <a:r>
                        <a:rPr 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ワーク。</a:t>
                      </a: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認知度とエンゲージメントを向上させるためのソーシャル メディアおよびコンテンツ マーケティング。</a:t>
                      </a: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直接関与するための技術展示会やカンファレンスへの</a:t>
                      </a:r>
                      <a:b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</a:br>
                      <a:r>
                        <a:rPr 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参加。</a:t>
                      </a:r>
                    </a:p>
                  </a:txBody>
                  <a:tcPr marL="46160" marR="5129" marT="512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826652"/>
                  </a:ext>
                </a:extLst>
              </a:tr>
              <a:tr h="304852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500" b="0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顧客セグメント</a:t>
                      </a:r>
                    </a:p>
                  </a:txBody>
                  <a:tcPr marL="46160" marR="5129" marT="512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500" b="0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コスト構造</a:t>
                      </a:r>
                    </a:p>
                  </a:txBody>
                  <a:tcPr marL="46160" marR="5129" marT="512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500" b="0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収益源</a:t>
                      </a:r>
                    </a:p>
                  </a:txBody>
                  <a:tcPr marL="46160" marR="5129" marT="512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650375"/>
                  </a:ext>
                </a:extLst>
              </a:tr>
              <a:tr h="1709449">
                <a:tc>
                  <a:txBody>
                    <a:bodyPr/>
                    <a:lstStyle/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最新のイノベーションを求めているテクノロジー愛好家。</a:t>
                      </a: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業務改善のために技術ソリューションを求めている企業。</a:t>
                      </a: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新しい技術トレンドに関心を持つ早期導入者。</a:t>
                      </a: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カスタマイズされた技術ソリューションを必要とする特定の業界市場。</a:t>
                      </a:r>
                    </a:p>
                  </a:txBody>
                  <a:tcPr marL="46160" marR="5129" marT="512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継続的なイノベーションを実現するための研究開発費。</a:t>
                      </a: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顧客を獲得および維持するためのマーケティングおよび販売コスト。</a:t>
                      </a: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ホスティング、ライセンス、給与などの業務コスト。</a:t>
                      </a: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顧客満足度を確保するためのカスタマー サポート費用。</a:t>
                      </a:r>
                    </a:p>
                  </a:txBody>
                  <a:tcPr marL="46160" marR="5129" marT="512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ソフトウェアまたはハードウェア製品の販売。</a:t>
                      </a: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SaaS 製品またはサービスのサブスクリプション モデル。</a:t>
                      </a: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無料サービス モデルと有料のプレミアム機能。</a:t>
                      </a: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ジョイント ベンチャー収益を生み出すパートナーシップと共同作業。</a:t>
                      </a:r>
                    </a:p>
                  </a:txBody>
                  <a:tcPr marL="46160" marR="5129" marT="512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88272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1534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044164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6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免責条項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2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Smartsheet がこの Web サイトに掲載している記事、テンプレート、または情報などは、あくまで参考としてご利用ください。Smartsheet は、情報の最新性および正確性の確保に努めますが、本 Web サイトまたは本 Web サイトに含まれる情報、記事、テンプレート、あるいは関連グラフィックに関する完全性、正確性、信頼性、適合性、または利用可能性について、明示または黙示のいかなる表明または保証も行いません。かかる情報に依拠して生じたいかなる結果についても Smartsheet は一切責任を負いませんので、各自の責任と判断のもとにご利用ください。</a:t>
                      </a:r>
                    </a:p>
                  </a:txBody>
                  <a:tcPr marL="36576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Brand-Strategy-Presentation-Template_PowerPoint" id="{5072B8BC-F743-2846-A5C9-5085C99AD20D}" vid="{9A97CBCC-1D55-0744-816E-F1A204A054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Office</Template>
  <TotalTime>753</TotalTime>
  <Words>629</Words>
  <Application>Microsoft Office PowerPoint</Application>
  <PresentationFormat>Widescreen</PresentationFormat>
  <Paragraphs>60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Waite</dc:creator>
  <cp:lastModifiedBy>Ricky Nan</cp:lastModifiedBy>
  <cp:revision>42</cp:revision>
  <dcterms:created xsi:type="dcterms:W3CDTF">2022-05-22T18:55:25Z</dcterms:created>
  <dcterms:modified xsi:type="dcterms:W3CDTF">2024-09-14T12:53:59Z</dcterms:modified>
</cp:coreProperties>
</file>